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303" r:id="rId14"/>
    <p:sldId id="304" r:id="rId15"/>
    <p:sldId id="307" r:id="rId16"/>
    <p:sldId id="306" r:id="rId17"/>
    <p:sldId id="308" r:id="rId18"/>
    <p:sldId id="309" r:id="rId19"/>
    <p:sldId id="265" r:id="rId20"/>
    <p:sldId id="275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s.wikipedia.org/wiki/Soubor:Italian_ice_cream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s.wikipedia.org/wiki/Soubor:Coca-Cola_logo.s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s.wikipedia.org/wiki/Soubor:Toothpaste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cs.wikipedia.org/wiki/Soubor:Monster_Energy_original_flavors_plus_Absolute_Zero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cs.wikipedia.org/wiki/Soubor:CEFF-logo_(jen_znak)_RGB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c/ce/Coca-Cola_logo.svg/220px-Coca-Cola_logo.svg.png" TargetMode="External"/><Relationship Id="rId13" Type="http://schemas.openxmlformats.org/officeDocument/2006/relationships/hyperlink" Target="http://upload.wikimedia.org/wikipedia/commons/thumb/b/bb/Cherry_Stella444.jpg/150px-Cherry_Stella444.jpg" TargetMode="External"/><Relationship Id="rId3" Type="http://schemas.openxmlformats.org/officeDocument/2006/relationships/hyperlink" Target="http://upload.wikimedia.org/wikipedia/commons/thumb/a/a0/CEFF-logo_(jen_znak)_RGB.jpg/220px-CEFF-logo_(jen_znak)_RGB.jpg" TargetMode="External"/><Relationship Id="rId7" Type="http://schemas.openxmlformats.org/officeDocument/2006/relationships/hyperlink" Target="http://upload.wikimedia.org/wikipedia/commons/thumb/a/a5/Italian_ice_cream.jpg/220px-Italian_ice_cream.jpg" TargetMode="External"/><Relationship Id="rId12" Type="http://schemas.openxmlformats.org/officeDocument/2006/relationships/hyperlink" Target="http://upload.wikimedia.org/wikipedia/commons/thumb/6/61/Alexander_Lucas_10.10.10.jpg/115px-Alexander_Lucas_10.10.10.jpg" TargetMode="External"/><Relationship Id="rId2" Type="http://schemas.openxmlformats.org/officeDocument/2006/relationships/hyperlink" Target="http://cs.wikipedia.org/wiki/Certified_E-Friendly_Fo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5/59/Feuille_de_stevia_en_poudre.jpg/220px-Feuille_de_stevia_en_poudre.jpg" TargetMode="External"/><Relationship Id="rId11" Type="http://schemas.openxmlformats.org/officeDocument/2006/relationships/hyperlink" Target="http://upload.wikimedia.org/wikipedia/commons/thumb/c/cc/Bubblegum.jpg/220px-Bubblegum.jpg" TargetMode="External"/><Relationship Id="rId5" Type="http://schemas.openxmlformats.org/officeDocument/2006/relationships/hyperlink" Target="http://upload.wikimedia.org/wikipedia/commons/thumb/9/9d/Toothpaste.jpg/220px-Toothpaste.jpg" TargetMode="External"/><Relationship Id="rId15" Type="http://schemas.openxmlformats.org/officeDocument/2006/relationships/hyperlink" Target="http://upload.wikimedia.org/wikipedia/commons/thumb/5/55/Fragaria_Fruit_Close-up.jpg/150px-Fragaria_Fruit_Close-up.jpg" TargetMode="External"/><Relationship Id="rId10" Type="http://schemas.openxmlformats.org/officeDocument/2006/relationships/hyperlink" Target="http://upload.wikimedia.org/wikipedia/commons/thumb/e/ed/Monster_Energy_original_flavors_plus_Absolute_Zero.jpg/220px-Monster_Energy_original_flavors_plus_Absolute_Zero.jpg" TargetMode="External"/><Relationship Id="rId4" Type="http://schemas.openxmlformats.org/officeDocument/2006/relationships/hyperlink" Target="http://upload.wikimedia.org/wikipedia/commons/thumb/d/d9/Stevia-rebaudiana-total.JPG/258px-Stevia-rebaudiana-total.JPG" TargetMode="External"/><Relationship Id="rId9" Type="http://schemas.openxmlformats.org/officeDocument/2006/relationships/hyperlink" Target="http://upload.wikimedia.org/wikipedia/commons/thumb/f/f2/Chocolate.jpg/220px-Chocolate.jpg" TargetMode="External"/><Relationship Id="rId14" Type="http://schemas.openxmlformats.org/officeDocument/2006/relationships/hyperlink" Target="http://upload.wikimedia.org/wikipedia/commons/thumb/b/bb/Raspberries.jpg/150px-Raspberries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Feuille_de_stevia_en_poudr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tevia-rebaudiana-tota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Alexander_Lucas_10.10.1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cs.wikipedia.org/wiki/Soubor:Cherry_Stella444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Chocolat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Raspberri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cs.wikipedia.org/wiki/Soubor:Fragaria_Fruit_Close-up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s.wikipedia.org/wiki/Soubor:Bubblegum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54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13. 3. 2013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Ostatní sladidla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Syntetická sladidla (umělá sladidla)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získaná umělou cestou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vyšší sladící schopnost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než cukr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skoro žádná energetická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hodnota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Sacharin, Aspartam a Cyklamát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 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a/a5/Italian_ice_cream.jpg/220px-Italian_ice_crea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2095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Sacharin (cukerín)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určen pro diabetiky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neenergetické náhradní sladidlo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pětsetkrát sladší než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nepříjemně hořké chuti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značení E954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Syntetická náhradní sladidla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Aspartam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nejznámější umělé náhradní sladidlo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200x sladší než cukr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chuťově výrazných pachutí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vaření se ničí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trhu má různé obchodní značky, např.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NutraSweet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Canderel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Equal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</a:t>
            </a:r>
            <a:endParaRPr lang="cs-CZ" sz="4400" dirty="0"/>
          </a:p>
        </p:txBody>
      </p:sp>
      <p:pic>
        <p:nvPicPr>
          <p:cNvPr id="4" name="Obrázek 3" descr="http://upload.wikimedia.org/wikipedia/commons/thumb/c/ce/Coca-Cola_logo.svg/220px-Coca-Cola_logo.svg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822211">
            <a:off x="6552232" y="1881499"/>
            <a:ext cx="2095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Využití aspartamu: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 v 5000 potravinářských výrobcích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většina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light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nápojů, potraviny, stolní sladidla, nealkoholické nápoje 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mléčné výrobky, pudinky, dezerty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zmrzliny, sladkosti, čokolády, žvýkačky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zubní pasty a další farmaceutické výrobky</a:t>
            </a:r>
          </a:p>
          <a:p>
            <a:pPr marL="719138" lvl="1" indent="-365125">
              <a:buSzPct val="68000"/>
              <a:buNone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</a:t>
            </a:r>
            <a:endParaRPr lang="cs-CZ" sz="4400" dirty="0"/>
          </a:p>
        </p:txBody>
      </p:sp>
      <p:pic>
        <p:nvPicPr>
          <p:cNvPr id="4" name="Obrázek 3" descr="http://upload.wikimedia.org/wikipedia/commons/thumb/9/9d/Toothpaste.jpg/220px-Toothpast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2095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Cyklamát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200x vyšší sladivost než cukr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neobsahuje žádné kalorie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název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Spolarin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Dukarin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evropské značení E952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Další tržní druhy syntetických sladidel:</a:t>
            </a:r>
          </a:p>
          <a:p>
            <a:pPr lvl="1" indent="-527050">
              <a:buSzPct val="68000"/>
              <a:buNone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Kandisin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Acesulfan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K  a další.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</a:t>
            </a:r>
          </a:p>
        </p:txBody>
      </p:sp>
      <p:pic>
        <p:nvPicPr>
          <p:cNvPr id="4" name="Obrázek 3" descr="http://upload.wikimedia.org/wikipedia/commons/thumb/e/ed/Monster_Energy_original_flavors_plus_Absolute_Zero.jpg/220px-Monster_Energy_original_flavors_plus_Absolute_Zero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20398">
            <a:off x="6287658" y="1788921"/>
            <a:ext cx="20955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Formy umělých sladidel: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Tablety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 slazení horkých nápojů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balení - malé kapesní krabičky, stolní dávkovače a větší nádoby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Tekutá sladidla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pro pečení a kořenění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Sypká sladidla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vhodná do nápojů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Obchodní formy umělých sladidel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CEFF –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Certified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Frindly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Food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nezávislý projekt  zaměřený na přídatné látky v potravinách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 projektem stojí firma z Jaroměře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přídatné látky = aditiva, běžná éčka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sleduje zdravotní rizika při konzumaci  většího množství těchto látek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výrobek označen logem CEFF nesmí obsahovat nepovolená aditiva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Certified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cs-CZ" sz="4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Aditiva  jsou: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konzervanty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umělá barviva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náhradní sladidla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glutamáty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Kategorizace aditiv provádí: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Státní zdravotní ústav při Ministerstvu zdravotnictví ČR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Logo CEFF mohou nést potraviny všech výrobců EU splňující pravidla složení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Certified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cs-CZ" sz="4400" dirty="0"/>
          </a:p>
        </p:txBody>
      </p:sp>
      <p:pic>
        <p:nvPicPr>
          <p:cNvPr id="4" name="Obrázek 3" descr="http://upload.wikimedia.org/wikipedia/commons/thumb/a/a0/CEFF-logo_%28jen_znak%29_RGB.jpg/220px-CEFF-logo_%28jen_znak%29_RG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28586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Přídatné látky (aditiva)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ochranu spotřebitelů zajišťuje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Evropský úřad pro bezpečnost potravin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maximálně přijatelná denní dávka ADI (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Acceptable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Daily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Intakte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hodnoty ADI upravuje směrnice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Evropské Komise 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závazné pro všechny členské státy EU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Certified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Vzpomeňte, které vlastnosti mají náhradní sladidla?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Jakým způsobem jsou vyráběna a které obchodní názvy k nim přiřadíte?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Vyjmenujte plodiny, ve kterých nalezneme přírodní sladidlo?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Umělá sladidla jsou používána k výrobě asi 5000 výrobků. Znáte je?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znamená CEFF?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náhradních sladidel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Přirozená náhradní sladidla</a:t>
            </a:r>
          </a:p>
          <a:p>
            <a:r>
              <a:rPr lang="cs-CZ" sz="3600" smtClean="0">
                <a:latin typeface="Arial" pitchFamily="34" charset="0"/>
                <a:cs typeface="Arial" pitchFamily="34" charset="0"/>
              </a:rPr>
              <a:t>Syntetická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náhradní sladidla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Obchodní formy umělých sladidel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CEFF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Ostatní sladidla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</a:t>
            </a:r>
          </a:p>
          <a:p>
            <a:r>
              <a:rPr lang="cs-CZ" sz="1000" dirty="0" smtClean="0">
                <a:hlinkClick r:id="rId2"/>
              </a:rPr>
              <a:t>http://cs.wikipedia.org/wiki/Certified_E-Friendly_Food</a:t>
            </a:r>
            <a:endParaRPr lang="cs-CZ" sz="1000" dirty="0" smtClean="0"/>
          </a:p>
          <a:p>
            <a:r>
              <a:rPr lang="cs-CZ" sz="1000" smtClean="0">
                <a:hlinkClick r:id="rId3"/>
              </a:rPr>
              <a:t>http://upload.wikimedia.org/wikipedia/commons/thumb/a/a0/CEFF-logo_%28jen_znak%29_RGB.jpg/220px-CEFF-logo_%28jen_znak%29_RGB.jpg</a:t>
            </a:r>
            <a:endParaRPr lang="cs-CZ" sz="1000" smtClean="0"/>
          </a:p>
          <a:p>
            <a:r>
              <a:rPr lang="cs-CZ" sz="1000" u="sng" smtClean="0">
                <a:hlinkClick r:id="rId4"/>
              </a:rPr>
              <a:t>http</a:t>
            </a:r>
            <a:r>
              <a:rPr lang="cs-CZ" sz="1000" u="sng" dirty="0" smtClean="0">
                <a:hlinkClick r:id="rId4"/>
              </a:rPr>
              <a:t>://upload.wikimedia.org/wikipedia/commons/thumb/d/d9/Stevia-rebaudiana-total.JPG/258px-Stevia-rebaudiana-total.JPG</a:t>
            </a:r>
            <a:endParaRPr lang="cs-CZ" sz="1000" u="sng" dirty="0" smtClean="0"/>
          </a:p>
          <a:p>
            <a:r>
              <a:rPr lang="cs-CZ" sz="1000" u="sng" dirty="0" smtClean="0">
                <a:hlinkClick r:id="rId5"/>
              </a:rPr>
              <a:t>http://upload.wikimedia.org/wikipedia/commons/thumb/9/9d/Toothpaste.jpg/220px-Toothpaste.jpg</a:t>
            </a:r>
            <a:endParaRPr lang="cs-CZ" sz="1000" u="sng" dirty="0" smtClean="0"/>
          </a:p>
          <a:p>
            <a:r>
              <a:rPr lang="cs-CZ" sz="1000" u="sng" dirty="0" smtClean="0">
                <a:hlinkClick r:id="rId6"/>
              </a:rPr>
              <a:t>http://upload.wikimedia.org/wikipedia/commons/thumb/5/59/Feuille_de_stevia_en_poudre.jpg/220px-Feuille_de_stevia_en_poudre.jpg</a:t>
            </a:r>
            <a:endParaRPr lang="cs-CZ" sz="1000" dirty="0" smtClean="0"/>
          </a:p>
          <a:p>
            <a:r>
              <a:rPr lang="cs-CZ" sz="1000" u="sng" dirty="0" smtClean="0">
                <a:hlinkClick r:id="rId7"/>
              </a:rPr>
              <a:t>http://upload.wikimedia.org/wikipedia/commons/thumb/a/a5/Italian_ice_cream.jpg/220px-Italian_ice_cream.jpg</a:t>
            </a:r>
            <a:endParaRPr lang="cs-CZ" sz="1000" u="sng" dirty="0" smtClean="0"/>
          </a:p>
          <a:p>
            <a:r>
              <a:rPr lang="cs-CZ" sz="1000" u="sng" dirty="0" smtClean="0">
                <a:hlinkClick r:id="rId8"/>
              </a:rPr>
              <a:t>http://upload.wikimedia.org/wikipedia/commons/thumb/c/ce/Coca-Cola_logo.svg/220px-Coca-Cola_logo.svg.png</a:t>
            </a:r>
            <a:endParaRPr lang="cs-CZ" sz="1000" u="sng" dirty="0" smtClean="0"/>
          </a:p>
          <a:p>
            <a:r>
              <a:rPr lang="cs-CZ" sz="1000" u="sng" dirty="0" smtClean="0">
                <a:hlinkClick r:id="rId9"/>
              </a:rPr>
              <a:t>http://upload.wikimedia.org/wikipedia/commons/thumb/f/f2/Chocolate.jpg/220px-Chocolate.jpg</a:t>
            </a:r>
            <a:endParaRPr lang="cs-CZ" sz="1000" u="sng" dirty="0" smtClean="0"/>
          </a:p>
          <a:p>
            <a:r>
              <a:rPr lang="cs-CZ" sz="1000" u="sng" dirty="0" smtClean="0">
                <a:hlinkClick r:id="rId10"/>
              </a:rPr>
              <a:t>http://upload.wikimedia.org/wikipedia/commons/thumb/e/ed/Monster_Energy_original_flavors_plus_Absolute_Zero.jpg/220px-Monster_Energy_original_flavors_plus_Absolute_Zero.jpg</a:t>
            </a:r>
            <a:endParaRPr lang="cs-CZ" sz="1000" u="sng" dirty="0" smtClean="0"/>
          </a:p>
          <a:p>
            <a:r>
              <a:rPr lang="cs-CZ" sz="1000" u="sng" dirty="0" smtClean="0">
                <a:hlinkClick r:id="rId11"/>
              </a:rPr>
              <a:t>http://upload.wikimedia.org/wikipedia/commons/thumb/c/cc/Bubblegum.jpg/220px-Bubblegum.jpg</a:t>
            </a:r>
            <a:endParaRPr lang="cs-CZ" sz="1000" u="sng" dirty="0" smtClean="0"/>
          </a:p>
          <a:p>
            <a:r>
              <a:rPr lang="cs-CZ" sz="1000" u="sng" dirty="0" smtClean="0">
                <a:hlinkClick r:id="rId12"/>
              </a:rPr>
              <a:t>http://upload.wikimedia.org/wikipedia/commons/thumb/6/61/Alexander_Lucas_10.10.10.jpg/115px-Alexander_Lucas_10.10.10.jpg</a:t>
            </a:r>
            <a:endParaRPr lang="cs-CZ" sz="1000" dirty="0" smtClean="0"/>
          </a:p>
          <a:p>
            <a:r>
              <a:rPr lang="cs-CZ" sz="1000" u="sng" dirty="0" smtClean="0">
                <a:hlinkClick r:id="rId13"/>
              </a:rPr>
              <a:t>http://upload.wikimedia.org/wikipedia/commons/thumb/b/bb/Cherry_Stella444.jpg/150px-Cherry_Stella444.jpg</a:t>
            </a:r>
            <a:endParaRPr lang="cs-CZ" sz="1000" dirty="0" smtClean="0"/>
          </a:p>
          <a:p>
            <a:r>
              <a:rPr lang="cs-CZ" sz="1200" u="sng" dirty="0" smtClean="0">
                <a:hlinkClick r:id="rId14"/>
              </a:rPr>
              <a:t>http://upload.wikimedia.org/wikipedia/commons/thumb/b/bb/Raspberries.jpg/150px-Raspberries.jpg</a:t>
            </a:r>
            <a:endParaRPr lang="cs-CZ" sz="1200" dirty="0" smtClean="0"/>
          </a:p>
          <a:p>
            <a:r>
              <a:rPr lang="cs-CZ" sz="1200" u="sng" dirty="0" smtClean="0">
                <a:hlinkClick r:id="rId15"/>
              </a:rPr>
              <a:t>http://upload.wikimedia.org/wikipedia/commons/thumb/5/55/Fragaria_Fruit_Close-up.jpg/150px-Fragaria_Fruit_Close-up.jpg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Náhradní sladidlo (náhražka cukru)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potravinářská přísada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větším chuťovým efektem než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menším množstvím potravinové energie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kalorie velmi málo nebo žádné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nepodporují tvorbu zubního kazu (nedávají bakteriím žádnou výživu)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vlastní „sladkost“ 10x až 3000x sladší než cukr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náhradních sladidel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Náhradní sladidla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Mohou být vyrobena: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synteticky (nazýváme umělá sladidla)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sacharin, aspartam a cyklamát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přírodní látky 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výskyt v bobulích, ovoci a houbách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bývají vyráběny synteticky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náhradních sladidel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5/59/Feuille_de_stevia_en_poudre.jpg/220px-Feuille_de_stevia_en_poudr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71546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Náhražky cukru: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potraviny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mohou používat diabetici: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vaření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pečení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slazení potravy </a:t>
            </a:r>
          </a:p>
          <a:p>
            <a:pPr marL="801688" lvl="1" indent="-447675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místo cukru</a:t>
            </a:r>
          </a:p>
          <a:p>
            <a:pPr marL="447675" lvl="1" indent="-269875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4" name="Obrázek 3" descr="Stévie sladká (Stevia rebaudiana)">
            <a:hlinkClick r:id="rId2" tooltip="&quot;Stévie sladká (Stevia rebaudiana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857364"/>
            <a:ext cx="24574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719138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alkoholický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obsažen v ovoci (třešně, hrušky)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sladivost poloviční než u 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dodává však tolik energie jako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výrobcích EU má kód E420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4" name="Obrázek 3" descr="Hruška">
            <a:hlinkClick r:id="rId2" tooltip="&quot;Hruška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571612"/>
            <a:ext cx="1095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Třešně">
            <a:hlinkClick r:id="rId4" tooltip="&quot;Třešně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892180">
            <a:off x="5517218" y="2231079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náhradní sladidlo pro diabetiky 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pečení, vaření, 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pečiva, cukrovinek, žvýkaček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infúzních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roztoků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vitamínu C, léků, zubních past …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5" name="Obrázek 4" descr="http://upload.wikimedia.org/wikipedia/commons/thumb/f/f2/Chocolate.jpg/220px-Chocolat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303271">
            <a:off x="6513514" y="1901549"/>
            <a:ext cx="20955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alkoholický cukr (dřevný nebo březový)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40 % méně kalorií než cukr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výskyt v přírodě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ovoce a zelenina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bobule, švestky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maliny, jahody, oves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4" name="Obrázek 3" descr="Malina">
            <a:hlinkClick r:id="rId2" tooltip="&quot;Malina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754832">
            <a:off x="6428129" y="393163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Jahoda">
            <a:hlinkClick r:id="rId4" tooltip="&quot;Jahoda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643446"/>
            <a:ext cx="142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určen pro diabetiky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nebezpečný psům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neškodí zubům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součástí speciálních bonbónů a žvýkaček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větším množství projímavý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značení E967 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5" name="Obrázek 4" descr="http://upload.wikimedia.org/wikipedia/commons/thumb/c/cc/Bubblegum.jpg/220px-Bubblegu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500306"/>
            <a:ext cx="2095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1896</TotalTime>
  <Words>680</Words>
  <Application>Microsoft Office PowerPoint</Application>
  <PresentationFormat>Předvádění na obrazovce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Snímek 1</vt:lpstr>
      <vt:lpstr>Ostatní sladidla</vt:lpstr>
      <vt:lpstr>  Charakteristika náhradních sladidel  </vt:lpstr>
      <vt:lpstr>Charakteristika náhradních sladidel</vt:lpstr>
      <vt:lpstr>Přirozená náhradní sladidla</vt:lpstr>
      <vt:lpstr> Přirozená náhradní sladidla </vt:lpstr>
      <vt:lpstr>Přirozená náhradní sladidla</vt:lpstr>
      <vt:lpstr>Přirozená náhradní sladidla</vt:lpstr>
      <vt:lpstr>Přirozená náhradní sladidla</vt:lpstr>
      <vt:lpstr> Syntetická náhradní sladidla    </vt:lpstr>
      <vt:lpstr>  Syntetická náhradní sladidla  </vt:lpstr>
      <vt:lpstr>Syntetická náhradní sladidla</vt:lpstr>
      <vt:lpstr>Syntetická náhradní sladidla</vt:lpstr>
      <vt:lpstr>Syntetická náhradní sladidla</vt:lpstr>
      <vt:lpstr>Obchodní formy umělých sladidel</vt:lpstr>
      <vt:lpstr>Certified E-Friendly Food</vt:lpstr>
      <vt:lpstr>Certified E-Friendly Food</vt:lpstr>
      <vt:lpstr>Certified E-Friendly Food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437</cp:revision>
  <dcterms:created xsi:type="dcterms:W3CDTF">2012-08-27T10:19:28Z</dcterms:created>
  <dcterms:modified xsi:type="dcterms:W3CDTF">2013-03-04T16:42:19Z</dcterms:modified>
</cp:coreProperties>
</file>