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76" r:id="rId3"/>
    <p:sldId id="277" r:id="rId4"/>
    <p:sldId id="278" r:id="rId5"/>
    <p:sldId id="288" r:id="rId6"/>
    <p:sldId id="257" r:id="rId7"/>
    <p:sldId id="281" r:id="rId8"/>
    <p:sldId id="289" r:id="rId9"/>
    <p:sldId id="290" r:id="rId10"/>
    <p:sldId id="291" r:id="rId11"/>
    <p:sldId id="275" r:id="rId12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43" autoAdjust="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Přímá spojovací čára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E953A1D-1EFC-47CB-995B-93C6FFAE433A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10C8BF6-A305-4C65-9738-91622F5752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58FB5-838B-4E66-9298-47FB180AE29A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AA3E6-A98D-489F-8647-30E30A98F3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B0B72-37E9-4869-BB19-7E10E7DCD725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53EEC-17C1-4575-BFF1-50F042F3E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8CC98-F12E-4E58-B233-03311F9EC225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9D9ED-7996-4B40-9E58-0260C90629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4BA2B0-E9BA-4439-842B-7794D54CA4B1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5C489B-594C-4BE0-9C4F-4FC2F6836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9B6311-99F6-4362-92E4-025150B32B47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6FD9FE-B92E-4982-A21A-EC3E8E15D5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EAE98D-DE00-4C2D-9C26-971DDC1E4227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53E40D-DB54-40EB-B890-A080E9AE47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68B68-9A98-4E21-B460-138F17994A59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97A0BB-8F24-48B6-B9F7-A19FDE4154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A6AEF-191D-4857-8D9D-0DB5005F8B5C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40877-387E-4222-A2E8-0C75D4416E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EA62E1-B881-4218-A832-98F4FA0CD9D1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87FB2E-D698-45DA-AF90-C13D2491FA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Volný tvar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BBE7591-DEB1-4D01-832F-70C4CA81EB83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FB4C366-1140-4B8C-9B05-02FE2358E8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D2BD76E-6AEE-45A6-B38E-8B9235CF5423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0D5CAC1-D642-4BFF-BD2D-A0B779D54C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1" r:id="rId2"/>
    <p:sldLayoutId id="2147483876" r:id="rId3"/>
    <p:sldLayoutId id="2147483877" r:id="rId4"/>
    <p:sldLayoutId id="2147483878" r:id="rId5"/>
    <p:sldLayoutId id="2147483879" r:id="rId6"/>
    <p:sldLayoutId id="2147483872" r:id="rId7"/>
    <p:sldLayoutId id="2147483880" r:id="rId8"/>
    <p:sldLayoutId id="2147483881" r:id="rId9"/>
    <p:sldLayoutId id="2147483873" r:id="rId10"/>
    <p:sldLayoutId id="21474838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03800" y="476250"/>
            <a:ext cx="3805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V</a:t>
            </a:r>
            <a:r>
              <a:rPr lang="en-US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Y_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5</a:t>
            </a:r>
            <a:r>
              <a:rPr lang="en-US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2_INOVACE_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ZBP1</a:t>
            </a:r>
            <a:r>
              <a:rPr lang="en-US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_</a:t>
            </a:r>
            <a:r>
              <a:rPr lang="cs-CZ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55</a:t>
            </a:r>
            <a:r>
              <a:rPr lang="en-US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6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4VAL</a:t>
            </a:r>
          </a:p>
        </p:txBody>
      </p:sp>
      <p:sp>
        <p:nvSpPr>
          <p:cNvPr id="6" name="Obdélník 5"/>
          <p:cNvSpPr/>
          <p:nvPr/>
        </p:nvSpPr>
        <p:spPr>
          <a:xfrm>
            <a:off x="611188" y="1125538"/>
            <a:ext cx="8137525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Výukový materiál v rámci projektu OPVK 1.5 Peníze středním školám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Číslo projektu:		CZ.1.07/1.5.00/34.0883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Název projektu:		Rozvoj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vzdělanosti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Číslo šablony:   		V/2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Datum vytvoření:	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2. 4. 2013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Autor:			Mgr. Helena Válková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Určeno pro předmět:     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 Zbožíznalství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Tematická oblast:	Potravinářské zboží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Obor vzdělání:		Prodavač (66-51-H/01) 1. ročník                                           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Název výukového materiálu: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Opakování – otázky a úkoly k opakování.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Materiál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vytvořen v souladu se ŠVP příslušného oboru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vzdělání.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Popis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využití: Výukový materiál s úkoly pro žáky byl vytvořen pomocí programu PowerPoint a bude prezentován žákům prostřednictvím interaktivní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tabule. Své odpovědi budou žáci zapisovat na záznamový arch.</a:t>
            </a:r>
            <a:endParaRPr lang="cs-CZ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Čas: 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35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minut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 descr="C:\HELENA 2012\ŠABLONY\NOVÉ LOGO\loga_sablony (2)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28604"/>
            <a:ext cx="32099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25. Aspartam je využíván:</a:t>
            </a:r>
          </a:p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a) při výrobě cca 5000 potravinových</a:t>
            </a:r>
          </a:p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výrobků</a:t>
            </a:r>
          </a:p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b) při výrobě cca 500 potravinových výrobků</a:t>
            </a:r>
          </a:p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c) v potravinářství se nevyužívá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Opakování</a:t>
            </a:r>
            <a:endParaRPr lang="cs-CZ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dirty="0" smtClean="0">
                <a:latin typeface="Arial" pitchFamily="34" charset="0"/>
                <a:cs typeface="Arial" pitchFamily="34" charset="0"/>
              </a:rPr>
              <a:t>KAVINA, J. 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Zbožíznalství potravinářského zboží.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	1.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vyd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 Praha, 1996: NAKLADATELSTVÍ IQ 147. Kapitola 6 a 7</a:t>
            </a:r>
          </a:p>
          <a:p>
            <a:pPr lvl="0"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800" dirty="0" smtClean="0">
                <a:latin typeface="Arial" pitchFamily="34" charset="0"/>
                <a:cs typeface="Arial" pitchFamily="34" charset="0"/>
              </a:rPr>
              <a:t>ANDERLE, P.,  SCHWARZ, H.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 Zbožíznalství. </a:t>
            </a:r>
          </a:p>
          <a:p>
            <a:pPr lvl="0">
              <a:buNone/>
            </a:pP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	Poživatiny – potraviny, pochutiny.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České vydání 1995, Správa přípravy učňů Praha. NAKLADATELSTVÍ WAHLBERG PRAHA. ISBN 80-901-871-4-5. Lidská výživa, str. 50 a 175</a:t>
            </a:r>
          </a:p>
          <a:p>
            <a:endParaRPr lang="cs-CZ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Zdroje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8013" indent="-51435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Škroby jsou látky:</a:t>
            </a:r>
          </a:p>
          <a:p>
            <a:pPr marL="608013" indent="-51435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a) rozpustné ve vodě</a:t>
            </a:r>
          </a:p>
          <a:p>
            <a:pPr marL="608013" indent="-51435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b) ve vodě nejsou rozpustné</a:t>
            </a:r>
          </a:p>
          <a:p>
            <a:pPr marL="608013" indent="-51435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c) rozpustné ve vodě a bobtnají ve studené vodě</a:t>
            </a:r>
          </a:p>
          <a:p>
            <a:pPr marL="608013" indent="-51435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Solamyl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patří mezi škroby vyráběné z:</a:t>
            </a:r>
          </a:p>
          <a:p>
            <a:pPr marL="608013" indent="-51435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a) brambor</a:t>
            </a:r>
          </a:p>
          <a:p>
            <a:pPr marL="608013" indent="-51435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b) kukuřice</a:t>
            </a:r>
          </a:p>
          <a:p>
            <a:pPr marL="608013" indent="-51435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c) pšenice</a:t>
            </a:r>
          </a:p>
          <a:p>
            <a:pPr marL="608013" indent="-514350">
              <a:buNone/>
              <a:tabLst>
                <a:tab pos="541338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08013" indent="-51435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Opakování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8013" indent="-51435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 Pro potravinářské účely používáme škroby:</a:t>
            </a:r>
          </a:p>
          <a:p>
            <a:pPr marL="608013" indent="-51435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a) bez příměsí a nečistot</a:t>
            </a:r>
          </a:p>
          <a:p>
            <a:pPr marL="608013" indent="-51435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b) nejvyšší jakosti, čisté, bez příměsí a nečistot, barviv a těžkých kovů</a:t>
            </a:r>
          </a:p>
          <a:p>
            <a:pPr marL="608013" indent="-51435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Mléčné pudinky se zavařují:</a:t>
            </a:r>
          </a:p>
          <a:p>
            <a:pPr marL="608013" indent="-51435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a) do mléka</a:t>
            </a:r>
          </a:p>
          <a:p>
            <a:pPr marL="608013" indent="-51435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b) do mléka i vody</a:t>
            </a:r>
          </a:p>
          <a:p>
            <a:pPr marL="608013" indent="-51435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c) do vody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Opakování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3663" indent="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5. K čemu se používají „otruby?“</a:t>
            </a:r>
          </a:p>
          <a:p>
            <a:pPr marL="93663" indent="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a) ke zkrmení</a:t>
            </a:r>
          </a:p>
          <a:p>
            <a:pPr marL="93663" indent="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b) k výrobě piva</a:t>
            </a:r>
          </a:p>
          <a:p>
            <a:pPr marL="93663" indent="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c) k výrobě oleje</a:t>
            </a:r>
          </a:p>
          <a:p>
            <a:pPr marL="93663" indent="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6. Pektiny využíváme při výrobě:</a:t>
            </a:r>
            <a:b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a) ovocného cukru</a:t>
            </a:r>
          </a:p>
          <a:p>
            <a:pPr marL="93663" indent="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b) želírovacích prostředků</a:t>
            </a:r>
          </a:p>
          <a:p>
            <a:pPr marL="93663" indent="0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c) papíru a textilních vláken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Opakování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1338" indent="-541338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7. Mezi důsledky nadměrné spotřeby cukru patří obezita, ………., dna a jiné nemoci.</a:t>
            </a:r>
          </a:p>
          <a:p>
            <a:pPr marL="93663" indent="-93663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8. Ovocný cukr (fruktóza) je obsažen ve </a:t>
            </a:r>
          </a:p>
          <a:p>
            <a:pPr marL="93663" indent="-93663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většině ….. a je součástí třtinového a </a:t>
            </a:r>
          </a:p>
          <a:p>
            <a:pPr marL="93663" indent="-93663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……… cukru.  	</a:t>
            </a:r>
          </a:p>
          <a:p>
            <a:pPr marL="93663" indent="-93663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9. Výroba třtinového cukru tvoří 60 % ………</a:t>
            </a:r>
          </a:p>
          <a:p>
            <a:pPr marL="93663" indent="-93663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produkce cukru.</a:t>
            </a:r>
          </a:p>
          <a:p>
            <a:pPr marL="93663" indent="-93663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10. Řepný cukr se získává z ……………,</a:t>
            </a:r>
          </a:p>
          <a:p>
            <a:pPr marL="93663" indent="-93663">
              <a:buNone/>
              <a:tabLst>
                <a:tab pos="5413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 která u nás roste v ……. i na ………….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Opakování</a:t>
            </a:r>
            <a:endParaRPr lang="cs-CZ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1338" indent="-541338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11. Suroviny pro výrobu cukru (sacharózy)</a:t>
            </a:r>
          </a:p>
          <a:p>
            <a:pPr marL="541338" indent="-541338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 jsou cukrová …….. a cukrová ………...</a:t>
            </a:r>
          </a:p>
          <a:p>
            <a:pPr marL="541338" indent="-541338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12. Rafinace je proces, kdy se ……. cukr  </a:t>
            </a:r>
          </a:p>
          <a:p>
            <a:pPr marL="541338" indent="-541338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 zpracovává na čistou ……….. (bílý cukr).</a:t>
            </a:r>
          </a:p>
          <a:p>
            <a:pPr marL="541338" indent="-541338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13. Sladový cukr (maltóza) vzniká v klíčícím</a:t>
            </a:r>
          </a:p>
          <a:p>
            <a:pPr marL="541338" indent="-541338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 …………..</a:t>
            </a:r>
          </a:p>
          <a:p>
            <a:pPr marL="541338" indent="-541338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14. Přírodní cukr tvoří nažloutlé krystaly, </a:t>
            </a:r>
          </a:p>
          <a:p>
            <a:pPr marL="541338" indent="-541338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 rafinovaný má barvu ……., případně </a:t>
            </a:r>
          </a:p>
          <a:p>
            <a:pPr marL="541338" indent="-541338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………. odstín.</a:t>
            </a:r>
          </a:p>
          <a:p>
            <a:pPr marL="541338" indent="-541338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Opakování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15. Vyjmenujte podmínky pro skladování</a:t>
            </a:r>
          </a:p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	 cukru.</a:t>
            </a:r>
          </a:p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16. Cukr chráníme před různými vlivy.</a:t>
            </a:r>
          </a:p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 Vzpomenete si na některé?</a:t>
            </a:r>
          </a:p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17. Skladování většího množství cukru</a:t>
            </a:r>
          </a:p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 vyžaduje spolehlivou ……………………</a:t>
            </a:r>
          </a:p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18. Uveďte období, kdy je zvýšená poptávka</a:t>
            </a:r>
          </a:p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 po cukru?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Opakování</a:t>
            </a:r>
            <a:endParaRPr lang="cs-CZ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19. Záruční lhůta rafinovaného cukru je ………………..........................................</a:t>
            </a:r>
          </a:p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 a cukru moučkového ? měsíců?</a:t>
            </a:r>
          </a:p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20. Med má vysokou ………… hodnotu a obsahuje vitamíny skupiny B, dále vitamíny …….</a:t>
            </a:r>
          </a:p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22. Včelí med získáváme z pláství:</a:t>
            </a:r>
          </a:p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 a) odstředěním</a:t>
            </a:r>
          </a:p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 b) lisováním</a:t>
            </a:r>
          </a:p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 c) oběma způsoby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Opakování</a:t>
            </a:r>
            <a:endParaRPr lang="cs-CZ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23. Květový med je:</a:t>
            </a:r>
          </a:p>
          <a:p>
            <a:pPr marL="541338" indent="-531813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 a) světlý a rychle krystalizuje</a:t>
            </a:r>
          </a:p>
          <a:p>
            <a:pPr marL="541338" indent="-531813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 b) tmavý, je tekutý déle</a:t>
            </a:r>
          </a:p>
          <a:p>
            <a:pPr marL="541338" indent="-531813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 c) tmavší a nekrystalizuje</a:t>
            </a:r>
          </a:p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24. Mezi přirozená umělá sladidla patří:</a:t>
            </a:r>
          </a:p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a) 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Sorbitol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Xylitol</a:t>
            </a: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b) Sacharin a Aspartam</a:t>
            </a:r>
          </a:p>
          <a:p>
            <a:pPr marL="625475" indent="-625475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c) Sacharin a 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Sorbitol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Opakování</a:t>
            </a:r>
            <a:endParaRPr lang="cs-CZ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1216</TotalTime>
  <Words>122</Words>
  <Application>Microsoft Office PowerPoint</Application>
  <PresentationFormat>Předvádění na obrazovce (4:3)</PresentationFormat>
  <Paragraphs>90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Shluk</vt:lpstr>
      <vt:lpstr>Snímek 1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Opakování</vt:lpstr>
      <vt:lpstr>Zdroje</vt:lpstr>
    </vt:vector>
  </TitlesOfParts>
  <Company>--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doma</cp:lastModifiedBy>
  <cp:revision>285</cp:revision>
  <dcterms:created xsi:type="dcterms:W3CDTF">2012-08-27T10:19:28Z</dcterms:created>
  <dcterms:modified xsi:type="dcterms:W3CDTF">2013-03-16T16:33:42Z</dcterms:modified>
</cp:coreProperties>
</file>