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88" r:id="rId4"/>
    <p:sldId id="278" r:id="rId5"/>
    <p:sldId id="298" r:id="rId6"/>
    <p:sldId id="300" r:id="rId7"/>
    <p:sldId id="291" r:id="rId8"/>
    <p:sldId id="301" r:id="rId9"/>
    <p:sldId id="281" r:id="rId10"/>
    <p:sldId id="257" r:id="rId11"/>
    <p:sldId id="302" r:id="rId12"/>
    <p:sldId id="305" r:id="rId13"/>
    <p:sldId id="265" r:id="rId14"/>
    <p:sldId id="275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67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s.wikipedia.org/wiki/Soubor:Schwarzw%C3%A4lder_Kirschtort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cs.wikipedia.org/wiki/Soubor:Eggs_3145g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s.wikipedia.org/wiki/Soubor:Dough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thumb/d/de/Cinnamomum_verum.jpg/220px-Cinnamomum_verum.jpg" TargetMode="External"/><Relationship Id="rId3" Type="http://schemas.openxmlformats.org/officeDocument/2006/relationships/hyperlink" Target="http://upload.wikimedia.org/wikipedia/commons/thumb/7/76/Appleturnover.jpg/220px-Appleturnover.jpg" TargetMode="External"/><Relationship Id="rId7" Type="http://schemas.openxmlformats.org/officeDocument/2006/relationships/hyperlink" Target="http://upload.wikimedia.org/wikipedia/commons/thumb/0/05/Gooseberries_in_a_cup.jpg/150px-Gooseberries_in_a_cup.jpg" TargetMode="External"/><Relationship Id="rId2" Type="http://schemas.openxmlformats.org/officeDocument/2006/relationships/hyperlink" Target="http://upload.wikimedia.org/wikipedia/commons/thumb/4/4f/Birthday_cake.jpg/220px-Birthday_cak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thumb/b/b2/Streuselkuchen7.jpg/220px-Streuselkuchen7.jpg" TargetMode="External"/><Relationship Id="rId5" Type="http://schemas.openxmlformats.org/officeDocument/2006/relationships/hyperlink" Target="http://upload.wikimedia.org/wikipedia/commons/thumb/b/b0/Schwarzw%C3%A4lder_Kirschtorte.jpg/220px-Schwarzw%C3%A4lder_Kirschtorte.jpg" TargetMode="External"/><Relationship Id="rId10" Type="http://schemas.openxmlformats.org/officeDocument/2006/relationships/hyperlink" Target="http://upload.wikimedia.org/wikipedia/commons/thumb/3/31/Eggs_3145g.jpg/120px-Eggs_3145g.jpg" TargetMode="External"/><Relationship Id="rId4" Type="http://schemas.openxmlformats.org/officeDocument/2006/relationships/hyperlink" Target="http://upload.wikimedia.org/wikipedia/commons/thumb/2/24/Dough.jpg/220px-Dough.jpg" TargetMode="External"/><Relationship Id="rId9" Type="http://schemas.openxmlformats.org/officeDocument/2006/relationships/hyperlink" Target="http://upload.wikimedia.org/wikipedia/commons/thumb/5/5e/Chicken_egg_2009-06-04.jpg/220px-Chicken_egg_2009-06-04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Birthday_cak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.wikipedia.org/wiki/Soubor:Gooseberries_in_a_cup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Soubor:Streuselkuchen7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s.wikipedia.org/wiki/Soubor:Appleturnover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s.wikipedia.org/wiki/Soubor:Chicken_egg_2009-06-04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s.wikipedia.org/wiki/Soubor:Cinnamomum_verum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951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56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3. 4. 2013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Cukrářské výrobky I. – učební materiál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 úkoly. 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Závěrem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diskusní otázky k procvičení.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20 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3209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Šlehané hmoty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nejširší využití v cukrářské výrobě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méně cukru a tuku – lehce stravitelné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základní suroviny - vejce, mouka a cukr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další suroviny – tuk, kakao, čokoláda, jádroviny a jiné přísady</a:t>
            </a:r>
          </a:p>
          <a:p>
            <a:pPr marL="719138" lvl="1" indent="-365125">
              <a:buSzPct val="68000"/>
              <a:buNone/>
              <a:tabLst>
                <a:tab pos="625475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Podle obsahu tuku rozlišujeme: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šlehané hmoty lehké a těžké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   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9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Lehké šlehané hmoty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dortová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dobošová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piškotová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buflery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(indiánky, rumové špičky)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sněhová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žloutková hmota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Korpusy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pic>
        <p:nvPicPr>
          <p:cNvPr id="4" name="Obrázek 3" descr="http://upload.wikimedia.org/wikipedia/commons/thumb/b/b0/Schwarzw%C3%A4lder_Kirschtorte.jpg/220px-Schwarzw%C3%A4lder_Kirschtort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947678">
            <a:off x="5675025" y="154137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http://upload.wikimedia.org/wikipedia/commons/thumb/3/31/Eggs_3145g.jpg/120px-Eggs_3145g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1672240">
            <a:off x="4969569" y="4437787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Těžké šlehané hmoty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terstská hmota (s mandlemi)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sachrová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lvl="1" indent="-5270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</a:t>
            </a:r>
            <a:endParaRPr lang="cs-CZ" sz="4400" dirty="0"/>
          </a:p>
        </p:txBody>
      </p:sp>
      <p:pic>
        <p:nvPicPr>
          <p:cNvPr id="4" name="Obrázek 3" descr="http://upload.wikimedia.org/wikipedia/commons/thumb/2/24/Dough.jpg/220px-Dough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928934"/>
            <a:ext cx="20955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Čím jsou charakteristické cukrářské výrobky?</a:t>
            </a:r>
          </a:p>
          <a:p>
            <a:pPr marL="541338" indent="-433388">
              <a:buNone/>
            </a:pPr>
            <a:r>
              <a:rPr lang="cs-CZ" sz="320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Všechny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výrobky mají vysokou ……….</a:t>
            </a:r>
          </a:p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hodnotu, biologickou hodnotu mají ……</a:t>
            </a:r>
          </a:p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Vzpomeňte si, které základní suroviny používáme k výrobě.</a:t>
            </a:r>
          </a:p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Které tři části tvoří cukrářský výrobek?</a:t>
            </a:r>
          </a:p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Nejširší využití mají v cukrářské výrobě hmoty ………</a:t>
            </a:r>
            <a:endParaRPr lang="cs-CZ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 - diskuze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2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Zbožíznalství. Poživatiny – potraviny, pochutiny.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48</a:t>
            </a:r>
          </a:p>
          <a:p>
            <a:pPr lvl="0"/>
            <a:r>
              <a:rPr lang="cs-CZ" sz="1200" dirty="0" smtClean="0">
                <a:latin typeface="Arial" pitchFamily="34" charset="0"/>
                <a:cs typeface="Arial" pitchFamily="34" charset="0"/>
              </a:rPr>
              <a:t>KAVINA, J. 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Zbožíznalství potravinářského zboží.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1. 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. Praha, 1996: NAKLADATELSTVÍ IQ 147. Kapitola 7</a:t>
            </a:r>
          </a:p>
          <a:p>
            <a:r>
              <a:rPr lang="cs-CZ" sz="1200" u="sng" dirty="0" smtClean="0">
                <a:latin typeface="Arial" pitchFamily="34" charset="0"/>
                <a:cs typeface="Arial" pitchFamily="34" charset="0"/>
                <a:hlinkClick r:id="rId2"/>
              </a:rPr>
              <a:t>http://upload.wikimedia.org/wikipedia/commons/thumb/4/4f/Birthday_cake.jpg/220px-Birthday_cake.jpg</a:t>
            </a:r>
            <a:endParaRPr lang="cs-CZ" sz="1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200" u="sng" dirty="0" smtClean="0">
                <a:latin typeface="Arial" pitchFamily="34" charset="0"/>
                <a:cs typeface="Arial" pitchFamily="34" charset="0"/>
                <a:hlinkClick r:id="rId3"/>
              </a:rPr>
              <a:t>http://upload.wikimedia.org/wikipedia/commons/thumb/7/76/Appleturnover.jpg/220px-Appleturnover.jpg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200" u="sng" dirty="0" smtClean="0">
                <a:latin typeface="Arial" pitchFamily="34" charset="0"/>
                <a:cs typeface="Arial" pitchFamily="34" charset="0"/>
                <a:hlinkClick r:id="rId4"/>
              </a:rPr>
              <a:t>http://upload.wikimedia.org/wikipedia/commons/thumb/2/24/Dough.jpg/220px-Dough.jpg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200" u="sng" dirty="0" smtClean="0">
                <a:latin typeface="Arial" pitchFamily="34" charset="0"/>
                <a:cs typeface="Arial" pitchFamily="34" charset="0"/>
                <a:hlinkClick r:id="rId5"/>
              </a:rPr>
              <a:t>http://upload.wikimedia.org/wikipedia/commons/thumb/b/b0/Schwarzw%C3%A4lder_Kirschtorte.jpg/220px-Schwarzw%C3%A4lder_Kirschtorte.jpg</a:t>
            </a:r>
            <a:endParaRPr lang="cs-CZ" sz="1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200" u="sng" dirty="0" smtClean="0">
                <a:latin typeface="Arial" pitchFamily="34" charset="0"/>
                <a:cs typeface="Arial" pitchFamily="34" charset="0"/>
                <a:hlinkClick r:id="rId6"/>
              </a:rPr>
              <a:t>http://upload.wikimedia.org/wikipedia/commons/thumb/b/b2/Streuselkuchen7.jpg/220px-Streuselkuchen7.jpg</a:t>
            </a:r>
            <a:endParaRPr lang="cs-CZ" sz="1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200" u="sng" dirty="0" smtClean="0">
                <a:latin typeface="Arial" pitchFamily="34" charset="0"/>
                <a:cs typeface="Arial" pitchFamily="34" charset="0"/>
                <a:hlinkClick r:id="rId7"/>
              </a:rPr>
              <a:t>http://upload.wikimedia.org/wikipedia/commons/thumb/0/05/Gooseberries_in_a_cup.jpg/150px-Gooseberries_in_a_cup.jpg</a:t>
            </a:r>
            <a:endParaRPr lang="cs-CZ" sz="1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200" u="sng" dirty="0" smtClean="0">
                <a:latin typeface="Arial" pitchFamily="34" charset="0"/>
                <a:cs typeface="Arial" pitchFamily="34" charset="0"/>
                <a:hlinkClick r:id="rId8"/>
              </a:rPr>
              <a:t>http://upload.wikimedia.org/wikipedia/commons/thumb/d/de/Cinnamomum_verum.jpg/220px-Cinnamomum_verum.jpg</a:t>
            </a:r>
            <a:endParaRPr lang="cs-CZ" sz="1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200" u="sng" dirty="0" smtClean="0">
                <a:latin typeface="Arial" pitchFamily="34" charset="0"/>
                <a:cs typeface="Arial" pitchFamily="34" charset="0"/>
                <a:hlinkClick r:id="rId9"/>
              </a:rPr>
              <a:t>http://upload.wikimedia.org/wikipedia/commons/thumb/5/5e/Chicken_egg_2009-06-04.jpg/220px-Chicken_egg_2009-06-04.jpg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200" u="sng" dirty="0" smtClean="0">
                <a:latin typeface="Arial" pitchFamily="34" charset="0"/>
                <a:cs typeface="Arial" pitchFamily="34" charset="0"/>
                <a:hlinkClick r:id="rId10"/>
              </a:rPr>
              <a:t>http://upload.wikimedia.org/wikipedia/commons/thumb/3/31/Eggs_3145g.jpg/120px-Eggs_3145g.jpg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sz="1200" dirty="0" smtClean="0"/>
          </a:p>
          <a:p>
            <a:endParaRPr lang="cs-CZ" sz="16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 lvl="0"/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lvl="0"/>
            <a:endParaRPr lang="cs-CZ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Charakteristika cukrářských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Složení cukrářských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Korpusy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Opakování</a:t>
            </a:r>
          </a:p>
          <a:p>
            <a:pPr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Cukrářské výrobky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Cukrářské výrobky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jsou charakteristické: 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převážně sladkou chutí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lákavým vzhledem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krátkou trvanlivostí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rozmanitý sortiment se liší: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tvarem, vzhledem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chutí všech částí výrobku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cukrářských výrobků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  <p:pic>
        <p:nvPicPr>
          <p:cNvPr id="4" name="Obrázek 3" descr="http://upload.wikimedia.org/wikipedia/commons/thumb/4/4f/Birthday_cake.jpg/220px-Birthday_cak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285992"/>
            <a:ext cx="2095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Cukrářské výrobky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jsou vysoce kaloricky hodnotné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vysoký obsah glycidů a tuků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biologická hodnota je obvykle nižší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Suroviny k výrobě: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mouka, cukr, tuk, vejce, mléko, smetana, kakao, čokoláda, jádroviny, agar, ovoce 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 další suroviny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cukrářských výrobků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Angrešt">
            <a:hlinkClick r:id="rId2" tooltip="&quot;Angrešt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340473">
            <a:off x="7429520" y="2928934"/>
            <a:ext cx="14287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lvl="1" indent="-269875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Cukrářské výrobky</a:t>
            </a:r>
          </a:p>
          <a:p>
            <a:pPr marL="447675" lvl="1" indent="-269875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Skládají se obvykle ze tří částí: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Korpus - základní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Náplň 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Poleva – k polévání cukrářských výrobků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7675" lvl="1" indent="-269875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Složení cukrářských výrobků</a:t>
            </a:r>
            <a:endParaRPr lang="cs-CZ" sz="4400" dirty="0"/>
          </a:p>
        </p:txBody>
      </p:sp>
      <p:pic>
        <p:nvPicPr>
          <p:cNvPr id="4" name="Obrázek 3" descr="http://upload.wikimedia.org/wikipedia/commons/thumb/b/b2/Streuselkuchen7.jpg/220px-Streuselkuchen7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429132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Cukrářské výrobky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Korpus vzniká: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pečením 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jinou úpravou těsta 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nebo hmoty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dalším zpracováním pak hotové výrobky :</a:t>
            </a:r>
          </a:p>
          <a:p>
            <a:pPr marL="836613" lvl="1" indent="-3889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naplněním</a:t>
            </a:r>
          </a:p>
          <a:p>
            <a:pPr marL="836613" lvl="1" indent="-3889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poléváním</a:t>
            </a:r>
          </a:p>
          <a:p>
            <a:pPr marL="836613" lvl="1" indent="-7429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5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Složení cukrářských výrobků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pic>
        <p:nvPicPr>
          <p:cNvPr id="5" name="Obrázek 4" descr="Appleturnover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000240"/>
            <a:ext cx="2095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2"/>
          </a:xfrm>
        </p:spPr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Korpusy rozlišujeme: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Linecké těsto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základní suroviny jsou hladká mouka, tuk, cukr, žloutky a další přísady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těsto je světle žluté, polotuhé a mírně tažené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Linecké těsto třené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základní suroviny jsou stejné, více tuku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těsto k okamžitému zpracování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</a:t>
            </a:r>
            <a:endParaRPr lang="cs-CZ" sz="4400" dirty="0"/>
          </a:p>
        </p:txBody>
      </p:sp>
      <p:pic>
        <p:nvPicPr>
          <p:cNvPr id="4" name="Obrázek 3" descr="http://upload.wikimedia.org/wikipedia/commons/thumb/5/5e/Chicken_egg_2009-06-04.jpg/220px-Chicken_egg_2009-06-04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776918" y="152380"/>
            <a:ext cx="20955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2"/>
          </a:xfrm>
        </p:spPr>
        <p:txBody>
          <a:bodyPr/>
          <a:lstStyle/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Vaflové těsto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mouka, tuk, cukr a jádroviny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těsto polotuhé, vláčné, nepružné, výrazně křehké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přísady – skořice, vanilkový cukr …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Listové těsto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mouka, tuk, voda, žloutky, ocet a sůl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vzniká překládáním a provalováním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je elastické a hladké, nevýrazné chuti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</a:t>
            </a:r>
            <a:endParaRPr lang="cs-CZ" sz="4400" dirty="0"/>
          </a:p>
        </p:txBody>
      </p:sp>
      <p:pic>
        <p:nvPicPr>
          <p:cNvPr id="4" name="Obrázek 3" descr="http://upload.wikimedia.org/wikipedia/commons/thumb/d/de/Cinnamomum_verum.jpg/220px-Cinnamomum_verum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226284">
            <a:off x="5632713" y="745906"/>
            <a:ext cx="20955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2"/>
          </a:xfrm>
        </p:spPr>
        <p:txBody>
          <a:bodyPr/>
          <a:lstStyle/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Pálené těsto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vejce, mouka, tuk, voda a sůl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těsto vláčné, žluté, chuťově </a:t>
            </a:r>
          </a:p>
          <a:p>
            <a:pPr marL="719138" lvl="1" indent="-365125">
              <a:buSzPct val="68000"/>
              <a:buNone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 a aromaticky nevýrazné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Jádrové hmoty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převládající složkou jsou strouhané lískové oříšky, kokosové nebo vlašské ořechy, cukr a bílky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2040</TotalTime>
  <Words>425</Words>
  <Application>Microsoft Office PowerPoint</Application>
  <PresentationFormat>Předvádění na obrazovce (4:3)</PresentationFormat>
  <Paragraphs>141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Snímek 1</vt:lpstr>
      <vt:lpstr>Cukrářské výrobky</vt:lpstr>
      <vt:lpstr>  Charakteristika cukrářských výrobků  </vt:lpstr>
      <vt:lpstr>Charakteristika cukrářských výrobků</vt:lpstr>
      <vt:lpstr>Složení cukrářských výrobků</vt:lpstr>
      <vt:lpstr>  Složení cukrářských výrobků </vt:lpstr>
      <vt:lpstr>Korpusy</vt:lpstr>
      <vt:lpstr>Korpusy</vt:lpstr>
      <vt:lpstr>Korpusy</vt:lpstr>
      <vt:lpstr> Korpusy     </vt:lpstr>
      <vt:lpstr>  Korpusy  </vt:lpstr>
      <vt:lpstr>Korpusy</vt:lpstr>
      <vt:lpstr>Opakování - diskuze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477</cp:revision>
  <dcterms:created xsi:type="dcterms:W3CDTF">2012-08-27T10:19:28Z</dcterms:created>
  <dcterms:modified xsi:type="dcterms:W3CDTF">2013-03-04T18:26:58Z</dcterms:modified>
</cp:coreProperties>
</file>