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6" r:id="rId3"/>
    <p:sldId id="288" r:id="rId4"/>
    <p:sldId id="278" r:id="rId5"/>
    <p:sldId id="298" r:id="rId6"/>
    <p:sldId id="300" r:id="rId7"/>
    <p:sldId id="291" r:id="rId8"/>
    <p:sldId id="301" r:id="rId9"/>
    <p:sldId id="281" r:id="rId10"/>
    <p:sldId id="257" r:id="rId11"/>
    <p:sldId id="302" r:id="rId12"/>
    <p:sldId id="305" r:id="rId13"/>
    <p:sldId id="265" r:id="rId14"/>
    <p:sldId id="275" r:id="rId15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67" autoAdjust="0"/>
    <p:restoredTop sz="94643" autoAdjust="0"/>
  </p:normalViewPr>
  <p:slideViewPr>
    <p:cSldViewPr>
      <p:cViewPr varScale="1">
        <p:scale>
          <a:sx n="102" d="100"/>
          <a:sy n="102" d="100"/>
        </p:scale>
        <p:origin x="-11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Přímá spojovací čára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E953A1D-1EFC-47CB-995B-93C6FFAE433A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10C8BF6-A305-4C65-9738-91622F5752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58FB5-838B-4E66-9298-47FB180AE29A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AA3E6-A98D-489F-8647-30E30A98F3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B0B72-37E9-4869-BB19-7E10E7DCD725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53EEC-17C1-4575-BFF1-50F042F3E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8CC98-F12E-4E58-B233-03311F9EC225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9D9ED-7996-4B40-9E58-0260C90629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4BA2B0-E9BA-4439-842B-7794D54CA4B1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5C489B-594C-4BE0-9C4F-4FC2F6836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9B6311-99F6-4362-92E4-025150B32B47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6FD9FE-B92E-4982-A21A-EC3E8E15D5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EAE98D-DE00-4C2D-9C26-971DDC1E4227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53E40D-DB54-40EB-B890-A080E9AE47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68B68-9A98-4E21-B460-138F17994A59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97A0BB-8F24-48B6-B9F7-A19FDE4154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A6AEF-191D-4857-8D9D-0DB5005F8B5C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40877-387E-4222-A2E8-0C75D4416E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EA62E1-B881-4218-A832-98F4FA0CD9D1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87FB2E-D698-45DA-AF90-C13D2491FA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Volný tvar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BBE7591-DEB1-4D01-832F-70C4CA81EB83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FB4C366-1140-4B8C-9B05-02FE2358E8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BD76E-6AEE-45A6-B38E-8B9235CF5423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D5CAC1-D642-4BFF-BD2D-A0B779D54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1" r:id="rId2"/>
    <p:sldLayoutId id="2147483876" r:id="rId3"/>
    <p:sldLayoutId id="2147483877" r:id="rId4"/>
    <p:sldLayoutId id="2147483878" r:id="rId5"/>
    <p:sldLayoutId id="2147483879" r:id="rId6"/>
    <p:sldLayoutId id="2147483872" r:id="rId7"/>
    <p:sldLayoutId id="2147483880" r:id="rId8"/>
    <p:sldLayoutId id="2147483881" r:id="rId9"/>
    <p:sldLayoutId id="2147483873" r:id="rId10"/>
    <p:sldLayoutId id="21474838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hyperlink" Target="http://cs.wikipedia.org/wiki/Soubor:Almonds02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Soubor:Dough.jpg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://cs.wikipedia.org/wiki/Soubor:Autumn_Red_peaches.jpg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Soubor:Marzipan_cake.jpg" TargetMode="External"/><Relationship Id="rId3" Type="http://schemas.openxmlformats.org/officeDocument/2006/relationships/hyperlink" Target="http://cs.wikipedia.org/wiki/Soubor:Quercus_acutissima_nuts_02_by_Line1.JPG" TargetMode="External"/><Relationship Id="rId7" Type="http://schemas.openxmlformats.org/officeDocument/2006/relationships/hyperlink" Target="http://cs.wikipedia.org/wiki/Soubor:Lebensmittel-Marzipan1-Asio.jpg" TargetMode="External"/><Relationship Id="rId2" Type="http://schemas.openxmlformats.org/officeDocument/2006/relationships/hyperlink" Target="http://cs.wikipedia.org/wiki/Soubor:Walnut03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Soubor:Autumn_Red_peaches.jpg" TargetMode="External"/><Relationship Id="rId5" Type="http://schemas.openxmlformats.org/officeDocument/2006/relationships/hyperlink" Target="http://cs.wikipedia.org/wiki/Soubor:Almonds02.jpg" TargetMode="External"/><Relationship Id="rId4" Type="http://schemas.openxmlformats.org/officeDocument/2006/relationships/hyperlink" Target="http://cs.wikipedia.org/wiki/Soubor:Agar_Plate.jpg" TargetMode="External"/><Relationship Id="rId9" Type="http://schemas.openxmlformats.org/officeDocument/2006/relationships/hyperlink" Target="http://cs.wikipedia.org/wiki/Soubor:Caramel-3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s.wikipedia.org/wiki/Soubor:Walnut03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://cs.wikipedia.org/wiki/Soubor:Marzipan_cake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Soubor:Agar_Plate.jpg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cs.wikipedia.org/wiki/Soubor:Caramel-3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cs.wikipedia.org/wiki/Soubor:Lebensmittel-Marzipan1-Asio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cs.wikipedia.org/wiki/Soubor:Quercus_acutissima_nuts_02_by_Line1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3800" y="476250"/>
            <a:ext cx="3805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V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Y_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5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2_INOVACE_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ZBP1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_</a:t>
            </a: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57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6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4VAL</a:t>
            </a:r>
          </a:p>
        </p:txBody>
      </p:sp>
      <p:sp>
        <p:nvSpPr>
          <p:cNvPr id="6" name="Obdélník 5"/>
          <p:cNvSpPr/>
          <p:nvPr/>
        </p:nvSpPr>
        <p:spPr>
          <a:xfrm>
            <a:off x="611188" y="1125538"/>
            <a:ext cx="8137525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šablony:   		V/2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4. 4. 2013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Autor:			Mgr. Helena Válková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Určeno 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Zbožíznalství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Tematická oblast:	Potravinářské zboží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Obor vzdělání:		Prodavač (66-51-H/01) 1. ročník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výukového materiálu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: Cukrářské výrobky II. – učební materiál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s úkoly. Materiál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vytvořen v souladu se ŠVP příslušného oboru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vzdělání.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využití: Výukový materiál s úkoly pro žáky byl vytvořen pomocí programu PowerPoint a bude prezentován žákům prostřednictvím interaktivní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tabule.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Závěrem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diskusní otázky k procvičení.</a:t>
            </a:r>
            <a:endParaRPr lang="cs-CZ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Čas:  20 minut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Obrázek 6" descr="C:\HELENA 2012\ŠABLONY\NOVÉ LOGO\loga_sablony (2)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28604"/>
            <a:ext cx="32099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Celé dorty a ozdoby</a:t>
            </a:r>
          </a:p>
          <a:p>
            <a:pPr marL="354013" lvl="1" indent="-354013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pařížský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Sachrův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dort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Speciální cukrářské výrobky</a:t>
            </a:r>
          </a:p>
          <a:p>
            <a:pPr marL="354013" lvl="1" indent="-354013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modelované mandlové ovoce a griliážové trubičky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Tržní druhy cukrářských výrobků</a:t>
            </a:r>
            <a:endParaRPr lang="cs-CZ" sz="40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Obrázek 5" descr="http://upload.wikimedia.org/wikipedia/commons/thumb/4/4d/Almonds02.jpg/220px-Almonds02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1500174"/>
            <a:ext cx="20955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Broskev">
            <a:hlinkClick r:id="rId4" tooltip="&quot;Broskev&quot;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1500174"/>
            <a:ext cx="14287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6" descr="http://upload.wikimedia.org/wikipedia/commons/thumb/2/24/Dough.jpg/220px-Dough.jpg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14678" y="3929066"/>
            <a:ext cx="209550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Jakostní výrobek musí mít: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lákavý vzhled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správný a přesný tvar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čistý, vkusně upravený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korpus kyprý, jemný, vláčný …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náplň hladká, jemná, stejnorodá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poleva jemná, lesklá a suchá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/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Požadavky na jakost cukrářských výrobků </a:t>
            </a: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Jakostní výrobek nesmí být </a:t>
            </a:r>
          </a:p>
          <a:p>
            <a:pPr marL="447675" lvl="1" indent="-354013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deformovaný, znečištěný, nakyslý, nepříjemně zabarvený, bez pachutí …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Korpus nesmí být:</a:t>
            </a:r>
          </a:p>
          <a:p>
            <a:pPr marL="447675" lvl="1" indent="-354013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tuhý, drolivý, nedopečený, připálený …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Náplň nesmí být:</a:t>
            </a:r>
          </a:p>
          <a:p>
            <a:pPr marL="447675" lvl="1" indent="-354013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sražená, rozteklá, neprovařená …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Poleva </a:t>
            </a:r>
            <a:r>
              <a:rPr lang="cs-CZ" sz="3200" smtClean="0">
                <a:latin typeface="Arial" pitchFamily="34" charset="0"/>
                <a:cs typeface="Arial" pitchFamily="34" charset="0"/>
              </a:rPr>
              <a:t>nesmí být: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marL="447675" lvl="1" indent="-354013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hrubá, stékající, slezlá …</a:t>
            </a:r>
          </a:p>
          <a:p>
            <a:pPr lvl="1" indent="-5270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lvl="1" indent="-5270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lvl="1" indent="-527050">
              <a:buSzPct val="68000"/>
              <a:buNone/>
            </a:pPr>
            <a:endParaRPr lang="cs-CZ" sz="3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Požadavky na jakost cukrářských výrobků </a:t>
            </a: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2300" indent="-514350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 Vzpomenete si, jak vznikne „Pařížský krém“?</a:t>
            </a:r>
          </a:p>
          <a:p>
            <a:pPr marL="622300" indent="-514350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 Pokud šleháme bílky s cukrem, vznikne nám ……… poleva.</a:t>
            </a:r>
          </a:p>
          <a:p>
            <a:pPr marL="622300" indent="-514350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3. Které výrobky patří do sortimentu listového zboží?</a:t>
            </a:r>
          </a:p>
          <a:p>
            <a:pPr marL="622300" indent="-514350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4. Vyjmenujte znaky jakostního výrobku.</a:t>
            </a:r>
          </a:p>
          <a:p>
            <a:pPr marL="622300" indent="-514350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5. Které vady se mohou objevit u tohoto sortimentu?</a:t>
            </a:r>
          </a:p>
          <a:p>
            <a:pPr marL="622300" indent="-514350">
              <a:buAutoNum type="arabicPeriod"/>
            </a:pPr>
            <a:endParaRPr lang="cs-CZ" sz="3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 - diskuze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600" dirty="0" smtClean="0">
                <a:latin typeface="Arial" pitchFamily="34" charset="0"/>
                <a:cs typeface="Arial" pitchFamily="34" charset="0"/>
              </a:rPr>
              <a:t>ANDERLE, P.,  SCHWARZ, H.</a:t>
            </a:r>
            <a:r>
              <a:rPr lang="cs-CZ" sz="1600" i="1" dirty="0" smtClean="0">
                <a:latin typeface="Arial" pitchFamily="34" charset="0"/>
                <a:cs typeface="Arial" pitchFamily="34" charset="0"/>
              </a:rPr>
              <a:t> Zbožíznalství. Poživatiny – potraviny, pochutiny.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 České vydání 1995, Správa přípravy učňů Praha. NAKLADATELSTVÍ WAHLBERG PRAHA. ISBN 80-901-871-4-5. Lidská výživa, str. 60 – 61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KAVINA, J. </a:t>
            </a:r>
            <a:r>
              <a:rPr lang="cs-CZ" sz="1600" i="1" dirty="0" smtClean="0">
                <a:latin typeface="Arial" pitchFamily="34" charset="0"/>
                <a:cs typeface="Arial" pitchFamily="34" charset="0"/>
              </a:rPr>
              <a:t>Zbožíznalství potravinářského zboží.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1. 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vyd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. Praha, 1996: NAKLADATELSTVÍ IQ 147. Kapitola 7</a:t>
            </a:r>
          </a:p>
          <a:p>
            <a:r>
              <a:rPr lang="cs-CZ" sz="1600" u="sng" dirty="0" smtClean="0">
                <a:latin typeface="Arial" pitchFamily="34" charset="0"/>
                <a:cs typeface="Arial" pitchFamily="34" charset="0"/>
                <a:hlinkClick r:id="rId2"/>
              </a:rPr>
              <a:t>http://cs.wikipedia.org/wiki/Soubor:Walnut03.jpg#filelinks</a:t>
            </a:r>
            <a:endParaRPr lang="cs-CZ" sz="16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u="sng" dirty="0" smtClean="0">
                <a:latin typeface="Arial" pitchFamily="34" charset="0"/>
                <a:cs typeface="Arial" pitchFamily="34" charset="0"/>
                <a:hlinkClick r:id="rId3"/>
              </a:rPr>
              <a:t>http://cs.wikipedia.org/wiki/Soubor:Quercus_acutissima_nuts_02_by_Line1.JPG#filelinks</a:t>
            </a:r>
            <a:endParaRPr lang="cs-CZ" sz="16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u="sng" dirty="0" smtClean="0">
                <a:latin typeface="Arial" pitchFamily="34" charset="0"/>
                <a:cs typeface="Arial" pitchFamily="34" charset="0"/>
                <a:hlinkClick r:id="rId4"/>
              </a:rPr>
              <a:t>http://cs.wikipedia.org/wiki/Soubor:Agar_Plate.jpg#filelinks</a:t>
            </a:r>
            <a:endParaRPr lang="cs-CZ" sz="16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u="sng" dirty="0" smtClean="0">
                <a:latin typeface="Arial" pitchFamily="34" charset="0"/>
                <a:cs typeface="Arial" pitchFamily="34" charset="0"/>
                <a:hlinkClick r:id="rId5"/>
              </a:rPr>
              <a:t>http://cs.wikipedia.org/wiki/Soubor:Almonds02.jpg#filelinks</a:t>
            </a:r>
            <a:endParaRPr lang="cs-CZ" sz="1600" u="sng" dirty="0" smtClean="0">
              <a:latin typeface="Arial" pitchFamily="34" charset="0"/>
              <a:cs typeface="Arial" pitchFamily="34" charset="0"/>
              <a:hlinkClick r:id="rId2"/>
            </a:endParaRPr>
          </a:p>
          <a:p>
            <a:r>
              <a:rPr lang="cs-CZ" sz="1600" u="sng" dirty="0" smtClean="0">
                <a:latin typeface="Arial" pitchFamily="34" charset="0"/>
                <a:cs typeface="Arial" pitchFamily="34" charset="0"/>
                <a:hlinkClick r:id="rId6"/>
              </a:rPr>
              <a:t>http://cs.wikipedia.org/wiki/Soubor:Autumn_Red_peaches.jpg#filelinks</a:t>
            </a:r>
            <a:endParaRPr lang="cs-CZ" sz="1600" u="sng" dirty="0" smtClean="0">
              <a:latin typeface="Arial" pitchFamily="34" charset="0"/>
              <a:cs typeface="Arial" pitchFamily="34" charset="0"/>
              <a:hlinkClick r:id="rId2"/>
            </a:endParaRPr>
          </a:p>
          <a:p>
            <a:r>
              <a:rPr lang="cs-CZ" sz="1600" u="sng" dirty="0" smtClean="0">
                <a:latin typeface="Arial" pitchFamily="34" charset="0"/>
                <a:cs typeface="Arial" pitchFamily="34" charset="0"/>
                <a:hlinkClick r:id="rId7"/>
              </a:rPr>
              <a:t>http://cs.wikipedia.org/wiki/Soubor:Lebensmittel-Marzipan1-Asio.jpg#filelinks</a:t>
            </a:r>
            <a:endParaRPr lang="cs-CZ" sz="1600" u="sng" dirty="0" smtClean="0">
              <a:latin typeface="Arial" pitchFamily="34" charset="0"/>
              <a:cs typeface="Arial" pitchFamily="34" charset="0"/>
              <a:hlinkClick r:id="rId2"/>
            </a:endParaRPr>
          </a:p>
          <a:p>
            <a:r>
              <a:rPr lang="cs-CZ" sz="1600" u="sng" dirty="0" smtClean="0">
                <a:latin typeface="Arial" pitchFamily="34" charset="0"/>
                <a:cs typeface="Arial" pitchFamily="34" charset="0"/>
                <a:hlinkClick r:id="rId8"/>
              </a:rPr>
              <a:t>http://cs.wikipedia.org/wiki/Soubor:Marzipan_cake.jpg#filelinks</a:t>
            </a:r>
            <a:endParaRPr lang="cs-CZ" sz="1600" u="sng" dirty="0" smtClean="0">
              <a:latin typeface="Arial" pitchFamily="34" charset="0"/>
              <a:cs typeface="Arial" pitchFamily="34" charset="0"/>
              <a:hlinkClick r:id="rId2"/>
            </a:endParaRPr>
          </a:p>
          <a:p>
            <a:r>
              <a:rPr lang="cs-CZ" sz="1600" u="sng" dirty="0" smtClean="0">
                <a:latin typeface="Arial" pitchFamily="34" charset="0"/>
                <a:cs typeface="Arial" pitchFamily="34" charset="0"/>
                <a:hlinkClick r:id="rId9"/>
              </a:rPr>
              <a:t>http://cs.wikipedia.org/wiki/Soubor:Caramel-3.jpg#filelinks</a:t>
            </a:r>
            <a:endParaRPr lang="cs-CZ" sz="16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u="sng" dirty="0" smtClean="0">
                <a:latin typeface="Arial" pitchFamily="34" charset="0"/>
                <a:cs typeface="Arial" pitchFamily="34" charset="0"/>
                <a:hlinkClick r:id="rId9"/>
              </a:rPr>
              <a:t>http://cs.wikipedia.org/wiki/Soubor:Dough.jpg#filelinks</a:t>
            </a:r>
          </a:p>
          <a:p>
            <a:endParaRPr lang="cs-CZ" sz="1600" dirty="0" smtClean="0"/>
          </a:p>
          <a:p>
            <a:endParaRPr lang="cs-CZ" sz="16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pPr lvl="0"/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 lvl="0"/>
            <a:endParaRPr lang="cs-CZ" sz="20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	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Zdroje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Obsah: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Náplně cukrářských výrobků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Polevy cukrářských výrobků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Tržní druhy cukrářských výrobků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Požadavky na jakost cukrářských výrobků 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Opakování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Cukrářské výrobky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6463" lvl="1" indent="-812800">
              <a:buSzPct val="68000"/>
              <a:buNone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Náplně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Sněhová náplň 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80168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šlehaný bílek + cukr, př. ovocná dřeň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Šlehačková náplň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ušlehaná smetana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Pařížský krém  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uvařená smetana + čokoláda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Náplně cukrářských výrobků</a:t>
            </a:r>
            <a:r>
              <a:rPr lang="cs-CZ" sz="5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5400" dirty="0" smtClean="0"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6463" lvl="1" indent="-812800">
              <a:buSzPct val="68000"/>
              <a:buNone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Náplně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Tukové krémy 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80168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máslo (margarin) + cukr + pudink +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aromata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+ chuťové látky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Žloutkové krémy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80168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žloutky + základ tukových krémů (méně tuku, více pudinku)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Tuhé nádivky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80168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jádrová, kaštanová, nugátová …</a:t>
            </a: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Náplně cukrářských výrobků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http://upload.wikimedia.org/wikipedia/commons/thumb/1/11/Walnut03.jpg/180px-Walnut03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1428736"/>
            <a:ext cx="1714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7675" lvl="1" indent="-269875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Polevy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Fondánová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  <a:tabLst>
                <a:tab pos="541338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cukr + škrobový sirup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Bílková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  <a:tabLst>
                <a:tab pos="541338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bílky + cukr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Rosolová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  <a:tabLst>
                <a:tab pos="541338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ovocný protlak + pektiny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  <a:tabLst>
                <a:tab pos="541338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agar-agar</a:t>
            </a:r>
          </a:p>
          <a:p>
            <a:pPr marL="447675" lvl="1" indent="-269875">
              <a:buSzPct val="68000"/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Polevy cukrářských výrobků</a:t>
            </a:r>
            <a:endParaRPr lang="cs-CZ" sz="4400" dirty="0"/>
          </a:p>
        </p:txBody>
      </p:sp>
      <p:pic>
        <p:nvPicPr>
          <p:cNvPr id="6" name="Obrázek 5" descr="http://upload.wikimedia.org/wikipedia/commons/thumb/9/99/Marzipan_cake.jpg/220px-Marzipan_cake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1500174"/>
            <a:ext cx="20955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http://upload.wikimedia.org/wikipedia/commons/thumb/f/f4/Caramel-3.jpg/220px-Caramel-3.jpg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60" y="4500570"/>
            <a:ext cx="20955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6" descr="http://upload.wikimedia.org/wikipedia/commons/thumb/6/6a/Agar_Plate.jpg/220px-Agar_Plate.jpg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0" y="3429000"/>
            <a:ext cx="20955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Polevy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Čokoládová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</a:pP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polevová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čokoláda (průmyslově vyráběná)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Tvárlivé hmoty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marcipán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</a:pP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griliáž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Polevy cukrářských výrobků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3600" dirty="0" smtClean="0">
                <a:latin typeface="Arial" pitchFamily="34" charset="0"/>
                <a:cs typeface="Arial" pitchFamily="34" charset="0"/>
              </a:rPr>
            </a:br>
            <a:endParaRPr lang="cs-CZ" dirty="0"/>
          </a:p>
        </p:txBody>
      </p:sp>
      <p:pic>
        <p:nvPicPr>
          <p:cNvPr id="4" name="Obrázek 3" descr="http://upload.wikimedia.org/wikipedia/commons/thumb/d/db/Lebensmittel-Marzipan1-Asio.jpg/220px-Lebensmittel-Marzipan1-Asio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3429000"/>
            <a:ext cx="209550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Tržní druhy jsou</a:t>
            </a:r>
          </a:p>
          <a:p>
            <a:pPr marL="354013" lvl="1" indent="-354013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kombinace různých typů korpusů, náplní 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a polev</a:t>
            </a:r>
          </a:p>
          <a:p>
            <a:pPr marL="354013" lvl="1" indent="-354013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je jich několik set </a:t>
            </a:r>
          </a:p>
          <a:p>
            <a:pPr marL="354013" lvl="1" indent="-354013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dělíme je do skupin: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Listové zboží</a:t>
            </a:r>
          </a:p>
          <a:p>
            <a:pPr marL="354013" lvl="1" indent="-354013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krémové řezy, kremrole, jablkový závin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Pálené zboží</a:t>
            </a:r>
          </a:p>
          <a:p>
            <a:pPr marL="354013" lvl="1" indent="-354013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věnečky, větrníky, banánky …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Autofit/>
          </a:bodyPr>
          <a:lstStyle/>
          <a:p>
            <a:r>
              <a:rPr lang="cs-CZ" sz="4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Tržní druhy cukrářských výrobků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Linecké zboží</a:t>
            </a:r>
          </a:p>
          <a:p>
            <a:pPr marL="354013" lvl="1" indent="-354013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linecké koláčky nebo košíčky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Jádrové zboží</a:t>
            </a:r>
          </a:p>
          <a:p>
            <a:pPr marL="354013" lvl="1" indent="-354013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jádrové rohlíčky, kokosky, 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marokánky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Šlehané zboží</a:t>
            </a:r>
          </a:p>
          <a:p>
            <a:pPr marL="354013" lvl="1" indent="-354013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punčové řezy, biskupský chlebíček, různé druhy dortů (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Dobošův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Sachrův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ořechový, ananasový, čokoládový …)</a:t>
            </a:r>
          </a:p>
          <a:p>
            <a:pPr marL="625475" lvl="1" indent="-271463">
              <a:buSzPct val="68000"/>
              <a:buNone/>
              <a:tabLst>
                <a:tab pos="719138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260350">
              <a:buSzPct val="68000"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Tržní druhy cukrářských výrobků</a:t>
            </a:r>
            <a:endParaRPr lang="cs-CZ" sz="40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Obrázek 5" descr="http://upload.wikimedia.org/wikipedia/commons/thumb/f/fc/Quercus_acutissima_nuts_02_by_Line1.JPG/220px-Quercus_acutissima_nuts_02_by_Line1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748429">
            <a:off x="6136040" y="1844063"/>
            <a:ext cx="20955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Smetanové zboží</a:t>
            </a:r>
          </a:p>
          <a:p>
            <a:pPr marL="354013" lvl="1" indent="-354013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hoblovačky se šlehačkou, pařížský dort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Cukrářské kynuté zboží</a:t>
            </a:r>
          </a:p>
          <a:p>
            <a:pPr marL="354013" lvl="1" indent="-354013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cukrářské koláče, mazance, štóly …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Máslové zboží</a:t>
            </a:r>
          </a:p>
          <a:p>
            <a:pPr marL="354013" lvl="1" indent="-354013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laskonky, čokoládové rolády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Čajové pečivo</a:t>
            </a:r>
          </a:p>
          <a:p>
            <a:pPr marL="354013" lvl="1" indent="-354013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vaflové čajové pečivo, linecké pečivo, vanilkové rohlíčky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lvl="1" indent="-527050">
              <a:buSzPct val="68000"/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Tržní druhy cukrářských výrobků</a:t>
            </a:r>
            <a:endParaRPr lang="cs-CZ" sz="40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2034</TotalTime>
  <Words>449</Words>
  <Application>Microsoft Office PowerPoint</Application>
  <PresentationFormat>Předvádění na obrazovce (4:3)</PresentationFormat>
  <Paragraphs>146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Shluk</vt:lpstr>
      <vt:lpstr>Snímek 1</vt:lpstr>
      <vt:lpstr>Cukrářské výrobky</vt:lpstr>
      <vt:lpstr>  Náplně cukrářských výrobků  </vt:lpstr>
      <vt:lpstr>Náplně cukrářských výrobků</vt:lpstr>
      <vt:lpstr>Polevy cukrářských výrobků</vt:lpstr>
      <vt:lpstr> Polevy cukrářských výrobků </vt:lpstr>
      <vt:lpstr>Tržní druhy cukrářských výrobků</vt:lpstr>
      <vt:lpstr>Tržní druhy cukrářských výrobků</vt:lpstr>
      <vt:lpstr>Tržní druhy cukrářských výrobků</vt:lpstr>
      <vt:lpstr>Tržní druhy cukrářských výrobků</vt:lpstr>
      <vt:lpstr> Požadavky na jakost cukrářských výrobků  </vt:lpstr>
      <vt:lpstr> Požadavky na jakost cukrářských výrobků  </vt:lpstr>
      <vt:lpstr>Opakování - diskuze</vt:lpstr>
      <vt:lpstr>Zdroje</vt:lpstr>
    </vt:vector>
  </TitlesOfParts>
  <Company>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doma</cp:lastModifiedBy>
  <cp:revision>480</cp:revision>
  <dcterms:created xsi:type="dcterms:W3CDTF">2012-08-27T10:19:28Z</dcterms:created>
  <dcterms:modified xsi:type="dcterms:W3CDTF">2013-03-16T16:36:02Z</dcterms:modified>
</cp:coreProperties>
</file>