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Override3.xml" ContentType="application/vnd.openxmlformats-officedocument.themeOverride+xml"/>
  <Override PartName="/ppt/theme/themeOverride4.xml" ContentType="application/vnd.openxmlformats-officedocument.themeOverr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sldIdLst>
    <p:sldId id="256" r:id="rId2"/>
    <p:sldId id="276" r:id="rId3"/>
    <p:sldId id="288" r:id="rId4"/>
    <p:sldId id="278" r:id="rId5"/>
    <p:sldId id="298" r:id="rId6"/>
    <p:sldId id="300" r:id="rId7"/>
    <p:sldId id="301" r:id="rId8"/>
    <p:sldId id="257" r:id="rId9"/>
    <p:sldId id="281" r:id="rId10"/>
    <p:sldId id="302" r:id="rId11"/>
    <p:sldId id="291" r:id="rId12"/>
    <p:sldId id="305" r:id="rId13"/>
    <p:sldId id="303" r:id="rId14"/>
    <p:sldId id="304" r:id="rId15"/>
    <p:sldId id="307" r:id="rId16"/>
    <p:sldId id="306" r:id="rId17"/>
    <p:sldId id="308" r:id="rId18"/>
    <p:sldId id="309" r:id="rId19"/>
    <p:sldId id="310" r:id="rId20"/>
    <p:sldId id="265" r:id="rId21"/>
    <p:sldId id="275" r:id="rId22"/>
  </p:sldIdLst>
  <p:sldSz cx="9144000" cy="6858000" type="screen4x3"/>
  <p:notesSz cx="7099300" cy="10234613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667" autoAdjust="0"/>
    <p:restoredTop sz="94643" autoAdjust="0"/>
  </p:normalViewPr>
  <p:slideViewPr>
    <p:cSldViewPr>
      <p:cViewPr varScale="1">
        <p:scale>
          <a:sx n="102" d="100"/>
          <a:sy n="102" d="100"/>
        </p:scale>
        <p:origin x="-111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úhlý trojúhelník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grpSp>
        <p:nvGrpSpPr>
          <p:cNvPr id="5" name="Skupina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Volný tvar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>
                <a:defRPr/>
              </a:pPr>
              <a:endParaRPr lang="en-US"/>
            </a:p>
          </p:txBody>
        </p:sp>
        <p:cxnSp>
          <p:nvCxnSpPr>
            <p:cNvPr id="10" name="Přímá spojovací čára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11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BE953A1D-1EFC-47CB-995B-93C6FFAE433A}" type="datetimeFigureOut">
              <a:rPr lang="cs-CZ"/>
              <a:pPr>
                <a:defRPr/>
              </a:pPr>
              <a:t>16.3.2013</a:t>
            </a:fld>
            <a:endParaRPr lang="cs-CZ"/>
          </a:p>
        </p:txBody>
      </p:sp>
      <p:sp>
        <p:nvSpPr>
          <p:cNvPr id="12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3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810C8BF6-A305-4C65-9738-91622F5752B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658FB5-838B-4E66-9298-47FB180AE29A}" type="datetimeFigureOut">
              <a:rPr lang="cs-CZ"/>
              <a:pPr>
                <a:defRPr/>
              </a:pPr>
              <a:t>16.3.2013</a:t>
            </a:fld>
            <a:endParaRPr lang="cs-CZ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8AA3E6-A98D-489F-8647-30E30A98F3E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4B0B72-37E9-4869-BB19-7E10E7DCD725}" type="datetimeFigureOut">
              <a:rPr lang="cs-CZ"/>
              <a:pPr>
                <a:defRPr/>
              </a:pPr>
              <a:t>16.3.2013</a:t>
            </a:fld>
            <a:endParaRPr lang="cs-CZ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C53EEC-17C1-4575-BFF1-50F042F3EA1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18CC98-F12E-4E58-B233-03311F9EC225}" type="datetimeFigureOut">
              <a:rPr lang="cs-CZ"/>
              <a:pPr>
                <a:defRPr/>
              </a:pPr>
              <a:t>16.3.2013</a:t>
            </a:fld>
            <a:endParaRPr lang="cs-CZ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F9D9ED-7996-4B40-9E58-0260C906296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vojitá šipka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Dvojitá šipka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04BA2B0-E9BA-4439-842B-7794D54CA4B1}" type="datetimeFigureOut">
              <a:rPr lang="cs-CZ"/>
              <a:pPr>
                <a:defRPr/>
              </a:pPr>
              <a:t>16.3.2013</a:t>
            </a:fld>
            <a:endParaRPr lang="cs-CZ"/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F5C489B-594C-4BE0-9C4F-4FC2F68360C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29B6311-99F6-4362-92E4-025150B32B47}" type="datetimeFigureOut">
              <a:rPr lang="cs-CZ"/>
              <a:pPr>
                <a:defRPr/>
              </a:pPr>
              <a:t>16.3.2013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96FD9FE-B92E-4982-A21A-EC3E8E15D55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CEAE98D-DE00-4C2D-9C26-971DDC1E4227}" type="datetimeFigureOut">
              <a:rPr lang="cs-CZ"/>
              <a:pPr>
                <a:defRPr/>
              </a:pPr>
              <a:t>16.3.2013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B53E40D-DB54-40EB-B890-A080E9AE473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1168B68-9A98-4E21-B460-138F17994A59}" type="datetimeFigureOut">
              <a:rPr lang="cs-CZ"/>
              <a:pPr>
                <a:defRPr/>
              </a:pPr>
              <a:t>16.3.2013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697A0BB-8F24-48B6-B9F7-A19FDE41546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4A6AEF-191D-4857-8D9D-0DB5005F8B5C}" type="datetimeFigureOut">
              <a:rPr lang="cs-CZ"/>
              <a:pPr>
                <a:defRPr/>
              </a:pPr>
              <a:t>16.3.2013</a:t>
            </a:fld>
            <a:endParaRPr lang="cs-CZ"/>
          </a:p>
        </p:txBody>
      </p:sp>
      <p:sp>
        <p:nvSpPr>
          <p:cNvPr id="3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040877-387E-4222-A2E8-0C75D4416EA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7EA62E1-B881-4218-A832-98F4FA0CD9D1}" type="datetimeFigureOut">
              <a:rPr lang="cs-CZ"/>
              <a:pPr>
                <a:defRPr/>
              </a:pPr>
              <a:t>16.3.2013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387FB2E-D698-45DA-AF90-C13D2491FA1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Volný tvar 4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Volný tvar 5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Pravoúhlý trojúhelník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8" name="Přímá spojovací čára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Dvojitá šipka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Dvojitá šipka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1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DBBE7591-DEB1-4D01-832F-70C4CA81EB83}" type="datetimeFigureOut">
              <a:rPr lang="cs-CZ"/>
              <a:pPr>
                <a:defRPr/>
              </a:pPr>
              <a:t>16.3.2013</a:t>
            </a:fld>
            <a:endParaRPr lang="cs-CZ"/>
          </a:p>
        </p:txBody>
      </p:sp>
      <p:sp>
        <p:nvSpPr>
          <p:cNvPr id="12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3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8FB4C366-1140-4B8C-9B05-02FE2358E8D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15" name="Přímá spojovací čár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033" name="Zástupný symbol pro text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2D2BD76E-6AEE-45A6-B38E-8B9235CF5423}" type="datetimeFigureOut">
              <a:rPr lang="cs-CZ"/>
              <a:pPr>
                <a:defRPr/>
              </a:pPr>
              <a:t>16.3.2013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E0D5CAC1-D642-4BFF-BD2D-A0B779D54C2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5" r:id="rId1"/>
    <p:sldLayoutId id="2147483871" r:id="rId2"/>
    <p:sldLayoutId id="2147483876" r:id="rId3"/>
    <p:sldLayoutId id="2147483877" r:id="rId4"/>
    <p:sldLayoutId id="2147483878" r:id="rId5"/>
    <p:sldLayoutId id="2147483879" r:id="rId6"/>
    <p:sldLayoutId id="2147483872" r:id="rId7"/>
    <p:sldLayoutId id="2147483880" r:id="rId8"/>
    <p:sldLayoutId id="2147483881" r:id="rId9"/>
    <p:sldLayoutId id="2147483873" r:id="rId10"/>
    <p:sldLayoutId id="2147483874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cs.wikipedia.org/wiki/Soubor:Frambozenpudding.JPG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cs.wikipedia.org/wiki/Soubor:Pi%C5%A1koty.jpg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cs.wikipedia.org/wiki/Soubor:Desserts.jpg" TargetMode="External"/><Relationship Id="rId7" Type="http://schemas.openxmlformats.org/officeDocument/2006/relationships/hyperlink" Target="http://cs.wikipedia.org/wiki/Soubor:Pi%C5%A1koty.jpg" TargetMode="External"/><Relationship Id="rId2" Type="http://schemas.openxmlformats.org/officeDocument/2006/relationships/hyperlink" Target="http://cs.wikipedia.org/wiki/Soubor:Christmas_pudding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cs.wikipedia.org/wiki/Soubor:Frambozenpudding.JPG" TargetMode="External"/><Relationship Id="rId5" Type="http://schemas.openxmlformats.org/officeDocument/2006/relationships/hyperlink" Target="http://cs.wikipedia.org/wiki/Soubor:Streuselkuchen7.jpg" TargetMode="External"/><Relationship Id="rId4" Type="http://schemas.openxmlformats.org/officeDocument/2006/relationships/hyperlink" Target="http://cs.wikipedia.org/wiki/Soubor:Lille_Meert2.JPG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cs.wikipedia.org/wiki/Soubor:Desserts.jpg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cs.wikipedia.org/wiki/Soubor:Christmas_pudding.JPG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cs.wikipedia.org/wiki/Soubor:Lille_Meert2.JPG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cs.wikipedia.org/wiki/Soubor:Streuselkuchen7.jp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5003800" y="476250"/>
            <a:ext cx="39517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V</a:t>
            </a:r>
            <a:r>
              <a:rPr lang="en-US" dirty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Y_</a:t>
            </a:r>
            <a:r>
              <a:rPr lang="cs-CZ" dirty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5</a:t>
            </a:r>
            <a:r>
              <a:rPr lang="en-US" dirty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2_INOVACE_</a:t>
            </a:r>
            <a:r>
              <a:rPr lang="cs-CZ" dirty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ZBP1</a:t>
            </a:r>
            <a:r>
              <a:rPr lang="en-US" dirty="0" smtClean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_</a:t>
            </a:r>
            <a:r>
              <a:rPr lang="cs-CZ" dirty="0" smtClean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58</a:t>
            </a:r>
            <a:r>
              <a:rPr lang="en-US" dirty="0" smtClean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6</a:t>
            </a:r>
            <a:r>
              <a:rPr lang="cs-CZ" dirty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4VAL</a:t>
            </a:r>
          </a:p>
        </p:txBody>
      </p:sp>
      <p:sp>
        <p:nvSpPr>
          <p:cNvPr id="6" name="Obdélník 5"/>
          <p:cNvSpPr/>
          <p:nvPr/>
        </p:nvSpPr>
        <p:spPr>
          <a:xfrm>
            <a:off x="611188" y="1125538"/>
            <a:ext cx="8137525" cy="5078313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Výukový materiál v rámci projektu OPVK 1.5 Peníze středním školám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Číslo projektu:		CZ.1.07/1.5.00/34.0883 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Název projektu:		Rozvoj vzdělanosti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Číslo šablony:   		V/2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Datum vytvoření:	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5. 4. 2013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Autor:			Mgr. Helena Válková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Určeno pro předmět:      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  Zbožíznalství 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Tematická oblast:	Potravinářské zboží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Obor vzdělání:		Prodavač (66-51-H/01) 1. ročník                                            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Název výukového materiálu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: Cukrářské výrobky III. – učební materiál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s úkoly. Materiál 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vytvořen v souladu se ŠVP příslušného oboru 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vzdělání.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Popis 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využití: Výukový materiál s úkoly pro žáky byl vytvořen pomocí programu PowerPoint a bude prezentován žákům prostřednictvím interaktivní 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tabule. 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Závěrem 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diskusní otázky k procvičení.</a:t>
            </a:r>
            <a:endParaRPr lang="cs-CZ" b="1" dirty="0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Čas:  20 minut 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Obrázek 4" descr="C:\HELENA 2012\ŠABLONY\NOVÉ LOGO\loga_sablony (2).gi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428604"/>
            <a:ext cx="3209925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54013" lvl="1" indent="-260350">
              <a:buSzPct val="68000"/>
              <a:buNone/>
              <a:tabLst>
                <a:tab pos="354013" algn="l"/>
              </a:tabLst>
            </a:pPr>
            <a:r>
              <a:rPr lang="cs-CZ" sz="3600" dirty="0" smtClean="0">
                <a:latin typeface="Arial" pitchFamily="34" charset="0"/>
                <a:cs typeface="Arial" pitchFamily="34" charset="0"/>
              </a:rPr>
              <a:t>Rychle se kazící výrobky</a:t>
            </a:r>
          </a:p>
          <a:p>
            <a:pPr marL="719138" lvl="1" indent="-365125">
              <a:buSzPct val="68000"/>
              <a:buFont typeface="Wingdings" pitchFamily="2" charset="2"/>
              <a:buChar char="Ø"/>
              <a:tabLst>
                <a:tab pos="354013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plněné nebo zdobené šlehačkou</a:t>
            </a:r>
          </a:p>
          <a:p>
            <a:pPr marL="719138" lvl="1" indent="-365125">
              <a:buSzPct val="68000"/>
              <a:buFont typeface="Wingdings" pitchFamily="2" charset="2"/>
              <a:buChar char="Ø"/>
              <a:tabLst>
                <a:tab pos="354013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smetanovými krémy</a:t>
            </a:r>
          </a:p>
          <a:p>
            <a:pPr marL="719138" lvl="1" indent="-365125">
              <a:buSzPct val="68000"/>
              <a:buFont typeface="Wingdings" pitchFamily="2" charset="2"/>
              <a:buChar char="Ø"/>
              <a:tabLst>
                <a:tab pos="354013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pudinkovými a žloutkovými náplněmi </a:t>
            </a:r>
          </a:p>
          <a:p>
            <a:pPr marL="354013" lvl="1" indent="-260350">
              <a:buSzPct val="68000"/>
              <a:tabLst>
                <a:tab pos="354013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Teplota skladování do 18 °C</a:t>
            </a:r>
          </a:p>
          <a:p>
            <a:pPr marL="354013" lvl="1" indent="-260350">
              <a:buSzPct val="68000"/>
              <a:tabLst>
                <a:tab pos="354013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Vyskladnění ihned po výrobě</a:t>
            </a:r>
          </a:p>
          <a:p>
            <a:pPr marL="354013" lvl="1" indent="-260350">
              <a:buSzPct val="68000"/>
              <a:tabLst>
                <a:tab pos="354013" algn="l"/>
              </a:tabLst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Prodáváme tentýž den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1"/>
            <a:r>
              <a:rPr lang="cs-CZ" sz="49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sz="49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sz="49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Záruční lhůty cukrářských výrobků </a:t>
            </a:r>
            <a:r>
              <a:rPr lang="cs-CZ" sz="36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cs-CZ" sz="3600" dirty="0" smtClean="0">
                <a:latin typeface="Arial" pitchFamily="34" charset="0"/>
                <a:cs typeface="Arial" pitchFamily="34" charset="0"/>
              </a:rPr>
            </a:br>
            <a:endParaRPr lang="cs-CZ" dirty="0"/>
          </a:p>
        </p:txBody>
      </p:sp>
      <p:pic>
        <p:nvPicPr>
          <p:cNvPr id="5" name="Obrázek 4" descr="http://upload.wikimedia.org/wikipedia/commons/thumb/b/b6/Frambozenpudding.JPG/220px-Frambozenpudding.JPG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 rot="857246">
            <a:off x="6228100" y="3869329"/>
            <a:ext cx="2095500" cy="210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54013" lvl="1" indent="-260350">
              <a:buSzPct val="68000"/>
              <a:buNone/>
              <a:tabLst>
                <a:tab pos="354013" algn="l"/>
              </a:tabLst>
            </a:pPr>
            <a:r>
              <a:rPr lang="cs-CZ" sz="3600" dirty="0" smtClean="0">
                <a:latin typeface="Arial" pitchFamily="34" charset="0"/>
                <a:cs typeface="Arial" pitchFamily="34" charset="0"/>
              </a:rPr>
              <a:t>Výrobky s náplněmi a krémy:</a:t>
            </a:r>
          </a:p>
          <a:p>
            <a:pPr marL="719138" lvl="1" indent="-365125">
              <a:buSzPct val="68000"/>
              <a:buFont typeface="Wingdings" pitchFamily="2" charset="2"/>
              <a:buChar char="Ø"/>
              <a:tabLst>
                <a:tab pos="354013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bílkovými (choulostivé na vlhko)</a:t>
            </a:r>
          </a:p>
          <a:p>
            <a:pPr marL="719138" lvl="1" indent="-365125">
              <a:buSzPct val="68000"/>
              <a:buFont typeface="Wingdings" pitchFamily="2" charset="2"/>
              <a:buChar char="Ø"/>
              <a:tabLst>
                <a:tab pos="354013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máslovými</a:t>
            </a:r>
          </a:p>
          <a:p>
            <a:pPr marL="719138" lvl="1" indent="-365125">
              <a:buSzPct val="68000"/>
              <a:buFont typeface="Wingdings" pitchFamily="2" charset="2"/>
              <a:buChar char="Ø"/>
              <a:tabLst>
                <a:tab pos="354013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tukovými žloutkovými </a:t>
            </a:r>
          </a:p>
          <a:p>
            <a:pPr marL="354013" lvl="1" indent="-260350">
              <a:buSzPct val="68000"/>
              <a:tabLst>
                <a:tab pos="354013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Teplota skladování do 18 °C</a:t>
            </a:r>
          </a:p>
          <a:p>
            <a:pPr marL="354013" lvl="1" indent="-260350">
              <a:buSzPct val="68000"/>
              <a:tabLst>
                <a:tab pos="354013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Vyskladňujeme do 24 hodin po dodání</a:t>
            </a:r>
          </a:p>
          <a:p>
            <a:pPr marL="354013" lvl="1" indent="-260350">
              <a:buSzPct val="68000"/>
              <a:tabLst>
                <a:tab pos="354013" algn="l"/>
              </a:tabLst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Prodáváme nejdéle 36 hodin po dodání</a:t>
            </a:r>
          </a:p>
          <a:p>
            <a:pPr marL="354013" lvl="1" indent="-354013">
              <a:buSzPct val="68000"/>
              <a:buNone/>
              <a:tabLst>
                <a:tab pos="354013" algn="l"/>
              </a:tabLst>
            </a:pPr>
            <a:endParaRPr lang="cs-CZ" sz="32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354013" lvl="1" indent="-260350">
              <a:buSzPct val="68000"/>
              <a:tabLst>
                <a:tab pos="354013" algn="l"/>
              </a:tabLst>
            </a:pPr>
            <a:endParaRPr lang="cs-CZ" sz="3200" dirty="0" smtClean="0">
              <a:latin typeface="Arial" pitchFamily="34" charset="0"/>
              <a:cs typeface="Arial" pitchFamily="34" charset="0"/>
            </a:endParaRPr>
          </a:p>
          <a:p>
            <a:pPr marL="719138" lvl="1" indent="-625475">
              <a:buSzPct val="68000"/>
              <a:buFont typeface="Wingdings" pitchFamily="2" charset="2"/>
              <a:buChar char="Ø"/>
              <a:tabLst>
                <a:tab pos="541338" algn="l"/>
              </a:tabLst>
            </a:pPr>
            <a:endParaRPr lang="cs-CZ" sz="32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1143000"/>
          </a:xfrm>
        </p:spPr>
        <p:txBody>
          <a:bodyPr>
            <a:noAutofit/>
          </a:bodyPr>
          <a:lstStyle/>
          <a:p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Záruční lhůty cukrářských výrobků </a:t>
            </a:r>
            <a:endParaRPr lang="cs-CZ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54013" lvl="1" indent="-260350">
              <a:buSzPct val="68000"/>
              <a:buNone/>
              <a:tabLst>
                <a:tab pos="354013" algn="l"/>
              </a:tabLst>
            </a:pPr>
            <a:r>
              <a:rPr lang="cs-CZ" sz="3600" dirty="0" smtClean="0">
                <a:latin typeface="Arial" pitchFamily="34" charset="0"/>
                <a:cs typeface="Arial" pitchFamily="34" charset="0"/>
              </a:rPr>
              <a:t>Výrobky s náplněmi:</a:t>
            </a:r>
            <a:endParaRPr lang="cs-CZ" sz="36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719138" lvl="1" indent="-365125">
              <a:buSzPct val="68000"/>
              <a:buFont typeface="Wingdings" pitchFamily="2" charset="2"/>
              <a:buChar char="Ø"/>
              <a:tabLst>
                <a:tab pos="354013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tukovými, máslovými</a:t>
            </a:r>
          </a:p>
          <a:p>
            <a:pPr marL="719138" lvl="1" indent="-365125">
              <a:buSzPct val="68000"/>
              <a:buFont typeface="Wingdings" pitchFamily="2" charset="2"/>
              <a:buChar char="Ø"/>
              <a:tabLst>
                <a:tab pos="354013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punčové, dezertní a speciální </a:t>
            </a:r>
          </a:p>
          <a:p>
            <a:pPr marL="354013" lvl="1" indent="-260350">
              <a:buSzPct val="68000"/>
              <a:tabLst>
                <a:tab pos="354013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Teplota skladování do 20 °C</a:t>
            </a:r>
          </a:p>
          <a:p>
            <a:pPr marL="354013" lvl="1" indent="-260350">
              <a:buSzPct val="68000"/>
              <a:tabLst>
                <a:tab pos="354013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Vyskladňujeme do 24 hodin po dodání</a:t>
            </a:r>
          </a:p>
          <a:p>
            <a:pPr marL="354013" lvl="1" indent="-260350">
              <a:buSzPct val="68000"/>
              <a:tabLst>
                <a:tab pos="354013" algn="l"/>
              </a:tabLst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Prodáváme nejdéle 48 hodin po dodání</a:t>
            </a:r>
          </a:p>
          <a:p>
            <a:pPr marL="354013" lvl="1" indent="-354013">
              <a:buSzPct val="68000"/>
              <a:tabLst>
                <a:tab pos="354013" algn="l"/>
              </a:tabLst>
            </a:pPr>
            <a:endParaRPr lang="cs-CZ" sz="3200" dirty="0" smtClean="0">
              <a:latin typeface="Arial" pitchFamily="34" charset="0"/>
              <a:cs typeface="Arial" pitchFamily="34" charset="0"/>
            </a:endParaRPr>
          </a:p>
          <a:p>
            <a:pPr lvl="1" indent="-527050">
              <a:buSzPct val="68000"/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</a:t>
            </a:r>
          </a:p>
          <a:p>
            <a:pPr lvl="1" indent="-527050">
              <a:buSzPct val="68000"/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</a:t>
            </a:r>
          </a:p>
          <a:p>
            <a:pPr lvl="1" indent="-527050">
              <a:buSzPct val="68000"/>
              <a:buNone/>
            </a:pPr>
            <a:endParaRPr lang="cs-CZ" sz="36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Záruční lhůty </a:t>
            </a:r>
            <a:b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cukrářských výrobků</a:t>
            </a:r>
            <a:endParaRPr lang="cs-CZ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54013" lvl="1" indent="-260350">
              <a:buSzPct val="68000"/>
              <a:buNone/>
              <a:tabLst>
                <a:tab pos="354013" algn="l"/>
              </a:tabLst>
            </a:pPr>
            <a:r>
              <a:rPr lang="cs-CZ" sz="3600" dirty="0" smtClean="0">
                <a:latin typeface="Arial" pitchFamily="34" charset="0"/>
                <a:cs typeface="Arial" pitchFamily="34" charset="0"/>
              </a:rPr>
              <a:t>Výrobky</a:t>
            </a:r>
            <a:r>
              <a:rPr lang="cs-CZ" sz="40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marL="719138" lvl="1" indent="-365125">
              <a:buSzPct val="68000"/>
              <a:buFont typeface="Wingdings" pitchFamily="2" charset="2"/>
              <a:buChar char="Ø"/>
              <a:tabLst>
                <a:tab pos="354013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 vařenými náplněmi</a:t>
            </a:r>
          </a:p>
          <a:p>
            <a:pPr marL="719138" lvl="1" indent="-365125">
              <a:buSzPct val="68000"/>
              <a:buFont typeface="Wingdings" pitchFamily="2" charset="2"/>
              <a:buChar char="Ø"/>
              <a:tabLst>
                <a:tab pos="354013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listové neplněné, plněné zavařeninou</a:t>
            </a:r>
          </a:p>
          <a:p>
            <a:pPr marL="719138" lvl="1" indent="-365125">
              <a:buSzPct val="68000"/>
              <a:buFont typeface="Wingdings" pitchFamily="2" charset="2"/>
              <a:buChar char="Ø"/>
              <a:tabLst>
                <a:tab pos="354013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přímo pečené s náplní </a:t>
            </a:r>
          </a:p>
          <a:p>
            <a:pPr marL="719138" lvl="1" indent="-365125">
              <a:buSzPct val="68000"/>
              <a:buFont typeface="Wingdings" pitchFamily="2" charset="2"/>
              <a:buChar char="Ø"/>
              <a:tabLst>
                <a:tab pos="354013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balené dezerty </a:t>
            </a:r>
          </a:p>
          <a:p>
            <a:pPr marL="354013" lvl="1" indent="-260350">
              <a:buSzPct val="68000"/>
              <a:tabLst>
                <a:tab pos="354013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Teplota skladování do 20 °C</a:t>
            </a:r>
          </a:p>
          <a:p>
            <a:pPr marL="354013" lvl="1" indent="-260350">
              <a:buSzPct val="68000"/>
              <a:tabLst>
                <a:tab pos="354013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Vyskladňujeme do 36 hodin po dodání</a:t>
            </a:r>
          </a:p>
          <a:p>
            <a:pPr marL="354013" lvl="1" indent="-260350">
              <a:buSzPct val="68000"/>
              <a:tabLst>
                <a:tab pos="354013" algn="l"/>
              </a:tabLst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Prodáváme nejdéle 4 dny po dodání</a:t>
            </a:r>
          </a:p>
          <a:p>
            <a:pPr marL="719138" lvl="1" indent="-365125">
              <a:buSzPct val="68000"/>
              <a:buNone/>
              <a:tabLst>
                <a:tab pos="354013" algn="l"/>
              </a:tabLst>
            </a:pPr>
            <a:endParaRPr lang="cs-CZ" sz="32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Záruční lhůty cukrářských výrobků</a:t>
            </a:r>
            <a:endParaRPr lang="cs-CZ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54013" lvl="1" indent="-260350">
              <a:buSzPct val="68000"/>
              <a:buNone/>
              <a:tabLst>
                <a:tab pos="354013" algn="l"/>
              </a:tabLst>
            </a:pPr>
            <a:r>
              <a:rPr lang="cs-CZ" sz="3600" dirty="0" smtClean="0">
                <a:latin typeface="Arial" pitchFamily="34" charset="0"/>
                <a:cs typeface="Arial" pitchFamily="34" charset="0"/>
              </a:rPr>
              <a:t>Výrobky</a:t>
            </a:r>
            <a:r>
              <a:rPr lang="cs-CZ" sz="44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marL="719138" lvl="1" indent="-365125">
              <a:buSzPct val="68000"/>
              <a:buFont typeface="Wingdings" pitchFamily="2" charset="2"/>
              <a:buChar char="Ø"/>
              <a:tabLst>
                <a:tab pos="354013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z třených a šlehaných hmot neplněné</a:t>
            </a:r>
          </a:p>
          <a:p>
            <a:pPr marL="719138" lvl="1" indent="-365125">
              <a:buSzPct val="68000"/>
              <a:buFont typeface="Wingdings" pitchFamily="2" charset="2"/>
              <a:buChar char="Ø"/>
              <a:tabLst>
                <a:tab pos="354013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 trvanlivými náplněmi</a:t>
            </a:r>
          </a:p>
          <a:p>
            <a:pPr marL="354013" lvl="1" indent="-260350">
              <a:buSzPct val="68000"/>
              <a:tabLst>
                <a:tab pos="354013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Teplota skladování do 20 °C</a:t>
            </a:r>
          </a:p>
          <a:p>
            <a:pPr marL="354013" lvl="1" indent="-260350">
              <a:buSzPct val="68000"/>
              <a:tabLst>
                <a:tab pos="354013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Vyskladňujeme do 48 hodin po dodání</a:t>
            </a:r>
          </a:p>
          <a:p>
            <a:pPr marL="354013" lvl="1" indent="-260350">
              <a:buSzPct val="68000"/>
              <a:tabLst>
                <a:tab pos="354013" algn="l"/>
              </a:tabLst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Prodáváme nejdéle 7 dnů po dodá</a:t>
            </a:r>
            <a:r>
              <a:rPr lang="cs-CZ" sz="3600" dirty="0" smtClean="0">
                <a:latin typeface="Arial" pitchFamily="34" charset="0"/>
                <a:cs typeface="Arial" pitchFamily="34" charset="0"/>
              </a:rPr>
              <a:t>ní</a:t>
            </a:r>
          </a:p>
          <a:p>
            <a:pPr marL="354013" lvl="1" indent="-260350">
              <a:buSzPct val="68000"/>
              <a:tabLst>
                <a:tab pos="354013" algn="l"/>
              </a:tabLst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Případně 9 dnů od výroby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Záruční lhůty cukrářských výrobků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54013" lvl="1" indent="-260350">
              <a:buSzPct val="68000"/>
              <a:buNone/>
              <a:tabLst>
                <a:tab pos="354013" algn="l"/>
              </a:tabLst>
            </a:pPr>
            <a:r>
              <a:rPr lang="cs-CZ" sz="3600" dirty="0" smtClean="0">
                <a:latin typeface="Arial" pitchFamily="34" charset="0"/>
                <a:cs typeface="Arial" pitchFamily="34" charset="0"/>
              </a:rPr>
              <a:t>Výrobky trvanlivějšího charakteru:</a:t>
            </a:r>
          </a:p>
          <a:p>
            <a:pPr marL="719138" lvl="1" indent="-365125">
              <a:buSzPct val="68000"/>
              <a:buFont typeface="Wingdings" pitchFamily="2" charset="2"/>
              <a:buChar char="Ø"/>
              <a:tabLst>
                <a:tab pos="354013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ze speciálních šlehaných nebo třených hmot, čajové a pařížské pečivo</a:t>
            </a:r>
          </a:p>
          <a:p>
            <a:pPr marL="719138" lvl="1" indent="-365125">
              <a:buSzPct val="68000"/>
              <a:buFont typeface="Wingdings" pitchFamily="2" charset="2"/>
              <a:buChar char="Ø"/>
              <a:tabLst>
                <a:tab pos="354013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perníkové plněné, jádrové, linecké, vaflové … </a:t>
            </a:r>
          </a:p>
          <a:p>
            <a:pPr marL="354013" lvl="1" indent="-260350">
              <a:buSzPct val="68000"/>
              <a:tabLst>
                <a:tab pos="354013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Teplota skladování do 20 °C</a:t>
            </a:r>
          </a:p>
          <a:p>
            <a:pPr marL="354013" lvl="1" indent="-260350">
              <a:buSzPct val="68000"/>
              <a:tabLst>
                <a:tab pos="354013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Vyskladňujeme do 6 dnů po dodání </a:t>
            </a:r>
          </a:p>
          <a:p>
            <a:pPr marL="354013" lvl="1" indent="-260350">
              <a:buSzPct val="68000"/>
              <a:tabLst>
                <a:tab pos="354013" algn="l"/>
              </a:tabLst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Prodáváme nejdéle 24 dnů po dodání</a:t>
            </a:r>
          </a:p>
          <a:p>
            <a:pPr marL="354013" lvl="1" indent="-260350">
              <a:buSzPct val="68000"/>
              <a:tabLst>
                <a:tab pos="354013" algn="l"/>
              </a:tabLst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Případně 30 dnů od výroby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Záruční lhůty cukrářských výrobků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54013" lvl="1" indent="-260350">
              <a:buSzPct val="68000"/>
              <a:buNone/>
              <a:tabLst>
                <a:tab pos="354013" algn="l"/>
              </a:tabLst>
            </a:pPr>
            <a:r>
              <a:rPr lang="cs-CZ" sz="3600" dirty="0" smtClean="0">
                <a:latin typeface="Arial" pitchFamily="34" charset="0"/>
                <a:cs typeface="Arial" pitchFamily="34" charset="0"/>
              </a:rPr>
              <a:t>Výrobky s vyšší trvanlivostí:</a:t>
            </a:r>
          </a:p>
          <a:p>
            <a:pPr marL="719138" lvl="1" indent="-365125">
              <a:buSzPct val="68000"/>
              <a:buFont typeface="Wingdings" pitchFamily="2" charset="2"/>
              <a:buChar char="Ø"/>
              <a:tabLst>
                <a:tab pos="354013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piškoty</a:t>
            </a:r>
          </a:p>
          <a:p>
            <a:pPr marL="719138" lvl="1" indent="-365125">
              <a:buSzPct val="68000"/>
              <a:buFont typeface="Wingdings" pitchFamily="2" charset="2"/>
              <a:buChar char="Ø"/>
              <a:tabLst>
                <a:tab pos="354013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ze speciálních trvanlivých hmot neplněné</a:t>
            </a:r>
          </a:p>
          <a:p>
            <a:pPr marL="354013" lvl="1" indent="-260350">
              <a:buSzPct val="68000"/>
              <a:tabLst>
                <a:tab pos="354013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Vyskladňujeme do 7 dnů po dodání </a:t>
            </a:r>
          </a:p>
          <a:p>
            <a:pPr marL="354013" lvl="1" indent="-260350">
              <a:buSzPct val="68000"/>
              <a:tabLst>
                <a:tab pos="354013" algn="l"/>
              </a:tabLst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Prodáváme nejdéle 4 týdny po dodání</a:t>
            </a:r>
          </a:p>
          <a:p>
            <a:pPr marL="354013" lvl="1" indent="-260350">
              <a:buSzPct val="68000"/>
              <a:tabLst>
                <a:tab pos="354013" algn="l"/>
              </a:tabLst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Případně 5 týdnů od výroby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29600" cy="1143000"/>
          </a:xfrm>
        </p:spPr>
        <p:txBody>
          <a:bodyPr>
            <a:noAutofit/>
          </a:bodyPr>
          <a:lstStyle/>
          <a:p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Záruční lhůty cukrářských výrobků</a:t>
            </a:r>
          </a:p>
        </p:txBody>
      </p:sp>
      <p:pic>
        <p:nvPicPr>
          <p:cNvPr id="5" name="Obrázek 4" descr="http://upload.wikimedia.org/wikipedia/commons/thumb/0/0d/Pi%C5%A1koty.jpg/220px-Pi%C5%A1koty.jpg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 rot="1067388">
            <a:off x="6289970" y="1503795"/>
            <a:ext cx="2095500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54013" lvl="1" indent="-260350">
              <a:buSzPct val="68000"/>
              <a:buNone/>
              <a:tabLst>
                <a:tab pos="354013" algn="l"/>
              </a:tabLst>
            </a:pPr>
            <a:r>
              <a:rPr lang="cs-CZ" sz="3600" dirty="0" smtClean="0">
                <a:latin typeface="Arial" pitchFamily="34" charset="0"/>
                <a:cs typeface="Arial" pitchFamily="34" charset="0"/>
              </a:rPr>
              <a:t>Výrobky </a:t>
            </a:r>
            <a:r>
              <a:rPr lang="cs-CZ" sz="3600" dirty="0" err="1" smtClean="0">
                <a:latin typeface="Arial" pitchFamily="34" charset="0"/>
                <a:cs typeface="Arial" pitchFamily="34" charset="0"/>
              </a:rPr>
              <a:t>polotrvanlivé</a:t>
            </a:r>
            <a:r>
              <a:rPr lang="cs-CZ" sz="4400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 marL="719138" lvl="1" indent="-365125">
              <a:buSzPct val="68000"/>
              <a:buFont typeface="Wingdings" pitchFamily="2" charset="2"/>
              <a:buChar char="Ø"/>
              <a:tabLst>
                <a:tab pos="354013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perníkové neplněné</a:t>
            </a:r>
          </a:p>
          <a:p>
            <a:pPr marL="719138" lvl="1" indent="-365125">
              <a:buSzPct val="68000"/>
              <a:buFont typeface="Wingdings" pitchFamily="2" charset="2"/>
              <a:buChar char="Ø"/>
              <a:tabLst>
                <a:tab pos="354013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sněhové </a:t>
            </a:r>
            <a:r>
              <a:rPr lang="cs-CZ" sz="3200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polomáčené</a:t>
            </a: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</a:p>
          <a:p>
            <a:pPr marL="719138" lvl="1" indent="-365125">
              <a:buSzPct val="68000"/>
              <a:buFont typeface="Wingdings" pitchFamily="2" charset="2"/>
              <a:buChar char="Ø"/>
              <a:tabLst>
                <a:tab pos="354013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z lineckých a speciálních těst neplněné</a:t>
            </a:r>
          </a:p>
          <a:p>
            <a:pPr marL="719138" lvl="1" indent="-365125">
              <a:buSzPct val="68000"/>
              <a:buNone/>
              <a:tabLst>
                <a:tab pos="354013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Vyskladňujeme do 14 dnů po dodání </a:t>
            </a:r>
          </a:p>
          <a:p>
            <a:pPr marL="354013" lvl="1" indent="-260350">
              <a:buSzPct val="68000"/>
              <a:tabLst>
                <a:tab pos="354013" algn="l"/>
              </a:tabLst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Prodáváme nejdéle 6 týdnů po dodání</a:t>
            </a:r>
          </a:p>
          <a:p>
            <a:pPr marL="354013" lvl="1" indent="-260350">
              <a:buSzPct val="68000"/>
              <a:tabLst>
                <a:tab pos="354013" algn="l"/>
              </a:tabLst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Případně 8 týdnů od výroby</a:t>
            </a:r>
          </a:p>
          <a:p>
            <a:pPr marL="354013" lvl="1" indent="-260350">
              <a:buSzPct val="68000"/>
              <a:tabLst>
                <a:tab pos="354013" algn="l"/>
              </a:tabLst>
            </a:pPr>
            <a:endParaRPr lang="cs-CZ" sz="32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Záruční lhůty cukrářských výrobků</a:t>
            </a:r>
            <a:endParaRPr lang="cs-CZ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54013" lvl="1" indent="-260350">
              <a:buSzPct val="68000"/>
              <a:buNone/>
              <a:tabLst>
                <a:tab pos="354013" algn="l"/>
              </a:tabLst>
            </a:pPr>
            <a:r>
              <a:rPr lang="cs-CZ" sz="3600" dirty="0" smtClean="0">
                <a:latin typeface="Arial" pitchFamily="34" charset="0"/>
                <a:cs typeface="Arial" pitchFamily="34" charset="0"/>
              </a:rPr>
              <a:t>Výrobky trvanlivé:</a:t>
            </a:r>
          </a:p>
          <a:p>
            <a:pPr marL="719138" lvl="1" indent="-365125">
              <a:buSzPct val="68000"/>
              <a:buFont typeface="Wingdings" pitchFamily="2" charset="2"/>
              <a:buChar char="Ø"/>
              <a:tabLst>
                <a:tab pos="354013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sněhové pečivo sypané cukrem</a:t>
            </a:r>
          </a:p>
          <a:p>
            <a:pPr marL="354013" lvl="1" indent="-260350">
              <a:buSzPct val="68000"/>
              <a:tabLst>
                <a:tab pos="354013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Vyskladňujeme do 2 měsíců od výroby</a:t>
            </a:r>
          </a:p>
          <a:p>
            <a:pPr marL="354013" lvl="1" indent="-260350">
              <a:buSzPct val="68000"/>
              <a:tabLst>
                <a:tab pos="354013" algn="l"/>
              </a:tabLst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Prodáváme nejdéle 3 měsíce po dodání</a:t>
            </a:r>
          </a:p>
          <a:p>
            <a:pPr marL="354013" lvl="1" indent="-260350">
              <a:buSzPct val="68000"/>
              <a:tabLst>
                <a:tab pos="354013" algn="l"/>
              </a:tabLst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Případně 5 měsíců od výroby</a:t>
            </a:r>
          </a:p>
          <a:p>
            <a:pPr marL="354013" lvl="1" indent="-260350">
              <a:buSzPct val="68000"/>
              <a:buNone/>
              <a:tabLst>
                <a:tab pos="354013" algn="l"/>
              </a:tabLst>
            </a:pPr>
            <a:r>
              <a:rPr lang="cs-CZ" sz="36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Syrová těsta (polotovary):</a:t>
            </a:r>
          </a:p>
          <a:p>
            <a:pPr marL="354013" lvl="1" indent="-260350">
              <a:buSzPct val="68000"/>
              <a:tabLst>
                <a:tab pos="354013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Vyskladňujeme do 15 hodin od výroby</a:t>
            </a:r>
          </a:p>
          <a:p>
            <a:pPr marL="354013" lvl="1" indent="-260350">
              <a:buSzPct val="68000"/>
              <a:tabLst>
                <a:tab pos="354013" algn="l"/>
              </a:tabLst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Doba trvanlivosti je dle druhu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Záruční lhůty cukrářských výrobků</a:t>
            </a:r>
            <a:endParaRPr lang="cs-CZ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54013" lvl="1" indent="-260350">
              <a:buSzPct val="68000"/>
              <a:buNone/>
              <a:tabLst>
                <a:tab pos="354013" algn="l"/>
              </a:tabLst>
            </a:pPr>
            <a:r>
              <a:rPr lang="cs-CZ" sz="3600" dirty="0" smtClean="0">
                <a:latin typeface="Arial" pitchFamily="34" charset="0"/>
                <a:cs typeface="Arial" pitchFamily="34" charset="0"/>
              </a:rPr>
              <a:t>Výrobky </a:t>
            </a:r>
          </a:p>
          <a:p>
            <a:pPr marL="541338" lvl="1" indent="-447675">
              <a:buSzPct val="68000"/>
              <a:buFont typeface="Wingdings" pitchFamily="2" charset="2"/>
              <a:buChar char="Ø"/>
              <a:tabLst>
                <a:tab pos="541338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trvanlivějšího charakteru</a:t>
            </a:r>
          </a:p>
          <a:p>
            <a:pPr marL="541338" lvl="1" indent="-447675">
              <a:buSzPct val="68000"/>
              <a:buFont typeface="Wingdings" pitchFamily="2" charset="2"/>
              <a:buChar char="Ø"/>
              <a:tabLst>
                <a:tab pos="541338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 vyšší trvanlivostí</a:t>
            </a:r>
          </a:p>
          <a:p>
            <a:pPr marL="541338" lvl="1" indent="-447675">
              <a:buSzPct val="68000"/>
              <a:buFont typeface="Wingdings" pitchFamily="2" charset="2"/>
              <a:buChar char="Ø"/>
              <a:tabLst>
                <a:tab pos="541338" algn="l"/>
              </a:tabLst>
            </a:pPr>
            <a:r>
              <a:rPr lang="cs-CZ" sz="3200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polotrvanlivé</a:t>
            </a:r>
            <a:endParaRPr lang="cs-CZ" sz="32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541338" lvl="1" indent="-447675">
              <a:buSzPct val="68000"/>
              <a:buFont typeface="Wingdings" pitchFamily="2" charset="2"/>
              <a:buChar char="Ø"/>
              <a:tabLst>
                <a:tab pos="541338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trvanlivé</a:t>
            </a:r>
          </a:p>
          <a:p>
            <a:pPr marL="354013" lvl="1" indent="-260350">
              <a:buSzPct val="68000"/>
              <a:tabLst>
                <a:tab pos="354013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Skladujeme:</a:t>
            </a:r>
          </a:p>
          <a:p>
            <a:pPr>
              <a:buNone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v suchých a dobře větraných místnostech</a:t>
            </a:r>
            <a:endParaRPr lang="cs-CZ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Záruční lhůty cukrářských výrobků</a:t>
            </a:r>
            <a:endParaRPr lang="cs-CZ" sz="4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36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Obsah:</a:t>
            </a:r>
          </a:p>
          <a:p>
            <a:r>
              <a:rPr lang="cs-CZ" sz="3600" dirty="0" smtClean="0">
                <a:latin typeface="Arial" pitchFamily="34" charset="0"/>
                <a:cs typeface="Arial" pitchFamily="34" charset="0"/>
              </a:rPr>
              <a:t>Objednávka a přejímka cukrářských výrobků</a:t>
            </a:r>
          </a:p>
          <a:p>
            <a:r>
              <a:rPr lang="cs-CZ" sz="3600" dirty="0" smtClean="0">
                <a:latin typeface="Arial" pitchFamily="34" charset="0"/>
                <a:cs typeface="Arial" pitchFamily="34" charset="0"/>
              </a:rPr>
              <a:t>Vady cukrářských výrobků</a:t>
            </a:r>
          </a:p>
          <a:p>
            <a:r>
              <a:rPr lang="cs-CZ" sz="3600" dirty="0" smtClean="0">
                <a:latin typeface="Arial" pitchFamily="34" charset="0"/>
                <a:cs typeface="Arial" pitchFamily="34" charset="0"/>
              </a:rPr>
              <a:t>Manipulace s cukrářskými výrobky </a:t>
            </a:r>
          </a:p>
          <a:p>
            <a:r>
              <a:rPr lang="cs-CZ" sz="3600" dirty="0" smtClean="0">
                <a:latin typeface="Arial" pitchFamily="34" charset="0"/>
                <a:cs typeface="Arial" pitchFamily="34" charset="0"/>
              </a:rPr>
              <a:t>Záruční lhůty cukrářských výrobků</a:t>
            </a:r>
          </a:p>
          <a:p>
            <a:r>
              <a:rPr lang="cs-CZ" sz="3600" dirty="0" smtClean="0">
                <a:latin typeface="Arial" pitchFamily="34" charset="0"/>
                <a:cs typeface="Arial" pitchFamily="34" charset="0"/>
              </a:rPr>
              <a:t>Opakování</a:t>
            </a:r>
          </a:p>
          <a:p>
            <a:pPr>
              <a:buNone/>
            </a:pPr>
            <a:endParaRPr lang="cs-CZ" sz="36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Cukrářské výrobky</a:t>
            </a:r>
            <a:endParaRPr lang="cs-CZ" sz="4400" dirty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2300" indent="-514350"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1. Jakým způsobem objednáte zákusky?</a:t>
            </a:r>
          </a:p>
          <a:p>
            <a:pPr marL="622300" indent="-514350"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2. Co budeme sledovat při přejímce zboží?</a:t>
            </a:r>
          </a:p>
          <a:p>
            <a:pPr marL="622300" indent="-514350"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3. Zopakujte si všechny známé zásady </a:t>
            </a:r>
          </a:p>
          <a:p>
            <a:pPr marL="541338" indent="0"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pro ukládání cukrářských výrobků. </a:t>
            </a:r>
            <a:endParaRPr lang="cs-CZ" sz="3200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541338" indent="-363538"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4. Jak dlouho můžeme prodávat po dodávce rychle se kazící zboží?</a:t>
            </a:r>
          </a:p>
          <a:p>
            <a:pPr marL="541338" indent="-363538"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5. A jaká je délka prodeje zboží s krémy </a:t>
            </a:r>
          </a:p>
          <a:p>
            <a:pPr marL="541338" indent="-363538"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a náplněmi bílkovými, tukovými a máslovými?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Opakování - diskuze</a:t>
            </a:r>
            <a:endParaRPr lang="cs-CZ" sz="4400" dirty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z="1600" dirty="0" smtClean="0">
                <a:latin typeface="Arial" pitchFamily="34" charset="0"/>
                <a:cs typeface="Arial" pitchFamily="34" charset="0"/>
              </a:rPr>
              <a:t>ANDERLE, P.,  SCHWARZ, H.</a:t>
            </a:r>
            <a:r>
              <a:rPr lang="cs-CZ" sz="1600" i="1" dirty="0" smtClean="0">
                <a:latin typeface="Arial" pitchFamily="34" charset="0"/>
                <a:cs typeface="Arial" pitchFamily="34" charset="0"/>
              </a:rPr>
              <a:t> Zbožíznalství. Poživatiny – potraviny, pochutiny.</a:t>
            </a:r>
            <a:r>
              <a:rPr lang="cs-CZ" sz="1600" dirty="0" smtClean="0">
                <a:latin typeface="Arial" pitchFamily="34" charset="0"/>
                <a:cs typeface="Arial" pitchFamily="34" charset="0"/>
              </a:rPr>
              <a:t> České vydání 1995, Správa přípravy učňů Praha. NAKLADATELSTVÍ WAHLBERG PRAHA. ISBN 80-901-871-4-5. Lidská výživa, str. 60 – 61  </a:t>
            </a:r>
          </a:p>
          <a:p>
            <a:r>
              <a:rPr lang="cs-CZ" sz="1600" dirty="0" smtClean="0">
                <a:latin typeface="Arial" pitchFamily="34" charset="0"/>
                <a:cs typeface="Arial" pitchFamily="34" charset="0"/>
              </a:rPr>
              <a:t>KAVINA, J. </a:t>
            </a:r>
            <a:r>
              <a:rPr lang="cs-CZ" sz="1600" i="1" dirty="0" smtClean="0">
                <a:latin typeface="Arial" pitchFamily="34" charset="0"/>
                <a:cs typeface="Arial" pitchFamily="34" charset="0"/>
              </a:rPr>
              <a:t>Zbožíznalství potravinářského zboží.</a:t>
            </a:r>
            <a:r>
              <a:rPr lang="cs-CZ" sz="1600" dirty="0" smtClean="0">
                <a:latin typeface="Arial" pitchFamily="34" charset="0"/>
                <a:cs typeface="Arial" pitchFamily="34" charset="0"/>
              </a:rPr>
              <a:t>                                                                                    1. </a:t>
            </a:r>
            <a:r>
              <a:rPr lang="cs-CZ" sz="1600" dirty="0" err="1" smtClean="0">
                <a:latin typeface="Arial" pitchFamily="34" charset="0"/>
                <a:cs typeface="Arial" pitchFamily="34" charset="0"/>
              </a:rPr>
              <a:t>vyd</a:t>
            </a:r>
            <a:r>
              <a:rPr lang="cs-CZ" sz="1600" dirty="0" smtClean="0">
                <a:latin typeface="Arial" pitchFamily="34" charset="0"/>
                <a:cs typeface="Arial" pitchFamily="34" charset="0"/>
              </a:rPr>
              <a:t>. Praha, 1996: NAKLADATELSTVÍ IQ 147. Kapitola 7</a:t>
            </a:r>
          </a:p>
          <a:p>
            <a:r>
              <a:rPr lang="cs-CZ" sz="1600" u="sng" dirty="0" smtClean="0">
                <a:latin typeface="Arial" pitchFamily="34" charset="0"/>
                <a:cs typeface="Arial" pitchFamily="34" charset="0"/>
                <a:hlinkClick r:id="rId2"/>
              </a:rPr>
              <a:t>http://cs.wikipedia.org/wiki/Soubor:Christmas_pudding.JPG#filelinks</a:t>
            </a:r>
            <a:endParaRPr lang="cs-CZ" sz="1600" u="sng" dirty="0" smtClean="0">
              <a:latin typeface="Arial" pitchFamily="34" charset="0"/>
              <a:cs typeface="Arial" pitchFamily="34" charset="0"/>
            </a:endParaRPr>
          </a:p>
          <a:p>
            <a:r>
              <a:rPr lang="cs-CZ" sz="1600" u="sng" dirty="0" smtClean="0">
                <a:latin typeface="Arial" pitchFamily="34" charset="0"/>
                <a:cs typeface="Arial" pitchFamily="34" charset="0"/>
                <a:hlinkClick r:id="rId3"/>
              </a:rPr>
              <a:t>http://cs.wikipedia.org/wiki/Soubor:Desserts.jpg#filelinks</a:t>
            </a:r>
            <a:endParaRPr lang="cs-CZ" sz="1600" u="sng" dirty="0" smtClean="0">
              <a:latin typeface="Arial" pitchFamily="34" charset="0"/>
              <a:cs typeface="Arial" pitchFamily="34" charset="0"/>
            </a:endParaRPr>
          </a:p>
          <a:p>
            <a:r>
              <a:rPr lang="cs-CZ" sz="1600" u="sng" dirty="0" smtClean="0">
                <a:latin typeface="Arial" pitchFamily="34" charset="0"/>
                <a:cs typeface="Arial" pitchFamily="34" charset="0"/>
                <a:hlinkClick r:id="rId4"/>
              </a:rPr>
              <a:t>http://cs.wikipedia.org/wiki/Soubor:Lille_Meert2.JPG#filelinks</a:t>
            </a:r>
            <a:endParaRPr lang="cs-CZ" sz="1600" u="sng" dirty="0" smtClean="0">
              <a:latin typeface="Arial" pitchFamily="34" charset="0"/>
              <a:cs typeface="Arial" pitchFamily="34" charset="0"/>
            </a:endParaRPr>
          </a:p>
          <a:p>
            <a:r>
              <a:rPr lang="cs-CZ" sz="1600" u="sng" dirty="0" smtClean="0">
                <a:latin typeface="Arial" pitchFamily="34" charset="0"/>
                <a:cs typeface="Arial" pitchFamily="34" charset="0"/>
                <a:hlinkClick r:id="rId5"/>
              </a:rPr>
              <a:t>http://cs.wikipedia.org/wiki/Soubor:Streuselkuchen7.jpg#filelinks</a:t>
            </a:r>
            <a:endParaRPr lang="cs-CZ" sz="1600" u="sng" dirty="0" smtClean="0">
              <a:latin typeface="Arial" pitchFamily="34" charset="0"/>
              <a:cs typeface="Arial" pitchFamily="34" charset="0"/>
            </a:endParaRPr>
          </a:p>
          <a:p>
            <a:r>
              <a:rPr lang="cs-CZ" sz="1600" u="sng" dirty="0" smtClean="0">
                <a:latin typeface="Arial" pitchFamily="34" charset="0"/>
                <a:cs typeface="Arial" pitchFamily="34" charset="0"/>
                <a:hlinkClick r:id="rId6"/>
              </a:rPr>
              <a:t>http://cs.wikipedia.org/wiki/Soubor:Frambozenpudding.JPG#filelinks</a:t>
            </a:r>
            <a:endParaRPr lang="cs-CZ" sz="1600" u="sng" dirty="0" smtClean="0">
              <a:latin typeface="Arial" pitchFamily="34" charset="0"/>
              <a:cs typeface="Arial" pitchFamily="34" charset="0"/>
            </a:endParaRPr>
          </a:p>
          <a:p>
            <a:r>
              <a:rPr lang="cs-CZ" sz="1600" u="sng" dirty="0" smtClean="0">
                <a:latin typeface="Arial" pitchFamily="34" charset="0"/>
                <a:cs typeface="Arial" pitchFamily="34" charset="0"/>
                <a:hlinkClick r:id="rId7"/>
              </a:rPr>
              <a:t>http://cs.wikipedia.org/wiki/Soubor:Pi%C5%A1koty.jpg#filelinks</a:t>
            </a:r>
            <a:endParaRPr lang="cs-CZ" sz="1600" dirty="0" smtClean="0"/>
          </a:p>
          <a:p>
            <a:endParaRPr lang="cs-CZ" sz="1600" dirty="0" smtClean="0"/>
          </a:p>
          <a:p>
            <a:endParaRPr lang="cs-CZ" sz="1600" dirty="0" smtClean="0"/>
          </a:p>
          <a:p>
            <a:endParaRPr lang="cs-CZ" sz="1600" dirty="0" smtClean="0"/>
          </a:p>
          <a:p>
            <a:endParaRPr lang="cs-CZ" sz="1200" dirty="0" smtClean="0"/>
          </a:p>
          <a:p>
            <a:endParaRPr lang="cs-CZ" sz="1200" dirty="0" smtClean="0"/>
          </a:p>
          <a:p>
            <a:endParaRPr lang="cs-CZ" sz="1200" dirty="0" smtClean="0"/>
          </a:p>
          <a:p>
            <a:endParaRPr lang="cs-CZ" sz="1200" dirty="0" smtClean="0"/>
          </a:p>
          <a:p>
            <a:endParaRPr lang="cs-CZ" sz="1200" dirty="0" smtClean="0"/>
          </a:p>
          <a:p>
            <a:endParaRPr lang="cs-CZ" sz="1200" dirty="0" smtClean="0"/>
          </a:p>
          <a:p>
            <a:endParaRPr lang="cs-CZ" sz="1200" dirty="0" smtClean="0"/>
          </a:p>
          <a:p>
            <a:endParaRPr lang="cs-CZ" sz="1200" dirty="0" smtClean="0"/>
          </a:p>
          <a:p>
            <a:endParaRPr lang="cs-CZ" sz="1200" dirty="0" smtClean="0"/>
          </a:p>
          <a:p>
            <a:endParaRPr lang="cs-CZ" sz="1200" dirty="0" smtClean="0"/>
          </a:p>
          <a:p>
            <a:pPr lvl="0"/>
            <a:endParaRPr lang="cs-CZ" sz="2000" dirty="0" smtClean="0">
              <a:latin typeface="Arial" pitchFamily="34" charset="0"/>
              <a:cs typeface="Arial" pitchFamily="34" charset="0"/>
            </a:endParaRPr>
          </a:p>
          <a:p>
            <a:endParaRPr lang="cs-CZ" sz="2000" dirty="0" smtClean="0"/>
          </a:p>
          <a:p>
            <a:endParaRPr lang="cs-CZ" sz="2000" dirty="0" smtClean="0"/>
          </a:p>
          <a:p>
            <a:endParaRPr lang="cs-CZ" sz="2000" dirty="0" smtClean="0">
              <a:latin typeface="Arial" pitchFamily="34" charset="0"/>
              <a:cs typeface="Arial" pitchFamily="34" charset="0"/>
            </a:endParaRPr>
          </a:p>
          <a:p>
            <a:pPr lvl="0"/>
            <a:endParaRPr lang="cs-CZ" sz="2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cs-CZ" sz="2000" dirty="0" smtClean="0"/>
          </a:p>
          <a:p>
            <a:pPr>
              <a:buNone/>
            </a:pPr>
            <a:endParaRPr lang="cs-CZ" sz="2000" dirty="0" smtClean="0"/>
          </a:p>
          <a:p>
            <a:pPr lvl="0"/>
            <a:endParaRPr lang="cs-CZ" sz="2000" i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cs-CZ" sz="2000" dirty="0" smtClean="0">
              <a:latin typeface="Arial" pitchFamily="34" charset="0"/>
              <a:cs typeface="Arial" pitchFamily="34" charset="0"/>
            </a:endParaRPr>
          </a:p>
          <a:p>
            <a:pPr lvl="0">
              <a:buNone/>
            </a:pPr>
            <a:r>
              <a:rPr lang="cs-CZ" sz="2000" i="1" dirty="0" smtClean="0">
                <a:latin typeface="Arial" pitchFamily="34" charset="0"/>
                <a:cs typeface="Arial" pitchFamily="34" charset="0"/>
              </a:rPr>
              <a:t>	</a:t>
            </a:r>
            <a:endParaRPr lang="cs-CZ" sz="2000" dirty="0" smtClean="0">
              <a:latin typeface="Arial" pitchFamily="34" charset="0"/>
              <a:cs typeface="Arial" pitchFamily="34" charset="0"/>
            </a:endParaRPr>
          </a:p>
          <a:p>
            <a:pPr lvl="0">
              <a:buNone/>
            </a:pPr>
            <a:endParaRPr lang="cs-CZ" sz="2000" dirty="0" smtClean="0">
              <a:latin typeface="Arial" pitchFamily="34" charset="0"/>
              <a:cs typeface="Arial" pitchFamily="34" charset="0"/>
            </a:endParaRPr>
          </a:p>
          <a:p>
            <a:endParaRPr lang="cs-CZ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Zdroje</a:t>
            </a:r>
            <a:endParaRPr lang="cs-CZ" sz="4400" dirty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06463" lvl="1" indent="-812800">
              <a:buSzPct val="68000"/>
              <a:buNone/>
            </a:pPr>
            <a:r>
              <a:rPr lang="cs-CZ" sz="3600" dirty="0" smtClean="0">
                <a:latin typeface="Arial" pitchFamily="34" charset="0"/>
                <a:cs typeface="Arial" pitchFamily="34" charset="0"/>
              </a:rPr>
              <a:t>Objednávka</a:t>
            </a:r>
          </a:p>
          <a:p>
            <a:pPr marL="354013" lvl="1" indent="-354013">
              <a:buSzPct val="68000"/>
              <a:tabLst>
                <a:tab pos="354013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provádíme denně</a:t>
            </a:r>
          </a:p>
          <a:p>
            <a:pPr marL="354013" lvl="1" indent="-354013">
              <a:buSzPct val="68000"/>
              <a:tabLst>
                <a:tab pos="354013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písemnou formou</a:t>
            </a:r>
          </a:p>
          <a:p>
            <a:pPr marL="354013" lvl="1" indent="-354013">
              <a:buSzPct val="68000"/>
              <a:tabLst>
                <a:tab pos="354013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přímo u výrobce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cs-CZ" sz="4400" dirty="0" smtClean="0">
                <a:latin typeface="Arial" pitchFamily="34" charset="0"/>
                <a:cs typeface="Arial" pitchFamily="34" charset="0"/>
              </a:rPr>
            </a:br>
            <a:r>
              <a:rPr lang="cs-CZ" sz="4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cs-CZ" sz="4400" dirty="0" smtClean="0">
                <a:latin typeface="Arial" pitchFamily="34" charset="0"/>
                <a:cs typeface="Arial" pitchFamily="34" charset="0"/>
              </a:rPr>
            </a:br>
            <a:r>
              <a:rPr lang="cs-CZ" sz="49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Objednávka a přejímka cukrářských výrobků    </a:t>
            </a:r>
            <a:br>
              <a:rPr lang="cs-CZ" sz="49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sz="4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cs-CZ" sz="4400" dirty="0" smtClean="0">
                <a:latin typeface="Arial" pitchFamily="34" charset="0"/>
                <a:cs typeface="Arial" pitchFamily="34" charset="0"/>
              </a:rPr>
            </a:br>
            <a:endParaRPr lang="cs-CZ" sz="4400" dirty="0"/>
          </a:p>
        </p:txBody>
      </p:sp>
      <p:pic>
        <p:nvPicPr>
          <p:cNvPr id="5" name="Obrázek 4" descr="http://upload.wikimedia.org/wikipedia/commons/thumb/a/ab/Desserts.jpg/220px-Desserts.jpg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86446" y="1714488"/>
            <a:ext cx="2095500" cy="318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06463" lvl="1" indent="-812800">
              <a:buSzPct val="68000"/>
              <a:buNone/>
            </a:pPr>
            <a:r>
              <a:rPr lang="cs-CZ" sz="3600" dirty="0" smtClean="0">
                <a:latin typeface="Arial" pitchFamily="34" charset="0"/>
                <a:cs typeface="Arial" pitchFamily="34" charset="0"/>
              </a:rPr>
              <a:t>Přejímka</a:t>
            </a:r>
          </a:p>
          <a:p>
            <a:pPr marL="354013" lvl="1" indent="-354013">
              <a:buSzPct val="68000"/>
              <a:tabLst>
                <a:tab pos="354013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Provádíme kontrolu:</a:t>
            </a:r>
          </a:p>
          <a:p>
            <a:pPr marL="719138" lvl="1" indent="-365125">
              <a:buSzPct val="68000"/>
              <a:buFont typeface="Wingdings" pitchFamily="2" charset="2"/>
              <a:buChar char="Ø"/>
              <a:tabLst>
                <a:tab pos="354013" algn="l"/>
              </a:tabLst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množství</a:t>
            </a:r>
          </a:p>
          <a:p>
            <a:pPr marL="719138" lvl="1" indent="-365125">
              <a:buSzPct val="68000"/>
              <a:buFont typeface="Wingdings" pitchFamily="2" charset="2"/>
              <a:buChar char="Ø"/>
              <a:tabLst>
                <a:tab pos="354013" algn="l"/>
              </a:tabLst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čerstvosti</a:t>
            </a:r>
          </a:p>
          <a:p>
            <a:pPr marL="719138" lvl="1" indent="-365125">
              <a:buSzPct val="68000"/>
              <a:buFont typeface="Wingdings" pitchFamily="2" charset="2"/>
              <a:buChar char="Ø"/>
              <a:tabLst>
                <a:tab pos="354013" algn="l"/>
              </a:tabLst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poškození</a:t>
            </a:r>
          </a:p>
          <a:p>
            <a:pPr marL="447675" lvl="1" indent="-269875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Hodnotíme:</a:t>
            </a:r>
          </a:p>
          <a:p>
            <a:pPr marL="719138" lvl="1" indent="-365125">
              <a:buSzPct val="68000"/>
              <a:buFont typeface="Wingdings" pitchFamily="2" charset="2"/>
              <a:buChar char="Ø"/>
              <a:tabLst>
                <a:tab pos="354013" algn="l"/>
              </a:tabLst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vzhled</a:t>
            </a:r>
          </a:p>
          <a:p>
            <a:pPr marL="719138" lvl="1" indent="-365125">
              <a:buSzPct val="68000"/>
              <a:buFont typeface="Wingdings" pitchFamily="2" charset="2"/>
              <a:buChar char="Ø"/>
              <a:tabLst>
                <a:tab pos="354013" algn="l"/>
              </a:tabLst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zpracování korpusu, náplně i polevy</a:t>
            </a:r>
          </a:p>
          <a:p>
            <a:pPr marL="719138" lvl="1" indent="-365125">
              <a:buSzPct val="68000"/>
              <a:buFont typeface="Wingdings" pitchFamily="2" charset="2"/>
              <a:buChar char="Ø"/>
              <a:tabLst>
                <a:tab pos="354013" algn="l"/>
              </a:tabLst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chuť a vůni</a:t>
            </a:r>
          </a:p>
          <a:p>
            <a:pPr marL="365125" lvl="1" indent="-255588">
              <a:spcBef>
                <a:spcPts val="400"/>
              </a:spcBef>
              <a:buSzPct val="68000"/>
              <a:buNone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	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Objednávka a přejímka cukrářských výrobků</a:t>
            </a:r>
            <a:endParaRPr lang="cs-CZ" sz="4400" dirty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Obrázek 4" descr="http://upload.wikimedia.org/wikipedia/commons/thumb/6/62/Christmas_pudding.JPG/220px-Christmas_pudding.JPG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29256" y="2643182"/>
            <a:ext cx="2095500" cy="181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47675" lvl="1" indent="-269875">
              <a:buSzPct val="68000"/>
              <a:buNone/>
            </a:pPr>
            <a:r>
              <a:rPr lang="cs-CZ" sz="3600" dirty="0" smtClean="0">
                <a:latin typeface="Arial" pitchFamily="34" charset="0"/>
                <a:cs typeface="Arial" pitchFamily="34" charset="0"/>
              </a:rPr>
              <a:t>Vady mohou být způsobené:</a:t>
            </a:r>
          </a:p>
          <a:p>
            <a:pPr marL="354013" lvl="1" indent="-354013">
              <a:buSzPct val="68000"/>
              <a:tabLst>
                <a:tab pos="354013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nesprávným technologickým postupem</a:t>
            </a:r>
          </a:p>
          <a:p>
            <a:pPr marL="354013" lvl="1" indent="-354013">
              <a:buSzPct val="68000"/>
              <a:tabLst>
                <a:tab pos="354013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použitím nevhodných surovin a jsou to:</a:t>
            </a:r>
          </a:p>
          <a:p>
            <a:pPr marL="801688" lvl="1" indent="-447675">
              <a:buSzPct val="68000"/>
              <a:buFont typeface="Wingdings" pitchFamily="2" charset="2"/>
              <a:buChar char="Ø"/>
              <a:tabLst>
                <a:tab pos="354013" algn="l"/>
              </a:tabLst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deformace, polámání, menší hmotnost</a:t>
            </a:r>
          </a:p>
          <a:p>
            <a:pPr marL="801688" lvl="1" indent="-447675">
              <a:buSzPct val="68000"/>
              <a:buFont typeface="Wingdings" pitchFamily="2" charset="2"/>
              <a:buChar char="Ø"/>
              <a:tabLst>
                <a:tab pos="354013" algn="l"/>
              </a:tabLst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znečištění, připálení, nedopečení</a:t>
            </a:r>
          </a:p>
          <a:p>
            <a:pPr marL="801688" lvl="1" indent="-447675">
              <a:buSzPct val="68000"/>
              <a:buFont typeface="Wingdings" pitchFamily="2" charset="2"/>
              <a:buChar char="Ø"/>
              <a:tabLst>
                <a:tab pos="354013" algn="l"/>
              </a:tabLst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zkysané, s cizí příchutí</a:t>
            </a:r>
            <a:endParaRPr lang="cs-CZ" sz="36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Vady cukrářských výrobků</a:t>
            </a:r>
            <a:endParaRPr lang="cs-CZ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47675" lvl="1" indent="-269875">
              <a:buSzPct val="68000"/>
              <a:buNone/>
            </a:pPr>
            <a:r>
              <a:rPr lang="cs-CZ" sz="3600" dirty="0" smtClean="0">
                <a:latin typeface="Arial" pitchFamily="34" charset="0"/>
                <a:cs typeface="Arial" pitchFamily="34" charset="0"/>
              </a:rPr>
              <a:t>Reklamace vad</a:t>
            </a:r>
          </a:p>
          <a:p>
            <a:pPr marL="354013" lvl="1" indent="-354013">
              <a:buSzPct val="68000"/>
              <a:tabLst>
                <a:tab pos="354013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u dodavatele</a:t>
            </a:r>
          </a:p>
          <a:p>
            <a:pPr marL="354013" lvl="1" indent="-354013">
              <a:buSzPct val="68000"/>
              <a:tabLst>
                <a:tab pos="354013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v následující dodávce</a:t>
            </a:r>
          </a:p>
          <a:p>
            <a:pPr marL="354013" lvl="1" indent="-354013">
              <a:buSzPct val="68000"/>
              <a:tabLst>
                <a:tab pos="354013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průvodním dokladem je dodací list</a:t>
            </a:r>
          </a:p>
          <a:p>
            <a:pPr marL="354013" lvl="1" indent="-354013">
              <a:buSzPct val="68000"/>
              <a:buNone/>
              <a:tabLst>
                <a:tab pos="354013" algn="l"/>
              </a:tabLst>
            </a:pPr>
            <a:endParaRPr lang="cs-CZ" sz="32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sz="49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Vady cukrářských výrobků</a:t>
            </a:r>
            <a:r>
              <a:rPr lang="cs-CZ" sz="36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cs-CZ" sz="3600" dirty="0" smtClean="0">
                <a:latin typeface="Arial" pitchFamily="34" charset="0"/>
                <a:cs typeface="Arial" pitchFamily="34" charset="0"/>
              </a:rPr>
            </a:b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54013" lvl="1" indent="-354013">
              <a:buSzPct val="68000"/>
              <a:buNone/>
              <a:tabLst>
                <a:tab pos="354013" algn="l"/>
              </a:tabLst>
            </a:pPr>
            <a:r>
              <a:rPr lang="cs-CZ" sz="3600" dirty="0" smtClean="0">
                <a:latin typeface="Arial" pitchFamily="34" charset="0"/>
                <a:cs typeface="Arial" pitchFamily="34" charset="0"/>
              </a:rPr>
              <a:t>Zásady manipulace</a:t>
            </a:r>
            <a:endParaRPr lang="cs-CZ" sz="32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354013" lvl="1" indent="-260350">
              <a:buSzPct val="68000"/>
              <a:tabLst>
                <a:tab pos="354013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přísné dodržování hygieny při:</a:t>
            </a:r>
          </a:p>
          <a:p>
            <a:pPr marL="719138" lvl="1" indent="-365125">
              <a:buSzPct val="68000"/>
              <a:buFont typeface="Wingdings" pitchFamily="2" charset="2"/>
              <a:buChar char="Ø"/>
              <a:tabLst>
                <a:tab pos="541338" algn="l"/>
              </a:tabLst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přepravě, přejímce, skladování i prodeji</a:t>
            </a:r>
          </a:p>
          <a:p>
            <a:pPr marL="354013" lvl="1" indent="-260350">
              <a:buSzPct val="68000"/>
              <a:tabLst>
                <a:tab pos="354013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ukládáme na nerezové tácy</a:t>
            </a:r>
          </a:p>
          <a:p>
            <a:pPr marL="354013" lvl="1" indent="-260350">
              <a:buSzPct val="68000"/>
              <a:tabLst>
                <a:tab pos="354013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ukládáme do chladicí vitríny</a:t>
            </a:r>
          </a:p>
          <a:p>
            <a:pPr marL="354013" lvl="1" indent="-260350">
              <a:buSzPct val="68000"/>
              <a:tabLst>
                <a:tab pos="354013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doplňujeme postupně</a:t>
            </a:r>
          </a:p>
          <a:p>
            <a:pPr marL="354013" lvl="1" indent="-260350">
              <a:buSzPct val="68000"/>
              <a:tabLst>
                <a:tab pos="354013" algn="l"/>
              </a:tabLst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Nikdy nebereme do rukou:</a:t>
            </a:r>
          </a:p>
          <a:p>
            <a:pPr marL="719138" lvl="1" indent="-365125">
              <a:buSzPct val="68000"/>
              <a:buFont typeface="Wingdings" pitchFamily="2" charset="2"/>
              <a:buChar char="Ø"/>
              <a:tabLst>
                <a:tab pos="541338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používáme kleště, lopatky </a:t>
            </a:r>
          </a:p>
          <a:p>
            <a:pPr marL="719138" lvl="1" indent="-365125">
              <a:buSzPct val="68000"/>
              <a:buFont typeface="Wingdings" pitchFamily="2" charset="2"/>
              <a:buChar char="Ø"/>
              <a:tabLst>
                <a:tab pos="541338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papírové tácky a obalový materiál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Manipulace </a:t>
            </a:r>
            <a:b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 cukrářskými výrobky</a:t>
            </a:r>
            <a:endParaRPr lang="cs-CZ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54013" lvl="1" indent="-354013">
              <a:buSzPct val="68000"/>
              <a:buNone/>
              <a:tabLst>
                <a:tab pos="354013" algn="l"/>
              </a:tabLst>
            </a:pPr>
            <a:r>
              <a:rPr lang="cs-CZ" sz="3600" dirty="0" smtClean="0">
                <a:latin typeface="Arial" pitchFamily="34" charset="0"/>
                <a:cs typeface="Arial" pitchFamily="34" charset="0"/>
              </a:rPr>
              <a:t>Uchováváme v prostředí:</a:t>
            </a:r>
            <a:endParaRPr lang="cs-CZ" sz="36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354013" lvl="1" indent="-354013">
              <a:buSzPct val="68000"/>
              <a:buFont typeface="Wingdings" pitchFamily="2" charset="2"/>
              <a:buChar char="Ø"/>
              <a:tabLst>
                <a:tab pos="354013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chladném</a:t>
            </a:r>
          </a:p>
          <a:p>
            <a:pPr marL="354013" lvl="1" indent="-354013">
              <a:buSzPct val="68000"/>
              <a:buFont typeface="Wingdings" pitchFamily="2" charset="2"/>
              <a:buChar char="Ø"/>
              <a:tabLst>
                <a:tab pos="354013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středně vlhkém</a:t>
            </a:r>
          </a:p>
          <a:p>
            <a:pPr marL="354013" lvl="1" indent="-354013">
              <a:buSzPct val="68000"/>
              <a:buFont typeface="Wingdings" pitchFamily="2" charset="2"/>
              <a:buChar char="Ø"/>
              <a:tabLst>
                <a:tab pos="354013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bezprašném</a:t>
            </a:r>
          </a:p>
          <a:p>
            <a:pPr marL="354013" lvl="1" indent="-354013">
              <a:buSzPct val="68000"/>
              <a:buNone/>
              <a:tabLst>
                <a:tab pos="354013" algn="l"/>
              </a:tabLst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Chráníme před:</a:t>
            </a:r>
          </a:p>
          <a:p>
            <a:pPr marL="354013" lvl="1" indent="-354013">
              <a:buSzPct val="68000"/>
              <a:buFont typeface="Wingdings" pitchFamily="2" charset="2"/>
              <a:buChar char="Ø"/>
              <a:tabLst>
                <a:tab pos="354013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přímým slunečním světlem</a:t>
            </a:r>
          </a:p>
          <a:p>
            <a:pPr marL="354013" lvl="1" indent="-354013">
              <a:buSzPct val="68000"/>
              <a:buFont typeface="Wingdings" pitchFamily="2" charset="2"/>
              <a:buChar char="Ø"/>
              <a:tabLst>
                <a:tab pos="354013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látkami s pronikavým pachem</a:t>
            </a:r>
          </a:p>
          <a:p>
            <a:pPr marL="354013" lvl="1" indent="-354013">
              <a:buSzPct val="68000"/>
              <a:buFont typeface="Wingdings" pitchFamily="2" charset="2"/>
              <a:buChar char="Ø"/>
              <a:tabLst>
                <a:tab pos="354013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mechanickým poškozením</a:t>
            </a:r>
          </a:p>
          <a:p>
            <a:pPr marL="354013" lvl="1" indent="-354013">
              <a:buSzPct val="68000"/>
              <a:buFont typeface="Wingdings" pitchFamily="2" charset="2"/>
              <a:buChar char="Ø"/>
              <a:tabLst>
                <a:tab pos="354013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nevrstvíme na sebe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4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cs-CZ" sz="4400" dirty="0" smtClean="0">
                <a:latin typeface="Arial" pitchFamily="34" charset="0"/>
                <a:cs typeface="Arial" pitchFamily="34" charset="0"/>
              </a:rPr>
            </a:br>
            <a:r>
              <a:rPr lang="cs-CZ" sz="49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Manipulace </a:t>
            </a:r>
            <a:br>
              <a:rPr lang="cs-CZ" sz="49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sz="49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 cukrářskými výrobky</a:t>
            </a:r>
            <a:r>
              <a:rPr lang="cs-CZ" sz="49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cs-CZ" sz="4900" dirty="0" smtClean="0">
                <a:latin typeface="Arial" pitchFamily="34" charset="0"/>
                <a:cs typeface="Arial" pitchFamily="34" charset="0"/>
              </a:rPr>
            </a:br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endParaRPr lang="cs-CZ" sz="4400" dirty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Obrázek 3" descr="http://upload.wikimedia.org/wikipedia/commons/thumb/a/a1/Lille_Meert2.JPG/220px-Lille_Meert2.JPG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53429" y="2339174"/>
            <a:ext cx="2095500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54013" lvl="1" indent="-260350">
              <a:buSzPct val="68000"/>
              <a:buNone/>
              <a:tabLst>
                <a:tab pos="354013" algn="l"/>
              </a:tabLst>
            </a:pPr>
            <a:r>
              <a:rPr lang="cs-CZ" sz="3600" dirty="0" smtClean="0">
                <a:latin typeface="Arial" pitchFamily="34" charset="0"/>
                <a:cs typeface="Arial" pitchFamily="34" charset="0"/>
              </a:rPr>
              <a:t>Po ukončení prodeje:</a:t>
            </a:r>
          </a:p>
          <a:p>
            <a:pPr marL="354013" lvl="1" indent="-260350">
              <a:buSzPct val="68000"/>
              <a:buFont typeface="Wingdings" pitchFamily="2" charset="2"/>
              <a:buChar char="Ø"/>
              <a:tabLst>
                <a:tab pos="354013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neprodané zboží uložíme do chladicího zařízení v zázemí prodejny</a:t>
            </a:r>
          </a:p>
          <a:p>
            <a:pPr marL="354013" lvl="1" indent="-260350">
              <a:buSzPct val="68000"/>
              <a:buFont typeface="Wingdings" pitchFamily="2" charset="2"/>
              <a:buChar char="Ø"/>
              <a:tabLst>
                <a:tab pos="354013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použité pomůcky umyjeme v horké vodě</a:t>
            </a:r>
          </a:p>
          <a:p>
            <a:pPr marL="354013" lvl="1" indent="-260350">
              <a:buSzPct val="68000"/>
              <a:buFont typeface="Wingdings" pitchFamily="2" charset="2"/>
              <a:buChar char="Ø"/>
              <a:tabLst>
                <a:tab pos="354013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chladicí vitrínu rovněž očistíme </a:t>
            </a:r>
          </a:p>
          <a:p>
            <a:pPr marL="354013" lvl="1" indent="-260350">
              <a:buSzPct val="68000"/>
              <a:buFont typeface="Wingdings" pitchFamily="2" charset="2"/>
              <a:buChar char="Ø"/>
              <a:tabLst>
                <a:tab pos="354013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zapneme a zprovozníme až další den </a:t>
            </a:r>
          </a:p>
          <a:p>
            <a:pPr marL="354013" lvl="1" indent="-354013">
              <a:buSzPct val="68000"/>
              <a:buNone/>
              <a:tabLst>
                <a:tab pos="354013" algn="l"/>
              </a:tabLst>
            </a:pPr>
            <a:endParaRPr lang="cs-CZ" sz="32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1">
              <a:buSzPct val="68000"/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</a:t>
            </a:r>
          </a:p>
          <a:p>
            <a:pPr lvl="1" indent="-527050">
              <a:buSzPct val="68000"/>
              <a:buNone/>
            </a:pPr>
            <a:endParaRPr lang="cs-CZ" sz="32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Manipulace </a:t>
            </a:r>
            <a:b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 cukrářskými výrobky</a:t>
            </a:r>
            <a:endParaRPr lang="cs-CZ" sz="4400" dirty="0"/>
          </a:p>
        </p:txBody>
      </p:sp>
      <p:pic>
        <p:nvPicPr>
          <p:cNvPr id="4" name="Obrázek 3" descr="http://upload.wikimedia.org/wikipedia/commons/thumb/b/b2/Streuselkuchen7.jpg/220px-Streuselkuchen7.jpg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 rot="1383758">
            <a:off x="6824407" y="490490"/>
            <a:ext cx="2095500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Shlu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Shlu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Shlu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Shlu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2142</TotalTime>
  <Words>657</Words>
  <Application>Microsoft Office PowerPoint</Application>
  <PresentationFormat>Předvádění na obrazovce (4:3)</PresentationFormat>
  <Paragraphs>192</Paragraphs>
  <Slides>21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2" baseType="lpstr">
      <vt:lpstr>Shluk</vt:lpstr>
      <vt:lpstr>Snímek 1</vt:lpstr>
      <vt:lpstr>Cukrářské výrobky</vt:lpstr>
      <vt:lpstr>  Objednávka a přejímka cukrářských výrobků      </vt:lpstr>
      <vt:lpstr>Objednávka a přejímka cukrářských výrobků</vt:lpstr>
      <vt:lpstr>Vady cukrářských výrobků</vt:lpstr>
      <vt:lpstr> Vady cukrářských výrobků </vt:lpstr>
      <vt:lpstr>Manipulace  s cukrářskými výrobky</vt:lpstr>
      <vt:lpstr> Manipulace  s cukrářskými výrobky  </vt:lpstr>
      <vt:lpstr>Manipulace  s cukrářskými výrobky</vt:lpstr>
      <vt:lpstr> Záruční lhůty cukrářských výrobků  </vt:lpstr>
      <vt:lpstr>Záruční lhůty cukrářských výrobků </vt:lpstr>
      <vt:lpstr>Záruční lhůty  cukrářských výrobků</vt:lpstr>
      <vt:lpstr>Záruční lhůty cukrářských výrobků</vt:lpstr>
      <vt:lpstr>Záruční lhůty cukrářských výrobků</vt:lpstr>
      <vt:lpstr>Záruční lhůty cukrářských výrobků</vt:lpstr>
      <vt:lpstr>Záruční lhůty cukrářských výrobků</vt:lpstr>
      <vt:lpstr>Záruční lhůty cukrářských výrobků</vt:lpstr>
      <vt:lpstr>Záruční lhůty cukrářských výrobků</vt:lpstr>
      <vt:lpstr>Záruční lhůty cukrářských výrobků</vt:lpstr>
      <vt:lpstr>Opakování - diskuze</vt:lpstr>
      <vt:lpstr>Zdroje</vt:lpstr>
    </vt:vector>
  </TitlesOfParts>
  <Company>--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ucitel</dc:creator>
  <cp:lastModifiedBy>doma</cp:lastModifiedBy>
  <cp:revision>484</cp:revision>
  <dcterms:created xsi:type="dcterms:W3CDTF">2012-08-27T10:19:28Z</dcterms:created>
  <dcterms:modified xsi:type="dcterms:W3CDTF">2013-03-16T16:37:35Z</dcterms:modified>
</cp:coreProperties>
</file>