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6" r:id="rId3"/>
    <p:sldId id="288" r:id="rId4"/>
    <p:sldId id="278" r:id="rId5"/>
    <p:sldId id="298" r:id="rId6"/>
    <p:sldId id="300" r:id="rId7"/>
    <p:sldId id="301" r:id="rId8"/>
    <p:sldId id="257" r:id="rId9"/>
    <p:sldId id="281" r:id="rId10"/>
    <p:sldId id="302" r:id="rId11"/>
    <p:sldId id="291" r:id="rId12"/>
    <p:sldId id="305" r:id="rId13"/>
    <p:sldId id="303" r:id="rId14"/>
    <p:sldId id="304" r:id="rId15"/>
    <p:sldId id="307" r:id="rId16"/>
    <p:sldId id="306" r:id="rId17"/>
    <p:sldId id="308" r:id="rId18"/>
    <p:sldId id="309" r:id="rId19"/>
    <p:sldId id="310" r:id="rId20"/>
    <p:sldId id="265" r:id="rId21"/>
    <p:sldId id="275" r:id="rId2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67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11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953A1D-1EFC-47CB-995B-93C6FFAE433A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0C8BF6-A305-4C65-9738-91622F5752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8FB5-838B-4E66-9298-47FB180AE29A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A3E6-A98D-489F-8647-30E30A98F3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0B72-37E9-4869-BB19-7E10E7DCD725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53EEC-17C1-4575-BFF1-50F042F3E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CC98-F12E-4E58-B233-03311F9EC225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D9ED-7996-4B40-9E58-0260C9062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4BA2B0-E9BA-4439-842B-7794D54CA4B1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C489B-594C-4BE0-9C4F-4FC2F6836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9B6311-99F6-4362-92E4-025150B32B47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6FD9FE-B92E-4982-A21A-EC3E8E15D5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EAE98D-DE00-4C2D-9C26-971DDC1E4227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53E40D-DB54-40EB-B890-A080E9AE4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68B68-9A98-4E21-B460-138F17994A59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97A0BB-8F24-48B6-B9F7-A19FDE415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A6AEF-191D-4857-8D9D-0DB5005F8B5C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0877-387E-4222-A2E8-0C75D4416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EA62E1-B881-4218-A832-98F4FA0CD9D1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87FB2E-D698-45DA-AF90-C13D2491F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BE7591-DEB1-4D01-832F-70C4CA81EB83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B4C366-1140-4B8C-9B05-02FE2358E8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BD76E-6AEE-45A6-B38E-8B9235CF5423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D5CAC1-D642-4BFF-BD2D-A0B779D54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9" r:id="rId6"/>
    <p:sldLayoutId id="2147483872" r:id="rId7"/>
    <p:sldLayoutId id="2147483880" r:id="rId8"/>
    <p:sldLayoutId id="2147483881" r:id="rId9"/>
    <p:sldLayoutId id="2147483873" r:id="rId10"/>
    <p:sldLayoutId id="21474838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s.wikipedia.org/wiki/Soubor:Frambozenpudding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cs.wikipedia.org/wiki/Soubor:Pi%C5%A1koty.jp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thumb/b/b2/Streuselkuchen7.jpg/220px-Streuselkuchen7.jpg" TargetMode="External"/><Relationship Id="rId7" Type="http://schemas.openxmlformats.org/officeDocument/2006/relationships/hyperlink" Target="http://upload.wikimedia.org/wikipedia/commons/thumb/6/62/Christmas_pudding.JPG/220px-Christmas_pudding.JPG" TargetMode="External"/><Relationship Id="rId2" Type="http://schemas.openxmlformats.org/officeDocument/2006/relationships/hyperlink" Target="http://upload.wikimedia.org/wikipedia/commons/thumb/a/a1/Lille_Meert2.JPG/220px-Lille_Meert2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pload.wikimedia.org/wikipedia/commons/thumb/b/b6/Frambozenpudding.JPG/220px-Frambozenpudding.JPG" TargetMode="External"/><Relationship Id="rId5" Type="http://schemas.openxmlformats.org/officeDocument/2006/relationships/hyperlink" Target="http://upload.wikimedia.org/wikipedia/commons/thumb/0/0d/Pi%C5%A1koty.jpg/220px-Pi%C5%A1koty.jpg" TargetMode="External"/><Relationship Id="rId4" Type="http://schemas.openxmlformats.org/officeDocument/2006/relationships/hyperlink" Target="http://upload.wikimedia.org/wikipedia/commons/thumb/a/ab/Desserts.jpg/220px-Desserts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s.wikipedia.org/wiki/Soubor:Desserts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s.wikipedia.org/wiki/Soubor:Christmas_pudding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s.wikipedia.org/wiki/Soubor:Lille_Meert2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cs.wikipedia.org/wiki/Soubor:Streuselkuchen7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3800" y="476250"/>
            <a:ext cx="3951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Y_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2_INOVACE_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ZBP1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58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6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4VAL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188" y="1125538"/>
            <a:ext cx="8137525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šablony:   		V/2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5. 4. 2013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Autor:			Mgr. Helena Válková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Určeno 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Zbožíznalství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Tematická oblast:	Potravinářské zboží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Obor vzdělání:		Prodavač (66-51-H/01) 1. ročník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 Cukrářské výrobky III. – učební materiál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s úkoly. 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vytvořen v souladu se ŠVP příslušného oboru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vzdělání.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využití: Výukový materiál s úkoly pro žáky byl vytvořen pomocí programu PowerPoint a bude prezentován žákům prostřednictvím interaktivní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tabule.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Závěrem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diskusní otázky k procvičení.</a:t>
            </a:r>
            <a:endParaRPr lang="cs-CZ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Čas:  20 minut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C:\HELENA 2012\ŠABLONY\NOVÉ LOGO\loga_sablony (2)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28604"/>
            <a:ext cx="32099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Rychle se kazící výrobky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plněné nebo zdobené šlehačkou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smetanovými krémy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pudinkovými a žloutkovými náplněmi 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Teplota skladování do 18 °C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Vyskladnění ihned po výrobě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Prodáváme tentýž den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/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Záruční lhůty cukrářských výrobků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600" dirty="0" smtClean="0">
                <a:latin typeface="Arial" pitchFamily="34" charset="0"/>
                <a:cs typeface="Arial" pitchFamily="34" charset="0"/>
              </a:rPr>
            </a:br>
            <a:endParaRPr lang="cs-CZ" dirty="0"/>
          </a:p>
        </p:txBody>
      </p:sp>
      <p:pic>
        <p:nvPicPr>
          <p:cNvPr id="5" name="Obrázek 4" descr="http://upload.wikimedia.org/wikipedia/commons/thumb/b/b6/Frambozenpudding.JPG/220px-Frambozenpudding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857246">
            <a:off x="6228100" y="3869329"/>
            <a:ext cx="20955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Výrobky s náplněmi a krémy: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bílkovými (choulostivé na vlhko)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máslovými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tukovými žloutkovými 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Teplota skladování do 18 °C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Vyskladňujeme do 24 hodin po dodání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Prodáváme nejdéle 36 hodin po dodání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260350">
              <a:buSzPct val="68000"/>
              <a:tabLst>
                <a:tab pos="354013" algn="l"/>
              </a:tabLst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719138" lvl="1" indent="-625475">
              <a:buSzPct val="68000"/>
              <a:buFont typeface="Wingdings" pitchFamily="2" charset="2"/>
              <a:buChar char="Ø"/>
              <a:tabLst>
                <a:tab pos="541338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Záruční lhůty cukrářských výrobků 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Výrobky s náplněmi:</a:t>
            </a:r>
            <a:endParaRPr lang="cs-CZ" sz="3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tukovými, máslovými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punčové, dezertní a speciální 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Teplota skladování do 20 °C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Vyskladňujeme do 24 hodin po dodání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Prodáváme nejdéle 48 hodin po dodání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lvl="1" indent="-5270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1" indent="-5270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1" indent="-527050">
              <a:buSzPct val="68000"/>
              <a:buNone/>
            </a:pPr>
            <a:endParaRPr lang="cs-CZ" sz="3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Záruční lhůty </a:t>
            </a:r>
            <a:b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cukrářských výrobků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Výrobky</a:t>
            </a:r>
            <a:r>
              <a:rPr lang="cs-CZ" sz="4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 vařenými náplněmi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listové neplněné, plněné zavařeninou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přímo pečené s náplní 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balené dezerty 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Teplota skladování do 20 °C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Vyskladňujeme do 36 hodin po dodání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Prodáváme nejdéle 4 dny po dodání</a:t>
            </a:r>
          </a:p>
          <a:p>
            <a:pPr marL="719138" lvl="1" indent="-365125">
              <a:buSzPct val="68000"/>
              <a:buNone/>
              <a:tabLst>
                <a:tab pos="354013" algn="l"/>
              </a:tabLst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Záruční lhůty cukrářských výrobků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Výrobky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 třených a šlehaných hmot neplněné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 trvanlivými náplněmi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Teplota skladování do 20 °C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Vyskladňujeme do 48 hodin po dodání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Prodáváme nejdéle 7 dnů po dodá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ní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Případně 9 dnů od výroby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Záruční lhůty cukrářských výrobků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Výrobky trvanlivějšího charakteru: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ze speciálních šlehaných nebo třených hmot, čajové a pařížské pečivo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perníkové plněné, jádrové, linecké, vaflové … 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Teplota skladování do 20 °C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Vyskladňujeme do 6 dnů po dodání 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Prodáváme nejdéle 24 dnů po dodání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Případně 30 dnů od výroby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Záruční lhůty cukrářských výrobků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Výrobky s vyšší trvanlivostí: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piškoty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ze speciálních trvanlivých hmot neplněné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Vyskladňujeme do 7 dnů po dodání 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Prodáváme nejdéle 4 týdny po dodání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Případně 5 týdnů od výroby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Záruční lhůty cukrářských výrobků</a:t>
            </a:r>
          </a:p>
        </p:txBody>
      </p:sp>
      <p:pic>
        <p:nvPicPr>
          <p:cNvPr id="5" name="Obrázek 4" descr="http://upload.wikimedia.org/wikipedia/commons/thumb/0/0d/Pi%C5%A1koty.jpg/220px-Pi%C5%A1koty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1067388">
            <a:off x="6289970" y="1503795"/>
            <a:ext cx="20955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Výrobky </a:t>
            </a:r>
            <a:r>
              <a:rPr lang="cs-CZ" sz="3600" dirty="0" err="1" smtClean="0">
                <a:latin typeface="Arial" pitchFamily="34" charset="0"/>
                <a:cs typeface="Arial" pitchFamily="34" charset="0"/>
              </a:rPr>
              <a:t>polotrvanlivé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perníkové neplněné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sněhové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polomáčené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 lineckých a speciálních těst neplněné</a:t>
            </a:r>
          </a:p>
          <a:p>
            <a:pPr marL="719138" lvl="1" indent="-365125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Vyskladňujeme do 14 dnů po dodání 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Prodáváme nejdéle 6 týdnů po dodání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Případně 8 týdnů od výroby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Záruční lhůty cukrářských výrobků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Výrobky trvanlivé: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sněhové pečivo sypané cukrem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Vyskladňujeme do 2 měsíců od výroby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Prodáváme nejdéle 3 měsíce po dodání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Případně 5 měsíců od výroby</a:t>
            </a:r>
          </a:p>
          <a:p>
            <a:pPr marL="354013" lvl="1" indent="-260350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Syrová těsta (polotovary):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Vyskladňujeme do 15 hodin od výroby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Doba trvanlivosti je dle druhu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Záruční lhůty cukrářských výrobků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Výrobky </a:t>
            </a:r>
          </a:p>
          <a:p>
            <a:pPr marL="541338" lvl="1" indent="-447675">
              <a:buSzPct val="68000"/>
              <a:buFont typeface="Wingdings" pitchFamily="2" charset="2"/>
              <a:buChar char="Ø"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trvanlivějšího charakteru</a:t>
            </a:r>
          </a:p>
          <a:p>
            <a:pPr marL="541338" lvl="1" indent="-447675">
              <a:buSzPct val="68000"/>
              <a:buFont typeface="Wingdings" pitchFamily="2" charset="2"/>
              <a:buChar char="Ø"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 vyšší trvanlivostí</a:t>
            </a:r>
          </a:p>
          <a:p>
            <a:pPr marL="541338" lvl="1" indent="-447675">
              <a:buSzPct val="68000"/>
              <a:buFont typeface="Wingdings" pitchFamily="2" charset="2"/>
              <a:buChar char="Ø"/>
              <a:tabLst>
                <a:tab pos="541338" algn="l"/>
              </a:tabLst>
            </a:pP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polotrvanlivé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41338" lvl="1" indent="-447675">
              <a:buSzPct val="68000"/>
              <a:buFont typeface="Wingdings" pitchFamily="2" charset="2"/>
              <a:buChar char="Ø"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trvanlivé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Skladujeme: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 suchých a dobře větraných místnostech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Záruční lhůty cukrářských výrobků</a:t>
            </a:r>
            <a:endParaRPr lang="cs-CZ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Obsah: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Objednávka a přejímka cukrářských výrobků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Vady cukrářských výrobků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Manipulace s cukrářskými výrobky 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Záruční lhůty cukrářských výrobků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Opakování</a:t>
            </a:r>
          </a:p>
          <a:p>
            <a:pPr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Cukrářské výrobky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2300" indent="-514350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 Jakým způsobem objednáte zákusky?</a:t>
            </a:r>
          </a:p>
          <a:p>
            <a:pPr marL="622300" indent="-514350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Co budeme sledovat při přejímce zboží?</a:t>
            </a:r>
          </a:p>
          <a:p>
            <a:pPr marL="622300" indent="-514350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 Zopakujte si všechny známé zásady </a:t>
            </a:r>
          </a:p>
          <a:p>
            <a:pPr marL="541338" indent="0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 ukládání cukrářských výrobků. </a:t>
            </a:r>
            <a:endParaRPr lang="cs-CZ" sz="3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41338" indent="-3635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4. Jak dlouho můžeme prodávat po dodávce rychle se kazící zboží?</a:t>
            </a:r>
          </a:p>
          <a:p>
            <a:pPr marL="541338" indent="-3635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5. A jaká je délka prodeje zboží s krémy </a:t>
            </a:r>
          </a:p>
          <a:p>
            <a:pPr marL="541338" indent="-3635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a náplněmi bílkovými, tukovými a máslovými?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 - diskuze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600" dirty="0" smtClean="0">
                <a:latin typeface="Arial" pitchFamily="34" charset="0"/>
                <a:cs typeface="Arial" pitchFamily="34" charset="0"/>
              </a:rPr>
              <a:t>ANDERLE, P.,  SCHWARZ, H.</a:t>
            </a:r>
            <a:r>
              <a:rPr lang="cs-CZ" sz="1600" i="1" dirty="0" smtClean="0">
                <a:latin typeface="Arial" pitchFamily="34" charset="0"/>
                <a:cs typeface="Arial" pitchFamily="34" charset="0"/>
              </a:rPr>
              <a:t> Zbožíznalství. Poživatiny – potraviny, pochutiny.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České vydání 1995, Správa přípravy učňů Praha. NAKLADATELSTVÍ WAHLBERG PRAHA. ISBN 80-901-871-4-5. Lidská výživa, str. 60 – 61  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KAVINA, J. </a:t>
            </a:r>
            <a:r>
              <a:rPr lang="cs-CZ" sz="1600" i="1" dirty="0" smtClean="0">
                <a:latin typeface="Arial" pitchFamily="34" charset="0"/>
                <a:cs typeface="Arial" pitchFamily="34" charset="0"/>
              </a:rPr>
              <a:t>Zbožíznalství potravinářského zboží.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1. 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. Praha, 1996: NAKLADATELSTVÍ IQ 147. Kapitola 7</a:t>
            </a: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2"/>
              </a:rPr>
              <a:t>http://upload.wikimedia.org/wikipedia/commons/thumb/a/a1/Lille_Meert2.JPG/220px-Lille_Meert2.JPG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3"/>
              </a:rPr>
              <a:t>http://upload.wikimedia.org/wikipedia/commons/thumb/b/b2/Streuselkuchen7.jpg/220px-Streuselkuchen7.jpg</a:t>
            </a:r>
            <a:endParaRPr lang="cs-CZ" sz="16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4"/>
              </a:rPr>
              <a:t>http://upload.wikimedia.org/wikipedia/commons/thumb/a/ab/Desserts.jpg/220px-Desserts.jpg</a:t>
            </a:r>
            <a:endParaRPr lang="cs-CZ" sz="16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5"/>
              </a:rPr>
              <a:t>http://upload.wikimedia.org/wikipedia/commons/thumb/0/0d/Pi%C5%A1koty.jpg/220px-Pi%C5%A1koty.jpg</a:t>
            </a:r>
            <a:endParaRPr lang="cs-CZ" sz="16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6"/>
              </a:rPr>
              <a:t>http://upload.wikimedia.org/wikipedia/commons/thumb/b/b6/Frambozenpudding.JPG/220px-Frambozenpudding.JPG</a:t>
            </a:r>
            <a:endParaRPr lang="cs-CZ" sz="16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7"/>
              </a:rPr>
              <a:t>http://upload.wikimedia.org/wikipedia/commons/thumb/6/62/Christmas_pudding.JPG/220px-Christmas_pudding.JPG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endParaRPr lang="cs-CZ" sz="1600" dirty="0" smtClean="0"/>
          </a:p>
          <a:p>
            <a:endParaRPr lang="cs-CZ" sz="1600" dirty="0" smtClean="0"/>
          </a:p>
          <a:p>
            <a:endParaRPr lang="cs-CZ" sz="1600" dirty="0" smtClean="0"/>
          </a:p>
          <a:p>
            <a:endParaRPr lang="cs-CZ" sz="16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pPr lvl="0"/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 lvl="0"/>
            <a:endParaRPr lang="cs-CZ" sz="20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Zdroje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81280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Objednávka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provádíme denně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písemnou formou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přímo u výrobce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Objednávka a přejímka cukrářských výrobků    </a:t>
            </a:r>
            <a:b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endParaRPr lang="cs-CZ" sz="4400" dirty="0"/>
          </a:p>
        </p:txBody>
      </p:sp>
      <p:pic>
        <p:nvPicPr>
          <p:cNvPr id="5" name="Obrázek 4" descr="http://upload.wikimedia.org/wikipedia/commons/thumb/a/ab/Desserts.jpg/220px-Desserts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1714488"/>
            <a:ext cx="20955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81280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Přejímka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Provádíme kontrolu: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množství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čerstvosti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poškození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Hodnotíme: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vzhled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zpracování korpusu, náplně i polevy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chuť a vůni</a:t>
            </a: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Objednávka a přejímka cukrářských výrobků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http://upload.wikimedia.org/wikipedia/commons/thumb/6/62/Christmas_pudding.JPG/220px-Christmas_pudding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643182"/>
            <a:ext cx="20955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7675" lvl="1" indent="-269875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Vady mohou být způsobené: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nesprávným technologickým postupem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použitím nevhodných surovin a jsou to: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deformace, polámání, menší hmotnost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znečištění, připálení, nedopečení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zkysané, s cizí příchutí</a:t>
            </a:r>
            <a:endParaRPr lang="cs-CZ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Vady cukrářských výrobků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7675" lvl="1" indent="-269875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Reklamace vad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 dodavatele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 následující dodávce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průvodním dokladem je dodací list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Vady cukrářských výrobků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600" dirty="0" smtClean="0">
                <a:latin typeface="Arial" pitchFamily="34" charset="0"/>
                <a:cs typeface="Arial" pitchFamily="34" charset="0"/>
              </a:rPr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Zásady manipulace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přísné dodržování hygieny při: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541338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přepravě, přejímce, skladování i prodeji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ukládáme na nerezové tácy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ukládáme do chladicí vitríny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doplňujeme postupně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Nikdy nebereme do rukou: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používáme kleště, lopatky 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papírové tácky a obalový materiál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Manipulace </a:t>
            </a:r>
            <a:b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 cukrářskými výrobky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Uchováváme v prostředí:</a:t>
            </a:r>
            <a:endParaRPr lang="cs-CZ" sz="3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chladném</a:t>
            </a:r>
          </a:p>
          <a:p>
            <a:pPr marL="354013" lvl="1" indent="-3540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středně vlhkém</a:t>
            </a:r>
          </a:p>
          <a:p>
            <a:pPr marL="354013" lvl="1" indent="-3540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bezprašném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Chráníme před:</a:t>
            </a:r>
          </a:p>
          <a:p>
            <a:pPr marL="354013" lvl="1" indent="-3540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přímým slunečním světlem</a:t>
            </a:r>
          </a:p>
          <a:p>
            <a:pPr marL="354013" lvl="1" indent="-3540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látkami s pronikavým pachem</a:t>
            </a:r>
          </a:p>
          <a:p>
            <a:pPr marL="354013" lvl="1" indent="-3540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mechanickým poškozením</a:t>
            </a:r>
          </a:p>
          <a:p>
            <a:pPr marL="354013" lvl="1" indent="-3540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nevrstvíme na sebe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Manipulace </a:t>
            </a:r>
            <a:b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 cukrářskými výrobky</a:t>
            </a:r>
            <a:r>
              <a:rPr lang="cs-CZ" sz="4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9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http://upload.wikimedia.org/wikipedia/commons/thumb/a/a1/Lille_Meert2.JPG/220px-Lille_Meert2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3429" y="2339174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Po ukončení prodeje:</a:t>
            </a:r>
          </a:p>
          <a:p>
            <a:pPr marL="354013" lvl="1" indent="-260350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neprodané zboží uložíme do chladicího zařízení v zázemí prodejny</a:t>
            </a:r>
          </a:p>
          <a:p>
            <a:pPr marL="354013" lvl="1" indent="-260350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použité pomůcky umyjeme v horké vodě</a:t>
            </a:r>
          </a:p>
          <a:p>
            <a:pPr marL="354013" lvl="1" indent="-260350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chladicí vitrínu rovněž očistíme </a:t>
            </a:r>
          </a:p>
          <a:p>
            <a:pPr marL="354013" lvl="1" indent="-260350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zapneme a zprovozníme až další den 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1" indent="-527050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Manipulace </a:t>
            </a:r>
            <a:b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 cukrářskými výrobky</a:t>
            </a:r>
            <a:endParaRPr lang="cs-CZ" sz="4400" dirty="0"/>
          </a:p>
        </p:txBody>
      </p:sp>
      <p:pic>
        <p:nvPicPr>
          <p:cNvPr id="4" name="Obrázek 3" descr="http://upload.wikimedia.org/wikipedia/commons/thumb/b/b2/Streuselkuchen7.jpg/220px-Streuselkuchen7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1383758">
            <a:off x="6824407" y="490490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2137</TotalTime>
  <Words>657</Words>
  <Application>Microsoft Office PowerPoint</Application>
  <PresentationFormat>Předvádění na obrazovce (4:3)</PresentationFormat>
  <Paragraphs>193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Shluk</vt:lpstr>
      <vt:lpstr>Snímek 1</vt:lpstr>
      <vt:lpstr>Cukrářské výrobky</vt:lpstr>
      <vt:lpstr>  Objednávka a přejímka cukrářských výrobků      </vt:lpstr>
      <vt:lpstr>Objednávka a přejímka cukrářských výrobků</vt:lpstr>
      <vt:lpstr>Vady cukrářských výrobků</vt:lpstr>
      <vt:lpstr> Vady cukrářských výrobků </vt:lpstr>
      <vt:lpstr>Manipulace  s cukrářskými výrobky</vt:lpstr>
      <vt:lpstr> Manipulace  s cukrářskými výrobky  </vt:lpstr>
      <vt:lpstr>Manipulace  s cukrářskými výrobky</vt:lpstr>
      <vt:lpstr> Záruční lhůty cukrářských výrobků  </vt:lpstr>
      <vt:lpstr>Záruční lhůty cukrářských výrobků </vt:lpstr>
      <vt:lpstr>Záruční lhůty  cukrářských výrobků</vt:lpstr>
      <vt:lpstr>Záruční lhůty cukrářských výrobků</vt:lpstr>
      <vt:lpstr>Záruční lhůty cukrářských výrobků</vt:lpstr>
      <vt:lpstr>Záruční lhůty cukrářských výrobků</vt:lpstr>
      <vt:lpstr>Záruční lhůty cukrářských výrobků</vt:lpstr>
      <vt:lpstr>Záruční lhůty cukrářských výrobků</vt:lpstr>
      <vt:lpstr>Záruční lhůty cukrářských výrobků</vt:lpstr>
      <vt:lpstr>Záruční lhůty cukrářských výrobků</vt:lpstr>
      <vt:lpstr>Opakování - diskuze</vt:lpstr>
      <vt:lpstr>Zdroje</vt:lpstr>
    </vt:vector>
  </TitlesOfParts>
  <Company>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doma</cp:lastModifiedBy>
  <cp:revision>482</cp:revision>
  <dcterms:created xsi:type="dcterms:W3CDTF">2012-08-27T10:19:28Z</dcterms:created>
  <dcterms:modified xsi:type="dcterms:W3CDTF">2013-03-04T18:22:09Z</dcterms:modified>
</cp:coreProperties>
</file>