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76" r:id="rId3"/>
    <p:sldId id="288" r:id="rId4"/>
    <p:sldId id="278" r:id="rId5"/>
    <p:sldId id="298" r:id="rId6"/>
    <p:sldId id="300" r:id="rId7"/>
    <p:sldId id="291" r:id="rId8"/>
    <p:sldId id="301" r:id="rId9"/>
    <p:sldId id="281" r:id="rId10"/>
    <p:sldId id="257" r:id="rId11"/>
    <p:sldId id="302" r:id="rId12"/>
    <p:sldId id="305" r:id="rId13"/>
    <p:sldId id="303" r:id="rId14"/>
    <p:sldId id="304" r:id="rId15"/>
    <p:sldId id="307" r:id="rId16"/>
    <p:sldId id="306" r:id="rId17"/>
    <p:sldId id="265" r:id="rId18"/>
    <p:sldId id="275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67" autoAdjust="0"/>
    <p:restoredTop sz="94643" autoAdjust="0"/>
  </p:normalViewPr>
  <p:slideViewPr>
    <p:cSldViewPr>
      <p:cViewPr varScale="1">
        <p:scale>
          <a:sx n="102" d="100"/>
          <a:sy n="102" d="100"/>
        </p:scale>
        <p:origin x="-11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Přímá spojovací čára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E953A1D-1EFC-47CB-995B-93C6FFAE433A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10C8BF6-A305-4C65-9738-91622F5752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58FB5-838B-4E66-9298-47FB180AE29A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AA3E6-A98D-489F-8647-30E30A98F3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B0B72-37E9-4869-BB19-7E10E7DCD725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53EEC-17C1-4575-BFF1-50F042F3E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8CC98-F12E-4E58-B233-03311F9EC225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9D9ED-7996-4B40-9E58-0260C90629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4BA2B0-E9BA-4439-842B-7794D54CA4B1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5C489B-594C-4BE0-9C4F-4FC2F6836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9B6311-99F6-4362-92E4-025150B32B47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6FD9FE-B92E-4982-A21A-EC3E8E15D5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EAE98D-DE00-4C2D-9C26-971DDC1E4227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53E40D-DB54-40EB-B890-A080E9AE47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68B68-9A98-4E21-B460-138F17994A59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97A0BB-8F24-48B6-B9F7-A19FDE4154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A6AEF-191D-4857-8D9D-0DB5005F8B5C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40877-387E-4222-A2E8-0C75D4416E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EA62E1-B881-4218-A832-98F4FA0CD9D1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87FB2E-D698-45DA-AF90-C13D2491FA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Volný tvar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BBE7591-DEB1-4D01-832F-70C4CA81EB83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FB4C366-1140-4B8C-9B05-02FE2358E8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D2BD76E-6AEE-45A6-B38E-8B9235CF5423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0D5CAC1-D642-4BFF-BD2D-A0B779D54C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1" r:id="rId2"/>
    <p:sldLayoutId id="2147483876" r:id="rId3"/>
    <p:sldLayoutId id="2147483877" r:id="rId4"/>
    <p:sldLayoutId id="2147483878" r:id="rId5"/>
    <p:sldLayoutId id="2147483879" r:id="rId6"/>
    <p:sldLayoutId id="2147483872" r:id="rId7"/>
    <p:sldLayoutId id="2147483880" r:id="rId8"/>
    <p:sldLayoutId id="2147483881" r:id="rId9"/>
    <p:sldLayoutId id="2147483873" r:id="rId10"/>
    <p:sldLayoutId id="21474838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Soubor:Snickers.jpg" TargetMode="External"/><Relationship Id="rId3" Type="http://schemas.openxmlformats.org/officeDocument/2006/relationships/hyperlink" Target="http://cs.wikipedia.org/wiki/Soubor:Cocoa_butter_p1410148.JPG" TargetMode="External"/><Relationship Id="rId7" Type="http://schemas.openxmlformats.org/officeDocument/2006/relationships/hyperlink" Target="http://cs.wikipedia.org/wiki/Soubor:Nougat_sweets.jpg" TargetMode="External"/><Relationship Id="rId2" Type="http://schemas.openxmlformats.org/officeDocument/2006/relationships/hyperlink" Target="http://cs.wikipedia.org/wiki/Soubor:Starr_070321-6121_Theobroma_cacao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Soubor:Theobroma_cacao_003.JPG" TargetMode="External"/><Relationship Id="rId5" Type="http://schemas.openxmlformats.org/officeDocument/2006/relationships/hyperlink" Target="http://cs.wikipedia.org/wiki/Soubor:Starr_0703216121_Theobroma_cacao.jpgfilelinks" TargetMode="External"/><Relationship Id="rId4" Type="http://schemas.openxmlformats.org/officeDocument/2006/relationships/hyperlink" Target="http://cs.wikipedia.org/wiki/Soubor:Chocolate.jpg" TargetMode="External"/><Relationship Id="rId9" Type="http://schemas.openxmlformats.org/officeDocument/2006/relationships/hyperlink" Target="http://cs.wikipedia.org/wiki/Soubor:20080101-1109-sfinx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cs.wikipedia.org/wiki/Soubor:Starr_070321-6121_Theobroma_cacao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cs.wikipedia.org/wiki/Soubor:Cocoa_butter_p1410148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cs.wikipedia.org/wiki/Soubor:Theobroma_cacao_-_K%C3%B6hler%E2%80%93s_Medizinal-Pflanzen-137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cs.wikipedia.org/wiki/Soubor:Theobroma_cacao_003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cs.wikipedia.org/wiki/Soubor:20080101-1109-sfinx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cs.wikipedia.org/wiki/Soubor:Chocolate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cs.wikipedia.org/wiki/Soubor:Snickers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://cs.wikipedia.org/wiki/Soubor:Nougat_sweets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03800" y="476250"/>
            <a:ext cx="3805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V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Y_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5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2_INOVACE_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ZBP1</a:t>
            </a:r>
            <a:r>
              <a:rPr lang="en-US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_</a:t>
            </a:r>
            <a:r>
              <a:rPr lang="cs-CZ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60</a:t>
            </a:r>
            <a:r>
              <a:rPr lang="en-US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6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4VAL</a:t>
            </a:r>
          </a:p>
        </p:txBody>
      </p:sp>
      <p:sp>
        <p:nvSpPr>
          <p:cNvPr id="6" name="Obdélník 5"/>
          <p:cNvSpPr/>
          <p:nvPr/>
        </p:nvSpPr>
        <p:spPr>
          <a:xfrm>
            <a:off x="611188" y="1125538"/>
            <a:ext cx="8137525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Výukový materiál v rámci projektu OPVK 1.5 Peníze středním školám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Číslo projektu:		CZ.1.07/1.5.00/34.0883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Název projektu:		Rozvoj vzdělanosti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Číslo šablony:   		V/2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Datum vytvoření:	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9. 4. 2013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Autor:			Mgr. Helena Válková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Určeno pro předmět:     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 Zbožíznalství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Tematická oblast:	Potravinářské zboží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Obor vzdělání:		Prodavač (66-51-H/01) 1. ročník                                           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Název výukového materiálu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: Čokoláda – učební materiál s úkoly.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Materiál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vytvořen v souladu se ŠVP příslušného oboru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vzdělání.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Popis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využití: Výukový materiál s úkoly pro žáky byl vytvořen pomocí programu PowerPoint a bude prezentován žákům prostřednictvím interaktivní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tabule.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Závěrem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diskusní otázky k procvičení.</a:t>
            </a:r>
            <a:endParaRPr lang="cs-CZ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Čas:  20 minut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 descr="C:\HELENA 2012\ŠABLONY\NOVÉ LOGO\loga_sablony (2)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28604"/>
            <a:ext cx="32099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Čokoládové speciality</a:t>
            </a:r>
            <a:endParaRPr lang="cs-CZ" sz="3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354013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Čokoládové mince</a:t>
            </a:r>
          </a:p>
          <a:p>
            <a:pPr marL="354013" lvl="1" indent="-354013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Kočičí jazýčky</a:t>
            </a:r>
          </a:p>
          <a:p>
            <a:pPr marL="354013" lvl="1" indent="-354013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Vánoční a velikonoční figurky </a:t>
            </a: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Čokoládové výrobky  </a:t>
            </a:r>
            <a:r>
              <a:rPr lang="cs-CZ" sz="4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900" dirty="0" smtClean="0"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-527050">
              <a:buSzPct val="68000"/>
              <a:buNone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Jakostní čokoláda vykazuje znaky:</a:t>
            </a:r>
          </a:p>
          <a:p>
            <a:pPr marL="354013" lvl="1" indent="-354013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Vnější znaky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895350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sametový lesk bez skvrn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895350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tvrdý, křupavý lom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895350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hladké, čisté hrany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Znaky požívání 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895350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rozplývá se jako máslo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895350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nelepí se na patro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895350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 jazyku není pocit písku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895350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/>
            <a: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Jakost čokolády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600" dirty="0" smtClean="0"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-527050">
              <a:buSzPct val="68000"/>
              <a:buNone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Jakostní čokoláda vykazuje znaky: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Chuťové znaky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plná, kulatá vůně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chuť kakaa nevyčnívá 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lvl="1" indent="-527050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lvl="1" indent="-527050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lvl="1" indent="-527050">
              <a:buSzPct val="68000"/>
              <a:buNone/>
            </a:pPr>
            <a:endParaRPr lang="cs-CZ" sz="3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Jakost čokolády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1338" lvl="1" indent="-363538">
              <a:buSzPct val="68000"/>
              <a:buNone/>
              <a:tabLst>
                <a:tab pos="354013" algn="l"/>
              </a:tabLst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Nejčastější vadou čokolády jsou:</a:t>
            </a:r>
          </a:p>
          <a:p>
            <a:pPr marL="541338" lvl="1" indent="-363538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Šedivý povrch</a:t>
            </a:r>
          </a:p>
          <a:p>
            <a:pPr marL="541338" lvl="1" indent="-363538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čerstvé zboží – chyba ve výrobě (chuť a vůně není narušena)</a:t>
            </a:r>
          </a:p>
          <a:p>
            <a:pPr marL="541338" lvl="1" indent="-363538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při skladování – teplota nad 20 °C (vůně narušena cizími pachy) 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marL="719138" lvl="1" indent="-365125">
              <a:buSzPct val="68000"/>
              <a:buNone/>
              <a:tabLst>
                <a:tab pos="354013" algn="l"/>
              </a:tabLst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Vady čokolády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-527050">
              <a:buSzPct val="68000"/>
              <a:buNone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Nejčastější vadou čokolády jsou:</a:t>
            </a:r>
          </a:p>
          <a:p>
            <a:pPr marL="541338" lvl="1" indent="-363538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Orosení povrchu</a:t>
            </a:r>
          </a:p>
          <a:p>
            <a:pPr marL="541338" lvl="1" indent="-363538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zaschlé, lesklé kapičky nebo šedé skvrny</a:t>
            </a:r>
          </a:p>
          <a:p>
            <a:pPr marL="541338" lvl="1" indent="-363538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důsledkem je kolísání teploty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marL="541338" lvl="1" indent="-363538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Žluklé jádroviny</a:t>
            </a:r>
          </a:p>
          <a:p>
            <a:pPr marL="541338" lvl="1" indent="-363538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Plesnivění</a:t>
            </a:r>
          </a:p>
          <a:p>
            <a:pPr lvl="1" indent="-527050">
              <a:buSzPct val="68000"/>
              <a:buNone/>
            </a:pPr>
            <a:endParaRPr lang="cs-CZ" sz="3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Vady čokolády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-527050">
              <a:buSzPct val="68000"/>
              <a:buNone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Výrobky jsou baleny </a:t>
            </a:r>
          </a:p>
          <a:p>
            <a:pPr marL="354013" lvl="1" indent="-260350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Hliníková fólie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(chrání vzhled, zachování vysokého lesku, brání oděru)</a:t>
            </a:r>
          </a:p>
          <a:p>
            <a:pPr marL="354013" lvl="1" indent="-260350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Papír s potiskem</a:t>
            </a: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260350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Bonbóny do sáčků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(nepropouští vodu)</a:t>
            </a:r>
          </a:p>
          <a:p>
            <a:pPr marL="354013" lvl="1" indent="-260350">
              <a:buSzPct val="68000"/>
              <a:buNone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Skladování čokolády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260350">
              <a:buSzPct val="68000"/>
              <a:buNone/>
              <a:tabLst>
                <a:tab pos="354013" algn="l"/>
              </a:tabLst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Skladování</a:t>
            </a:r>
          </a:p>
          <a:p>
            <a:pPr marL="354013" lvl="1" indent="-260350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čisté místnosti</a:t>
            </a:r>
          </a:p>
          <a:p>
            <a:pPr marL="354013" lvl="1" indent="-260350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teplota do 20 °C</a:t>
            </a:r>
          </a:p>
          <a:p>
            <a:pPr marL="354013" lvl="1" indent="-260350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vlhkost škodí všem výrobkům</a:t>
            </a:r>
          </a:p>
          <a:p>
            <a:pPr marL="354013" lvl="1" indent="-260350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sucho škodí želé a fondánu</a:t>
            </a:r>
          </a:p>
          <a:p>
            <a:pPr marL="354013" lvl="1" indent="-260350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chránit před výrobky s cizím pachem</a:t>
            </a:r>
          </a:p>
          <a:p>
            <a:pPr marL="354013" lvl="1" indent="-260350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bez slunečních paprsků</a:t>
            </a:r>
          </a:p>
          <a:p>
            <a:pPr marL="354013" lvl="1" indent="-260350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ochrana před živočišnými škůdci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Skladování čokolády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260350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 učebně jsou k dispozici odborné časopisy.</a:t>
            </a:r>
          </a:p>
          <a:p>
            <a:pPr marL="354013" lvl="1" indent="-260350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Věnujte závěrečnou část hodiny práci </a:t>
            </a:r>
          </a:p>
          <a:p>
            <a:pPr marL="354013" lvl="1" indent="-260350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s časopisem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dTest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354013" lvl="1" indent="-260350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Najdete v něm hodnocení jednotlivých </a:t>
            </a:r>
          </a:p>
          <a:p>
            <a:pPr marL="354013" lvl="1" indent="-260350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výrobků z hlediska kvality a jakosti. </a:t>
            </a:r>
          </a:p>
          <a:p>
            <a:pPr marL="354013" lvl="1" indent="-260350">
              <a:buSzPct val="68000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Který výrobek uspěl jako nejlepší na trhu?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Opakování - diskuze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600" dirty="0" smtClean="0">
                <a:latin typeface="Arial" pitchFamily="34" charset="0"/>
                <a:cs typeface="Arial" pitchFamily="34" charset="0"/>
              </a:rPr>
              <a:t>ANDERLE, P.,  SCHWARZ, H.</a:t>
            </a:r>
            <a:r>
              <a:rPr lang="cs-CZ" sz="1600" i="1" dirty="0" smtClean="0">
                <a:latin typeface="Arial" pitchFamily="34" charset="0"/>
                <a:cs typeface="Arial" pitchFamily="34" charset="0"/>
              </a:rPr>
              <a:t> Zbožíznalství. Poživatiny – potraviny, pochutiny.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České vydání 1995, Správa přípravy učňů Praha. NAKLADATELSTVÍ WAHLBERG PRAHA. ISBN 80-901-871-4-5. Lidská výživa, str. 208 – 209</a:t>
            </a:r>
          </a:p>
          <a:p>
            <a:pPr lvl="0"/>
            <a:r>
              <a:rPr lang="cs-CZ" sz="1600" dirty="0" smtClean="0">
                <a:latin typeface="Arial" pitchFamily="34" charset="0"/>
                <a:cs typeface="Arial" pitchFamily="34" charset="0"/>
              </a:rPr>
              <a:t>KAVINA J. a kol. </a:t>
            </a:r>
            <a:r>
              <a:rPr lang="cs-CZ" sz="1600" i="1" dirty="0" smtClean="0">
                <a:latin typeface="Arial" pitchFamily="34" charset="0"/>
                <a:cs typeface="Arial" pitchFamily="34" charset="0"/>
              </a:rPr>
              <a:t>Prodej potravinářského zboží.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1.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vyd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. Praha, 1975: SPN Praha, </a:t>
            </a:r>
          </a:p>
          <a:p>
            <a:pPr lvl="0">
              <a:buNone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	57-47-37. Kapitola 23</a:t>
            </a:r>
          </a:p>
          <a:p>
            <a:r>
              <a:rPr lang="cs-CZ" sz="1600" u="sng" dirty="0" smtClean="0">
                <a:hlinkClick r:id="rId2"/>
              </a:rPr>
              <a:t>http://cs.wikipedia.org/wiki/Soubor:Starr_070321-6121_Theobroma_cacao.jpg#filelinks</a:t>
            </a:r>
            <a:endParaRPr lang="cs-CZ" sz="1600" dirty="0" smtClean="0"/>
          </a:p>
          <a:p>
            <a:r>
              <a:rPr lang="cs-CZ" sz="1600" u="sng" dirty="0" smtClean="0">
                <a:hlinkClick r:id="rId3"/>
              </a:rPr>
              <a:t>http://cs.wikipedia.org/wiki/Soubor:Cocoa_butter_p1410148.JPG#filelinks</a:t>
            </a:r>
            <a:endParaRPr lang="cs-CZ" sz="1600" dirty="0" smtClean="0"/>
          </a:p>
          <a:p>
            <a:r>
              <a:rPr lang="cs-CZ" sz="1600" u="sng" dirty="0" smtClean="0">
                <a:hlinkClick r:id="rId4"/>
              </a:rPr>
              <a:t>http://cs.wikipedia.org/wiki/Soubor:Chocolate.jpg#filelinks</a:t>
            </a:r>
            <a:endParaRPr lang="cs-CZ" sz="1600" u="sng" dirty="0" smtClean="0">
              <a:hlinkClick r:id="rId5"/>
            </a:endParaRPr>
          </a:p>
          <a:p>
            <a:r>
              <a:rPr lang="cs-CZ" sz="1600" u="sng" dirty="0" smtClean="0">
                <a:hlinkClick r:id="rId6"/>
              </a:rPr>
              <a:t>http://cs.wikipedia.org/wiki/Soubor:Theobroma_cacao_003.JPG#filelinks</a:t>
            </a:r>
            <a:endParaRPr lang="cs-CZ" sz="1600" u="sng" dirty="0" smtClean="0">
              <a:hlinkClick r:id="rId5"/>
            </a:endParaRPr>
          </a:p>
          <a:p>
            <a:r>
              <a:rPr lang="cs-CZ" sz="1600" u="sng" dirty="0" smtClean="0">
                <a:hlinkClick r:id="rId7"/>
              </a:rPr>
              <a:t>http://cs.wikipedia.org/wiki/Soubor:Nougat_sweets.jpg#filelinks</a:t>
            </a:r>
            <a:endParaRPr lang="cs-CZ" sz="1600" u="sng" dirty="0" smtClean="0">
              <a:hlinkClick r:id="rId5"/>
            </a:endParaRPr>
          </a:p>
          <a:p>
            <a:r>
              <a:rPr lang="cs-CZ" sz="1600" u="sng" dirty="0" smtClean="0">
                <a:hlinkClick r:id="rId8"/>
              </a:rPr>
              <a:t>http://cs.wikipedia.org/wiki/Soubor:Snickers.jpg#filelinks</a:t>
            </a:r>
            <a:endParaRPr lang="cs-CZ" sz="1600" u="sng" dirty="0" smtClean="0">
              <a:hlinkClick r:id="rId5"/>
            </a:endParaRPr>
          </a:p>
          <a:p>
            <a:r>
              <a:rPr lang="cs-CZ" sz="1600" u="sng" dirty="0" smtClean="0">
                <a:hlinkClick r:id="rId9"/>
              </a:rPr>
              <a:t>http://cs.wikipedia.org/wiki/Soubor:20080101-1109-sfinx.jpg#filelinks</a:t>
            </a:r>
            <a:endParaRPr lang="cs-CZ" sz="1600" u="sng" dirty="0" smtClean="0">
              <a:hlinkClick r:id="rId5"/>
            </a:endParaRPr>
          </a:p>
          <a:p>
            <a:pPr>
              <a:buNone/>
            </a:pPr>
            <a:endParaRPr lang="cs-CZ" sz="1600" dirty="0" smtClean="0"/>
          </a:p>
          <a:p>
            <a:pPr lvl="0">
              <a:buNone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pPr lvl="0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 lvl="0"/>
            <a:endParaRPr lang="cs-CZ" sz="20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	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Zdroje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Obsah: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Charakteristika a výroba čokolády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Čokoládové výrobky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Jakost čokolády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Vady čokolády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Skladování čokolády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Opakování</a:t>
            </a:r>
          </a:p>
          <a:p>
            <a:pPr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Čokoláda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Větev s plody a listy">
            <a:hlinkClick r:id="rId2" tooltip="&quot;Větev s plody a listy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2857496"/>
            <a:ext cx="2381250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6463" lvl="1" indent="-81280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Čokoláda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má vysokou energetickou hodnotu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velkým zdrojem energie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základní suroviny pro výrobu: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kakaový prášek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kakaové máslo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jemně mletý cukr (lecitin, vanilka)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sušené mléko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ořechy, rozinky, sója, kandované ovoce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4900" dirty="0" smtClean="0"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Charakteristika a výroba čokolády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endParaRPr lang="cs-CZ" sz="4400" dirty="0"/>
          </a:p>
        </p:txBody>
      </p:sp>
      <p:pic>
        <p:nvPicPr>
          <p:cNvPr id="5" name="Obrázek 4" descr="http://upload.wikimedia.org/wikipedia/commons/thumb/d/df/Cocoa_butter_p1410148.JPG/220px-Cocoa_butter_p1410148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2857496"/>
            <a:ext cx="20955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6463" lvl="1" indent="-81280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Pracovní postup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Míchání základních surovin</a:t>
            </a:r>
          </a:p>
          <a:p>
            <a:pPr marL="354013" lvl="1" indent="0">
              <a:buSzPct val="68000"/>
              <a:buFont typeface="Wingdings" pitchFamily="2" charset="2"/>
              <a:buChar char="Ø"/>
              <a:tabLst>
                <a:tab pos="719138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podle tajných receptur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Hnětení směsi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hnětení v melanžéru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vzniká homogenní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pastovitá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hmota (čokoládová hmota)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chuťově dobrá, na jazyku pískovitá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Charakteristika a výroba čokolády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 descr="http://upload.wikimedia.org/wikipedia/commons/thumb/d/d4/Theobroma_cacao_-_K%C3%B6hler%E2%80%93s_Medizinal-Pflanzen-137.jpg/220px-Theobroma_cacao_-_K%C3%B6hler%E2%80%93s_Medizinal-Pflanzen-137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1000108"/>
            <a:ext cx="209550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 lvl="1" indent="-269875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Pracovní postup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Válcování čokoládové hmoty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719138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velký tlak - vznikají malé částečky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719138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zjemňuje se roztíráním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Konšování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čokoládové hmoty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719138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další zjemňování v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konších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(dížích)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719138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stálé míchání, přidává se kakaové máslo, zahřívání až na 90 °C a lecitin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  <a:tabLst>
                <a:tab pos="719138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hmota se stává homogenní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47675" lvl="1" indent="-269875">
              <a:buSzPct val="68000"/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 marL="447675" lvl="1" indent="-269875">
              <a:buSzPct val="68000"/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Charakteristika a výroba čokolády</a:t>
            </a:r>
            <a:endParaRPr lang="cs-CZ" sz="4400" dirty="0"/>
          </a:p>
        </p:txBody>
      </p:sp>
      <p:pic>
        <p:nvPicPr>
          <p:cNvPr id="5" name="Obrázek 4" descr="Theobroma cacao 003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1643050"/>
            <a:ext cx="857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2603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Pracovní postup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Temperace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čokoládové hmoty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719138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teplota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30 °C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719138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následné plnění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do forem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Chlazení </a:t>
            </a:r>
            <a:r>
              <a:rPr lang="cs-CZ" sz="320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čokoládové hmoty</a:t>
            </a: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719138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chladicích skříních (tuhnutí čokolády)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  <a:tabLst>
                <a:tab pos="719138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vyklepnutí a zabalení čokolády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4900" dirty="0" smtClean="0"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Charakteristika a výroba čokolády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600" dirty="0" smtClean="0"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pic>
        <p:nvPicPr>
          <p:cNvPr id="6" name="Obrázek 5" descr="http://upload.wikimedia.org/wikipedia/commons/thumb/e/ea/20080101-1109-sfinx.jpg/120px-20080101-1109-sfinx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1857364"/>
            <a:ext cx="114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Tržní druhy čokolády</a:t>
            </a:r>
          </a:p>
          <a:p>
            <a:pPr marL="354013" lvl="1" indent="-260350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Tabulkové čokolády</a:t>
            </a:r>
          </a:p>
          <a:p>
            <a:pPr marL="354013" lvl="1" indent="-260350">
              <a:buSzPct val="68000"/>
              <a:tabLst>
                <a:tab pos="354013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Čokoládové speciality </a:t>
            </a:r>
          </a:p>
          <a:p>
            <a:pPr marL="354013" lvl="1" indent="-260350">
              <a:buSzPct val="68000"/>
              <a:buNone/>
              <a:tabLst>
                <a:tab pos="354013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Tabulkové čokolády </a:t>
            </a:r>
          </a:p>
          <a:p>
            <a:pPr marL="447675" lvl="1" indent="-354013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Mléčná čokoláda</a:t>
            </a:r>
          </a:p>
          <a:p>
            <a:pPr marL="625475" lvl="1" indent="-177800">
              <a:buSzPct val="68000"/>
              <a:buFont typeface="Arial" pitchFamily="34" charset="0"/>
              <a:buChar char="•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kakaová hmota obsahuje nejméně 35 % kakaových součástí (nařízení EU)</a:t>
            </a:r>
          </a:p>
          <a:p>
            <a:pPr marL="625475" lvl="1" indent="-177800">
              <a:buSzPct val="68000"/>
              <a:buFont typeface="Arial" pitchFamily="34" charset="0"/>
              <a:buChar char="•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sušené nebo kondenzované mléko</a:t>
            </a:r>
          </a:p>
          <a:p>
            <a:pPr marL="719138" lvl="1" indent="-449263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260350">
              <a:buSzPct val="68000"/>
              <a:tabLst>
                <a:tab pos="354013" algn="l"/>
              </a:tabLst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marL="719138" lvl="1" indent="-625475">
              <a:buSzPct val="68000"/>
              <a:buFont typeface="Wingdings" pitchFamily="2" charset="2"/>
              <a:buChar char="Ø"/>
              <a:tabLst>
                <a:tab pos="541338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Čokoládové výrobky</a:t>
            </a:r>
            <a:endParaRPr lang="cs-CZ" sz="4400" dirty="0"/>
          </a:p>
        </p:txBody>
      </p:sp>
      <p:pic>
        <p:nvPicPr>
          <p:cNvPr id="6" name="Obrázek 5" descr="http://upload.wikimedia.org/wikipedia/commons/thumb/f/f2/Chocolate.jpg/220px-Chocolate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1571612"/>
            <a:ext cx="20955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260350">
              <a:buSzPct val="68000"/>
              <a:buNone/>
              <a:tabLst>
                <a:tab pos="354013" algn="l"/>
              </a:tabLst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Tabulkové čokolády </a:t>
            </a:r>
          </a:p>
          <a:p>
            <a:pPr marL="447675" lvl="1" indent="-354013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Hořká čokoláda </a:t>
            </a:r>
          </a:p>
          <a:p>
            <a:pPr marL="625475" lvl="1" indent="-177800">
              <a:buSzPct val="68000"/>
              <a:buFont typeface="Arial" pitchFamily="34" charset="0"/>
              <a:buChar char="•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kakaová hmota 60 %</a:t>
            </a:r>
          </a:p>
          <a:p>
            <a:pPr marL="625475" lvl="1" indent="-177800">
              <a:buSzPct val="68000"/>
              <a:buFont typeface="Arial" pitchFamily="34" charset="0"/>
              <a:buChar char="•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minimálně 35 % kakaové </a:t>
            </a:r>
            <a:r>
              <a:rPr lang="cs-CZ" sz="3200" smtClean="0">
                <a:latin typeface="Arial" pitchFamily="34" charset="0"/>
                <a:cs typeface="Arial" pitchFamily="34" charset="0"/>
              </a:rPr>
              <a:t>sušiny (EU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 marL="447675" lvl="1" indent="-354013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Bílá čokoláda</a:t>
            </a:r>
          </a:p>
          <a:p>
            <a:pPr marL="625475" lvl="1" indent="-177800">
              <a:buSzPct val="68000"/>
              <a:buFont typeface="Arial" pitchFamily="34" charset="0"/>
              <a:buChar char="•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kakaové máslo, cukr, mléčné složky, mléčný tuk, bez barviv</a:t>
            </a:r>
          </a:p>
          <a:p>
            <a:pPr marL="447675" lvl="1" indent="-354013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Čokoláda na vaření </a:t>
            </a:r>
          </a:p>
          <a:p>
            <a:pPr marL="625475" lvl="1" indent="-177800">
              <a:buSzPct val="68000"/>
              <a:buFont typeface="Arial" pitchFamily="34" charset="0"/>
              <a:buChar char="•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kakaové máslo jen málo nebo vůbec</a:t>
            </a:r>
          </a:p>
          <a:p>
            <a:pPr marL="354013" lvl="1" indent="-260350">
              <a:buSzPct val="68000"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Čokoládové výrobky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354013">
              <a:buSzPct val="68000"/>
              <a:buNone/>
              <a:tabLst>
                <a:tab pos="354013" algn="l"/>
              </a:tabLst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Tabulkové čokolády </a:t>
            </a:r>
          </a:p>
          <a:p>
            <a:pPr marL="447675" lvl="1" indent="-354013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Čokoláda s kusovými přísadami</a:t>
            </a:r>
          </a:p>
          <a:p>
            <a:pPr marL="625475" lvl="1" indent="-177800">
              <a:buSzPct val="68000"/>
              <a:buFont typeface="Arial" pitchFamily="34" charset="0"/>
              <a:buChar char="•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mléčná čokoláda</a:t>
            </a:r>
          </a:p>
          <a:p>
            <a:pPr marL="625475" lvl="1" indent="-177800">
              <a:buSzPct val="68000"/>
              <a:buFont typeface="Arial" pitchFamily="34" charset="0"/>
              <a:buChar char="•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celé nebo drcené ořechy, mandle, rozinky …</a:t>
            </a:r>
          </a:p>
          <a:p>
            <a:pPr marL="447675" lvl="1" indent="-354013">
              <a:buSzPct val="68000"/>
              <a:buFont typeface="Wingdings" pitchFamily="2" charset="2"/>
              <a:buChar char="Ø"/>
              <a:tabLst>
                <a:tab pos="625475" algn="l"/>
              </a:tabLst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Plněné čokolády</a:t>
            </a:r>
          </a:p>
          <a:p>
            <a:pPr marL="625475" lvl="1" indent="-177800">
              <a:buSzPct val="68000"/>
              <a:buFont typeface="Arial" pitchFamily="34" charset="0"/>
              <a:buChar char="•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tvarování do forem</a:t>
            </a:r>
          </a:p>
          <a:p>
            <a:pPr marL="625475" lvl="1" indent="-177800">
              <a:buSzPct val="68000"/>
              <a:buFont typeface="Arial" pitchFamily="34" charset="0"/>
              <a:buChar char="•"/>
              <a:tabLst>
                <a:tab pos="625475" algn="l"/>
              </a:tabLst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náplně – krokant, nugát, lanýž, marcipán, fondán</a:t>
            </a: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lvl="1" indent="-527050">
              <a:buSzPct val="68000"/>
              <a:buNone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Čokoládové výrobky</a:t>
            </a:r>
            <a:endParaRPr lang="cs-CZ" sz="4400" dirty="0"/>
          </a:p>
        </p:txBody>
      </p:sp>
      <p:pic>
        <p:nvPicPr>
          <p:cNvPr id="6" name="Obrázek 5" descr="http://upload.wikimedia.org/wikipedia/commons/thumb/5/5e/Snickers.jpg/220px-Snickers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2065056">
            <a:off x="6503146" y="1891980"/>
            <a:ext cx="20955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6" descr="http://upload.wikimedia.org/wikipedia/commons/thumb/5/58/Nougat_sweets.jpg/220px-Nougat_sweets.jp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 rot="793986">
            <a:off x="5706056" y="3908443"/>
            <a:ext cx="20955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2090</TotalTime>
  <Words>540</Words>
  <Application>Microsoft Office PowerPoint</Application>
  <PresentationFormat>Předvádění na obrazovce (4:3)</PresentationFormat>
  <Paragraphs>172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Shluk</vt:lpstr>
      <vt:lpstr>Snímek 1</vt:lpstr>
      <vt:lpstr>Čokoláda</vt:lpstr>
      <vt:lpstr>  Charakteristika a výroba čokolády  </vt:lpstr>
      <vt:lpstr>Charakteristika a výroba čokolády</vt:lpstr>
      <vt:lpstr>Charakteristika a výroba čokolády</vt:lpstr>
      <vt:lpstr> Charakteristika a výroba čokolády </vt:lpstr>
      <vt:lpstr>Čokoládové výrobky</vt:lpstr>
      <vt:lpstr>Čokoládové výrobky</vt:lpstr>
      <vt:lpstr>Čokoládové výrobky</vt:lpstr>
      <vt:lpstr> Čokoládové výrobky    </vt:lpstr>
      <vt:lpstr>  Jakost čokolády  </vt:lpstr>
      <vt:lpstr>Jakost čokolády</vt:lpstr>
      <vt:lpstr>Vady čokolády</vt:lpstr>
      <vt:lpstr>Vady čokolády</vt:lpstr>
      <vt:lpstr>Skladování čokolády</vt:lpstr>
      <vt:lpstr>Skladování čokolády</vt:lpstr>
      <vt:lpstr>Opakování - diskuze</vt:lpstr>
      <vt:lpstr>Zdroje</vt:lpstr>
    </vt:vector>
  </TitlesOfParts>
  <Company>--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doma</cp:lastModifiedBy>
  <cp:revision>476</cp:revision>
  <dcterms:created xsi:type="dcterms:W3CDTF">2012-08-27T10:19:28Z</dcterms:created>
  <dcterms:modified xsi:type="dcterms:W3CDTF">2013-04-01T14:46:36Z</dcterms:modified>
</cp:coreProperties>
</file>