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88" r:id="rId4"/>
    <p:sldId id="278" r:id="rId5"/>
    <p:sldId id="298" r:id="rId6"/>
    <p:sldId id="300" r:id="rId7"/>
    <p:sldId id="291" r:id="rId8"/>
    <p:sldId id="301" r:id="rId9"/>
    <p:sldId id="281" r:id="rId10"/>
    <p:sldId id="257" r:id="rId11"/>
    <p:sldId id="302" r:id="rId12"/>
    <p:sldId id="305" r:id="rId13"/>
    <p:sldId id="265" r:id="rId14"/>
    <p:sldId id="275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67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s.wikipedia.org/wiki/Soubor:Niederegger_products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cs.wikipedia.org/wiki/Soubor:Chalwa02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Soubor:Chalwa02.jpg" TargetMode="External"/><Relationship Id="rId3" Type="http://schemas.openxmlformats.org/officeDocument/2006/relationships/hyperlink" Target="http://cs.wikipedia.org/wiki/Soubor:Katzenzungen.jpg" TargetMode="External"/><Relationship Id="rId7" Type="http://schemas.openxmlformats.org/officeDocument/2006/relationships/hyperlink" Target="http://cs.wikipedia.org/wiki/Soubor:Niederegger_products.jpg" TargetMode="External"/><Relationship Id="rId2" Type="http://schemas.openxmlformats.org/officeDocument/2006/relationships/hyperlink" Target="http://cs.wikipedia.org/wiki/Soubor:Lentilky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Marshmallows.JPG" TargetMode="External"/><Relationship Id="rId5" Type="http://schemas.openxmlformats.org/officeDocument/2006/relationships/hyperlink" Target="http://cs.wikipedia.org/wiki/Soubor:Gummy_bears.jpg" TargetMode="External"/><Relationship Id="rId4" Type="http://schemas.openxmlformats.org/officeDocument/2006/relationships/hyperlink" Target="http://cs.wikipedia.org/wiki/Soubor:Giant_Lollipop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Lentilky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cs.wikipedia.org/wiki/Soubor:Katzenzungen.jp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.wikipedia.org/wiki/Soubor:Giant_Lollipop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s.wikipedia.org/wiki/Soubor:Gummy_bears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s.wikipedia.org/wiki/Soubor:Marshmallows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80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10. 4. 2013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Cukrovinky I. – učební materiál s úkoly.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diskusní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28604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2"/>
          </a:xfrm>
        </p:spPr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Dražé</a:t>
            </a:r>
          </a:p>
          <a:p>
            <a:pPr marL="541338" lvl="1" indent="-363538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arašídy v cukru, šumavské jahůdky, perličky,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antiperle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, lékořicové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konfity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Komprimáty</a:t>
            </a:r>
          </a:p>
          <a:p>
            <a:pPr marL="541338" lvl="1" indent="-363538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lisování různých tvarů –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Besip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, ovocné čočky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Lékořicové -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Lekorky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, pendrek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Marcipán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-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směs pražených 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		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loupaných mandlí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a cukru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Nečokoládové cukrovinky  </a:t>
            </a:r>
            <a:r>
              <a:rPr lang="cs-CZ" sz="4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9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http://upload.wikimedia.org/wikipedia/commons/thumb/3/39/Niederegger_products.jpg/220px-Niederegger_products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228737">
            <a:off x="6423785" y="4317410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Sójové a arašídové pochoutky</a:t>
            </a:r>
          </a:p>
          <a:p>
            <a:pPr marL="541338" lvl="1" indent="-363538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obsahují sójové a arašídové polotovary</a:t>
            </a:r>
          </a:p>
          <a:p>
            <a:pPr marL="541338" lvl="1" indent="-363538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obalují se v cukru nebo strouhaném kokosu </a:t>
            </a:r>
          </a:p>
          <a:p>
            <a:pPr marL="541338" lvl="1" indent="-363538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Druhy -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sójové řezy, arašídová pochoutka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Orientální –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griliáš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41338" lvl="1" indent="-363538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sekané jádroviny pražené s cukrem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Turecký med</a:t>
            </a:r>
          </a:p>
          <a:p>
            <a:pPr marL="541338" lvl="1" indent="-363538">
              <a:buSzPct val="68000"/>
              <a:tabLst>
                <a:tab pos="354013" algn="l"/>
              </a:tabLst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541338" lvl="1" indent="-363538">
              <a:buSzPct val="68000"/>
              <a:buNone/>
              <a:tabLst>
                <a:tab pos="354013" algn="l"/>
              </a:tabLst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/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Nečokoládové cukrovinky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Chalva </a:t>
            </a:r>
          </a:p>
          <a:p>
            <a:pPr marL="541338" lvl="1" indent="-363538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sezamové semínko s cukrem</a:t>
            </a:r>
          </a:p>
          <a:p>
            <a:pPr marL="541338" lvl="1" indent="-363538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Ledové bonbóny</a:t>
            </a:r>
          </a:p>
          <a:p>
            <a:pPr marL="541338" lvl="1" indent="-363538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výrobek nesmí být označován jako čokoláda (místo kakaového másla obsahuje rostlinné tuky)</a:t>
            </a:r>
          </a:p>
          <a:p>
            <a:pPr marL="541338" lvl="1" indent="-363538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chladivý dojem chuti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lvl="1" indent="-5270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Nečokoládové cukrovinky</a:t>
            </a:r>
            <a:endParaRPr lang="cs-CZ" sz="4400" dirty="0"/>
          </a:p>
        </p:txBody>
      </p:sp>
      <p:pic>
        <p:nvPicPr>
          <p:cNvPr id="4" name="Obrázek 3" descr="http://upload.wikimedia.org/wikipedia/commons/thumb/a/af/Chalwa02.jpg/220px-Chalwa02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942622">
            <a:off x="6615863" y="1653320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3338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Vyjmenujte charakteristické znaky pro cukrovinky.</a:t>
            </a:r>
          </a:p>
          <a:p>
            <a:pPr marL="541338" indent="-43338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Cukrovinky dělíme na ………a ..…......…</a:t>
            </a:r>
          </a:p>
          <a:p>
            <a:pPr marL="541338" indent="-43338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Vzpomenete si alespoň 3 druhy karamelů nabízených na našeho trhu?</a:t>
            </a:r>
          </a:p>
          <a:p>
            <a:pPr marL="541338" indent="-43338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Maršmelou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 Jojo jsou zástupci cukrovinek ………..</a:t>
            </a:r>
          </a:p>
          <a:p>
            <a:pPr marL="541338" indent="-43338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5. Bonbóny navozující chladivý dojem </a:t>
            </a:r>
            <a:r>
              <a:rPr lang="cs-CZ" sz="320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chuti nazýváme ………………..</a:t>
            </a:r>
            <a:endParaRPr lang="cs-CZ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6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 Zbožíznalství. Poživatiny – potraviny, pochutiny.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60 – 61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KAVINA J. a kol. 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Prodej potravinářského zboží.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1.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Praha, 1975: SPN Praha, 57-47-37. Kapitola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23</a:t>
            </a: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2"/>
              </a:rPr>
              <a:t>http://cs.wikipedia.org/wiki/Soubor:Lentilky.jpg#filelinks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3"/>
              </a:rPr>
              <a:t>http://cs.wikipedia.org/wiki/Soubor:Katzenzungen.jpg#filelinks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4"/>
              </a:rPr>
              <a:t>http://cs.wikipedia.org/wiki/Soubor:Giant_Lollipop.JPG#filelinks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5"/>
              </a:rPr>
              <a:t>http://cs.wikipedia.org/wiki/Soubor:Gummy_bears.jpg#filelinks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6"/>
              </a:rPr>
              <a:t>http://cs.wikipedia.org/wiki/Soubor:Marshmallows.JPG#filelinks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7"/>
              </a:rPr>
              <a:t>http://cs.wikipedia.org/wiki/Soubor:Niederegger_products.jpg#filelinks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8"/>
              </a:rPr>
              <a:t>http://cs.wikipedia.org/wiki/Soubor:Chalwa02.jpg#filelinks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endParaRPr lang="cs-CZ" sz="1000" dirty="0" smtClean="0"/>
          </a:p>
          <a:p>
            <a:pPr lvl="0"/>
            <a:endParaRPr lang="cs-CZ" sz="1000" dirty="0" smtClean="0">
              <a:latin typeface="Arial" pitchFamily="34" charset="0"/>
              <a:cs typeface="Arial" pitchFamily="34" charset="0"/>
            </a:endParaRPr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pPr lvl="0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 lvl="0"/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Charakteristika cukrovinek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Rozdělení cukrovinek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Nečokoládové cukrovinky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Opakování</a:t>
            </a:r>
          </a:p>
          <a:p>
            <a:pPr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Cukrovinky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Cukrovinky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mají vysokou energetickou hodnotu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jsou velkým zdrojem energie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 výrobě se používá převážně řepný cukr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hlavní součástí je škrobový sirup (tekutina)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přísady – ovoce, esence, mléko, jedlé tuky, bílkoviny …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cukrovinek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Rozdělení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Nečokoládové cukrovinky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Čokoládové cukrovinky,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dále dělíme na: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čokoládu (předcházející kapitola)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čokoládové cukrovinky </a:t>
            </a:r>
          </a:p>
          <a:p>
            <a:pPr marL="447675" lvl="1" indent="-269875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Rozdělení cukrovinek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http://upload.wikimedia.org/wikipedia/commons/thumb/4/4c/Lentilky.jpg/220px-Lentilky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214422"/>
            <a:ext cx="2095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http://upload.wikimedia.org/wikipedia/commons/thumb/8/8b/Katzenzungen.jpg/200px-Katzenzungen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4572008"/>
            <a:ext cx="1905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lvl="1" indent="-269875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Charakteristika: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jedná se o různě upravenou, aromatizovanou, obarvenou cukrovou hmotu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obsahuje nejvýše 5 % kakaové součásti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 prodeji bohatý výběr</a:t>
            </a:r>
          </a:p>
          <a:p>
            <a:pPr marL="447675" lvl="1" indent="-269875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Nečokoládové cukrovinky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lvl="1" indent="-269875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Podle charakteru surovin a způsobu</a:t>
            </a:r>
          </a:p>
          <a:p>
            <a:pPr marL="447675" lvl="1" indent="-269875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výroby dělíme:</a:t>
            </a:r>
          </a:p>
          <a:p>
            <a:pPr marL="541338" lvl="1" indent="-363538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Karamely</a:t>
            </a:r>
          </a:p>
          <a:p>
            <a:pPr marL="541338" lvl="1" indent="-363538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plastická a tužší pružná konzistence</a:t>
            </a:r>
          </a:p>
          <a:p>
            <a:pPr marL="541338" lvl="1" indent="-363538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cukr, sirup, tuk a kondenzované mléko</a:t>
            </a:r>
          </a:p>
          <a:p>
            <a:pPr marL="541338" lvl="1" indent="-363538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karamely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Sisi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(jedlá želatina)</a:t>
            </a:r>
          </a:p>
          <a:p>
            <a:pPr marL="541338" lvl="1" indent="-363538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Druhy – mléčné, ovocné, kakaové, kávové, </a:t>
            </a:r>
          </a:p>
          <a:p>
            <a:pPr marL="541338" lvl="1" indent="-363538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	      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Sisi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41338" lvl="1" indent="-363538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Nečokoládové cukrovinky</a:t>
            </a:r>
            <a:r>
              <a:rPr lang="cs-CZ" sz="4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900" dirty="0" smtClean="0">
                <a:latin typeface="Arial" pitchFamily="34" charset="0"/>
                <a:cs typeface="Arial" pitchFamily="34" charset="0"/>
              </a:rPr>
            </a:br>
            <a:endParaRPr lang="cs-CZ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lvl="1" indent="0">
              <a:buSzPct val="68000"/>
              <a:buNone/>
              <a:tabLst>
                <a:tab pos="354013" algn="l"/>
              </a:tabLst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Kandyty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41338" lvl="1" indent="-363538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tvrdé bonbóny sklovitého vzhledu</a:t>
            </a:r>
          </a:p>
          <a:p>
            <a:pPr marL="541338" lvl="1" indent="-363538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čiré, barevné, různě ochucené</a:t>
            </a:r>
          </a:p>
          <a:p>
            <a:pPr marL="541338" lvl="1" indent="-363538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vlastností je hydroskopičnost</a:t>
            </a:r>
          </a:p>
          <a:p>
            <a:pPr marL="177800" lvl="1" indent="0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Dělení: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drops: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bez náplně - Maliny, Bon Pari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roks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lízátka, špalíčky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furé: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Slavie, Klokánky, Ledovky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  <a:tabLst>
                <a:tab pos="354013" algn="l"/>
              </a:tabLst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719138" lvl="1" indent="-6254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Nečokoládové cukrovinky</a:t>
            </a:r>
            <a:endParaRPr lang="cs-CZ" sz="4400" dirty="0"/>
          </a:p>
        </p:txBody>
      </p:sp>
      <p:pic>
        <p:nvPicPr>
          <p:cNvPr id="4" name="Obrázek 3" descr="http://upload.wikimedia.org/wikipedia/commons/thumb/9/9f/Giant_Lollipop.JPG/220px-Giant_Lollipop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092209">
            <a:off x="6524216" y="2792579"/>
            <a:ext cx="2095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lvl="1" indent="0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Fondán</a:t>
            </a:r>
          </a:p>
          <a:p>
            <a:pPr marL="541338" lvl="1" indent="-363538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tvarovaná fondánová hmota</a:t>
            </a:r>
          </a:p>
          <a:p>
            <a:pPr marL="177800" lvl="1" indent="0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Druhy –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mléčně zakalený, 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177800" lvl="1" indent="0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	      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neprůhledný (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Salonky)</a:t>
            </a:r>
          </a:p>
          <a:p>
            <a:pPr marL="177800" lvl="1" indent="0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Gumovité</a:t>
            </a:r>
          </a:p>
          <a:p>
            <a:pPr marL="541338" lvl="1" indent="-363538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tuhá, pružná a gumovitá konzistence</a:t>
            </a:r>
          </a:p>
          <a:p>
            <a:pPr marL="541338" lvl="1" indent="-363538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arabská guma, želatina a škrobový sirup</a:t>
            </a:r>
          </a:p>
          <a:p>
            <a:pPr marL="177800" lvl="1" indent="0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Druhy – zvířátka všeho druhu a další tvary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Nečokoládové cukrovinky</a:t>
            </a:r>
            <a:endParaRPr lang="cs-CZ" sz="4400" dirty="0"/>
          </a:p>
        </p:txBody>
      </p:sp>
      <p:pic>
        <p:nvPicPr>
          <p:cNvPr id="4" name="Obrázek 3" descr="http://upload.wikimedia.org/wikipedia/commons/thumb/6/66/Gummy_bears.jpg/220px-Gummy_bears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2428868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lvl="1" indent="0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Želé</a:t>
            </a:r>
          </a:p>
          <a:p>
            <a:pPr marL="541338" lvl="1" indent="-363538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na průřezu průhledné, obalované v cukru</a:t>
            </a:r>
          </a:p>
          <a:p>
            <a:pPr marL="177800" lvl="1" indent="0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Druhy - Oskarky</a:t>
            </a:r>
          </a:p>
          <a:p>
            <a:pPr marL="177800" lvl="1" indent="0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Pěnové </a:t>
            </a:r>
          </a:p>
          <a:p>
            <a:pPr marL="541338" lvl="1" indent="-363538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vaječný bílek, želatina -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Jojo,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Maršmelou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177800" lvl="1" indent="0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Žvýkačky </a:t>
            </a:r>
          </a:p>
          <a:p>
            <a:pPr marL="541338" lvl="1" indent="-363538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 osvěžení, aromatizaci ústní dutiny</a:t>
            </a:r>
          </a:p>
          <a:p>
            <a:pPr marL="541338" lvl="1" indent="-363538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nerozpustné a nestravitelné -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Pedro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, Orbit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Nečokoládové cukrovinky</a:t>
            </a:r>
            <a:endParaRPr lang="cs-CZ" sz="4400" dirty="0"/>
          </a:p>
        </p:txBody>
      </p:sp>
      <p:pic>
        <p:nvPicPr>
          <p:cNvPr id="4" name="Obrázek 3" descr="http://upload.wikimedia.org/wikipedia/commons/thumb/0/0c/Marshmallows.JPG/220px-Marshmallows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643182"/>
            <a:ext cx="20955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2016</TotalTime>
  <Words>462</Words>
  <Application>Microsoft Office PowerPoint</Application>
  <PresentationFormat>Předvádění na obrazovce (4:3)</PresentationFormat>
  <Paragraphs>136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Shluk</vt:lpstr>
      <vt:lpstr>Snímek 1</vt:lpstr>
      <vt:lpstr>Cukrovinky</vt:lpstr>
      <vt:lpstr>  Charakteristika cukrovinek  </vt:lpstr>
      <vt:lpstr>Rozdělení cukrovinek</vt:lpstr>
      <vt:lpstr>Nečokoládové cukrovinky</vt:lpstr>
      <vt:lpstr> Nečokoládové cukrovinky </vt:lpstr>
      <vt:lpstr>Nečokoládové cukrovinky</vt:lpstr>
      <vt:lpstr>Nečokoládové cukrovinky</vt:lpstr>
      <vt:lpstr>Nečokoládové cukrovinky</vt:lpstr>
      <vt:lpstr> Nečokoládové cukrovinky    </vt:lpstr>
      <vt:lpstr>  Nečokoládové cukrovinky </vt:lpstr>
      <vt:lpstr>Nečokoládové cukrovinky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469</cp:revision>
  <dcterms:created xsi:type="dcterms:W3CDTF">2012-08-27T10:19:28Z</dcterms:created>
  <dcterms:modified xsi:type="dcterms:W3CDTF">2013-03-26T18:11:32Z</dcterms:modified>
</cp:coreProperties>
</file>