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0"/>
  </p:notesMasterIdLst>
  <p:sldIdLst>
    <p:sldId id="273" r:id="rId2"/>
    <p:sldId id="256" r:id="rId3"/>
    <p:sldId id="257" r:id="rId4"/>
    <p:sldId id="260" r:id="rId5"/>
    <p:sldId id="265" r:id="rId6"/>
    <p:sldId id="267" r:id="rId7"/>
    <p:sldId id="261" r:id="rId8"/>
    <p:sldId id="262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66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6DE81-CD3F-4ED1-B60E-343A94914ED8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81DC1-346C-4501-88DC-2982525C61B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82452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41331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576000"/>
            <a:ext cx="8100000" cy="720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tile tx="0" ty="0" sx="70000" sy="7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délník 12"/>
          <p:cNvSpPr/>
          <p:nvPr/>
        </p:nvSpPr>
        <p:spPr>
          <a:xfrm rot="16200000">
            <a:off x="4297659" y="-4297663"/>
            <a:ext cx="548684" cy="9144001"/>
          </a:xfrm>
          <a:prstGeom prst="rect">
            <a:avLst/>
          </a:prstGeom>
          <a:gradFill flip="none" rotWithShape="1">
            <a:gsLst>
              <a:gs pos="0">
                <a:srgbClr val="6699FF">
                  <a:tint val="66000"/>
                  <a:satMod val="160000"/>
                </a:srgbClr>
              </a:gs>
              <a:gs pos="50000">
                <a:srgbClr val="6699FF">
                  <a:tint val="44500"/>
                  <a:satMod val="160000"/>
                </a:srgbClr>
              </a:gs>
              <a:gs pos="100000">
                <a:srgbClr val="6699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539552" cy="6858000"/>
          </a:xfrm>
          <a:prstGeom prst="rect">
            <a:avLst/>
          </a:prstGeom>
          <a:gradFill flip="none" rotWithShape="1">
            <a:gsLst>
              <a:gs pos="0">
                <a:srgbClr val="6699FF">
                  <a:tint val="66000"/>
                  <a:satMod val="160000"/>
                </a:srgbClr>
              </a:gs>
              <a:gs pos="50000">
                <a:srgbClr val="6699FF">
                  <a:tint val="44500"/>
                  <a:satMod val="160000"/>
                </a:srgbClr>
              </a:gs>
              <a:gs pos="100000">
                <a:srgbClr val="6699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8000" y="576000"/>
            <a:ext cx="810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8000" y="1484784"/>
            <a:ext cx="8100000" cy="52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576" y="18288"/>
            <a:ext cx="2026568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61F2494-2BB8-44C5-87F1-D248FFBE55DC}" type="datetimeFigureOut">
              <a:rPr lang="cs-CZ" smtClean="0"/>
              <a:pPr/>
              <a:t>14.6.2013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87824" y="36576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15" name="Zástupný symbol pro obsah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539711" cy="6378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/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b="1" kern="1200" spc="-100" baseline="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rgbClr val="002060"/>
        </a:buClr>
        <a:buSzPct val="85000"/>
        <a:buFont typeface="Arial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rgbClr val="002060"/>
        </a:buClr>
        <a:buSzPct val="85000"/>
        <a:buFont typeface="Arial" pitchFamily="34" charset="0"/>
        <a:buChar char="•"/>
        <a:defRPr sz="2000" kern="1200">
          <a:solidFill>
            <a:srgbClr val="002060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rgbClr val="002060"/>
        </a:buClr>
        <a:buSzPct val="90000"/>
        <a:buFont typeface="Arial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rgbClr val="002060"/>
        </a:buClr>
        <a:buFont typeface="Arial" pitchFamily="34" charset="0"/>
        <a:buChar char="•"/>
        <a:defRPr sz="1600" kern="1200">
          <a:solidFill>
            <a:srgbClr val="002060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rgbClr val="002060"/>
        </a:buClr>
        <a:buSzPct val="100000"/>
        <a:buFont typeface="Arial" pitchFamily="34" charset="0"/>
        <a:buChar char="•"/>
        <a:defRPr sz="1400" kern="1200" baseline="0">
          <a:solidFill>
            <a:srgbClr val="002060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5"/>
          <p:cNvSpPr>
            <a:spLocks noGrp="1"/>
          </p:cNvSpPr>
          <p:nvPr>
            <p:ph type="subTitle" idx="1"/>
          </p:nvPr>
        </p:nvSpPr>
        <p:spPr>
          <a:xfrm>
            <a:off x="971600" y="0"/>
            <a:ext cx="8172400" cy="908720"/>
          </a:xfrm>
        </p:spPr>
        <p:txBody>
          <a:bodyPr anchor="ctr">
            <a:normAutofit/>
          </a:bodyPr>
          <a:lstStyle/>
          <a:p>
            <a:pPr algn="ctr"/>
            <a:r>
              <a:rPr lang="cs-CZ" sz="2000" dirty="0" smtClean="0"/>
              <a:t>Střední škola služeb a podnikání, Ostrava-Poruba</a:t>
            </a:r>
          </a:p>
          <a:p>
            <a:pPr algn="ctr"/>
            <a:r>
              <a:rPr lang="cs-CZ" sz="2000" dirty="0" smtClean="0"/>
              <a:t>příspěvková organizace</a:t>
            </a:r>
            <a:endParaRPr lang="cs-CZ" sz="20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1052" y="1325371"/>
            <a:ext cx="7441766" cy="1599573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611560" y="2947629"/>
            <a:ext cx="8532440" cy="38951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Výukový materiál v rámci projektu OPVK 1.5 Peníze středním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školám</a:t>
            </a:r>
          </a:p>
          <a:p>
            <a:endParaRPr lang="cs-CZ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7000"/>
              </a:lnSpc>
              <a:spcBef>
                <a:spcPts val="100"/>
              </a:spcBef>
            </a:pP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Číslo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projektu: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CZ.1.07/1.5.00/34.0883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Název projektu: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Rozvoj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vzdělanosti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Číslo šablony:  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III/2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Datum vytvoření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  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5. 2013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Autor: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Mgr. Pavel Navrátil</a:t>
            </a:r>
            <a:b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Určeno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 předmět:     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    Informační a komunikační technologie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Tematická oblast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   Práce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 standardním aplikačním programovým vybavením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			    textový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editor </a:t>
            </a:r>
            <a:endParaRPr lang="cs-CZ" sz="1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7000"/>
              </a:lnSpc>
              <a:spcBef>
                <a:spcPts val="100"/>
              </a:spcBef>
            </a:pP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Obor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vzdělání: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Masér sportovní a rekondiční (69-41-L/02) 2.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ročník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Název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výukového materiálu: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Automatický titulek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Popis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využití: 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Výukový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materiál s úkoly pro žáky s využitím dataprojektoru, notebooku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Čas:  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	   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15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minut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564386" y="858198"/>
            <a:ext cx="38884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VY_32_INOVACE_ICTM23060NAV</a:t>
            </a:r>
            <a:endParaRPr lang="cs-CZ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4531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cs-CZ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AUTOMATICKÝ </a:t>
            </a:r>
            <a:r>
              <a:rPr lang="cs-CZ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TITULEK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Motto: Proč se namáhat, když…</a:t>
            </a:r>
          </a:p>
          <a:p>
            <a:endParaRPr lang="cs-CZ" dirty="0" smtClean="0">
              <a:solidFill>
                <a:srgbClr val="00206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5829465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PŘÍKLADY z praxe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Někdy do dokumentu vkládáme více tabulek, obrázků, rovnic, součástí a nechceme myslet na číslování</a:t>
            </a:r>
          </a:p>
          <a:p>
            <a:r>
              <a:rPr lang="cs-CZ" dirty="0"/>
              <a:t>Tabulky můžeme opatřit </a:t>
            </a:r>
            <a:r>
              <a:rPr lang="cs-CZ" b="1" dirty="0"/>
              <a:t>Automatickým titulkem</a:t>
            </a:r>
          </a:p>
        </p:txBody>
      </p:sp>
    </p:spTree>
    <p:extLst>
      <p:ext uri="{BB962C8B-B14F-4D97-AF65-F5344CB8AC3E}">
        <p14:creationId xmlns:p14="http://schemas.microsoft.com/office/powerpoint/2010/main" xmlns="" val="13340494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563888" y="1412776"/>
            <a:ext cx="5400599" cy="3456384"/>
          </a:xfrm>
        </p:spPr>
        <p:txBody>
          <a:bodyPr>
            <a:normAutofit/>
          </a:bodyPr>
          <a:lstStyle/>
          <a:p>
            <a:pPr>
              <a:spcBef>
                <a:spcPts val="200"/>
              </a:spcBef>
            </a:pPr>
            <a:r>
              <a:rPr lang="cs-CZ" dirty="0"/>
              <a:t>Na kartě </a:t>
            </a:r>
            <a:r>
              <a:rPr lang="cs-CZ" b="1" dirty="0"/>
              <a:t>Reference</a:t>
            </a:r>
          </a:p>
          <a:p>
            <a:pPr>
              <a:spcBef>
                <a:spcPts val="200"/>
              </a:spcBef>
            </a:pPr>
            <a:r>
              <a:rPr lang="cs-CZ" dirty="0"/>
              <a:t>Text, který se (automaticky) vloží ke</a:t>
            </a:r>
          </a:p>
          <a:p>
            <a:pPr lvl="1">
              <a:spcBef>
                <a:spcPts val="200"/>
              </a:spcBef>
            </a:pPr>
            <a:r>
              <a:rPr lang="cs-CZ" dirty="0"/>
              <a:t>Grafu</a:t>
            </a:r>
          </a:p>
          <a:p>
            <a:pPr lvl="1">
              <a:spcBef>
                <a:spcPts val="200"/>
              </a:spcBef>
            </a:pPr>
            <a:r>
              <a:rPr lang="cs-CZ" dirty="0"/>
              <a:t>Tabulce</a:t>
            </a:r>
          </a:p>
          <a:p>
            <a:pPr lvl="1">
              <a:spcBef>
                <a:spcPts val="200"/>
              </a:spcBef>
            </a:pPr>
            <a:r>
              <a:rPr lang="cs-CZ" dirty="0"/>
              <a:t>Rovnici</a:t>
            </a:r>
          </a:p>
          <a:p>
            <a:pPr>
              <a:spcBef>
                <a:spcPts val="200"/>
              </a:spcBef>
            </a:pPr>
            <a:r>
              <a:rPr lang="cs-CZ" dirty="0"/>
              <a:t>Titulek</a:t>
            </a:r>
          </a:p>
          <a:p>
            <a:pPr lvl="1">
              <a:spcBef>
                <a:spcPts val="200"/>
              </a:spcBef>
            </a:pPr>
            <a:r>
              <a:rPr lang="cs-CZ" dirty="0"/>
              <a:t>Vybíráme ze seznamu</a:t>
            </a:r>
          </a:p>
          <a:p>
            <a:pPr lvl="1">
              <a:spcBef>
                <a:spcPts val="200"/>
              </a:spcBef>
            </a:pPr>
            <a:r>
              <a:rPr lang="cs-CZ" dirty="0"/>
              <a:t>Můžeme vytvořit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Karta Reference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8769" y="4509120"/>
            <a:ext cx="2201270" cy="20882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8769" y="1484784"/>
            <a:ext cx="2280663" cy="20882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9423" y="4509120"/>
            <a:ext cx="2949527" cy="20882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Přímá spojnice se šipkou 11"/>
          <p:cNvCxnSpPr/>
          <p:nvPr/>
        </p:nvCxnSpPr>
        <p:spPr>
          <a:xfrm flipH="1">
            <a:off x="1331640" y="1700808"/>
            <a:ext cx="2232248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 flipH="1">
            <a:off x="2843808" y="2780928"/>
            <a:ext cx="872480" cy="158417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>
            <a:off x="4427984" y="4293096"/>
            <a:ext cx="361439" cy="165618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>
            <a:off x="6372200" y="3933056"/>
            <a:ext cx="936104" cy="136815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525218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FINÁLE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48064" y="1484784"/>
            <a:ext cx="3779936" cy="5220000"/>
          </a:xfrm>
        </p:spPr>
        <p:txBody>
          <a:bodyPr/>
          <a:lstStyle/>
          <a:p>
            <a:r>
              <a:rPr lang="cs-CZ" dirty="0" smtClean="0"/>
              <a:t>Tabulky</a:t>
            </a:r>
          </a:p>
          <a:p>
            <a:r>
              <a:rPr lang="cs-CZ" dirty="0" smtClean="0"/>
              <a:t>Obrázky</a:t>
            </a:r>
          </a:p>
          <a:p>
            <a:r>
              <a:rPr lang="cs-CZ" dirty="0" smtClean="0"/>
              <a:t>Grafy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628800"/>
            <a:ext cx="3638804" cy="49017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Přímá spojnice se šipkou 5"/>
          <p:cNvCxnSpPr/>
          <p:nvPr/>
        </p:nvCxnSpPr>
        <p:spPr>
          <a:xfrm flipH="1">
            <a:off x="1691680" y="1772816"/>
            <a:ext cx="3312368" cy="86409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 flipH="1">
            <a:off x="1844080" y="2240868"/>
            <a:ext cx="3159968" cy="16921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 flipH="1">
            <a:off x="2267744" y="2636912"/>
            <a:ext cx="2736304" cy="273630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4210269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SHRNUTÍ, opakování, dotazy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Automatický titulek slouží k (automatickému) vytvoření textu například u tabulky, nebo rovnice</a:t>
            </a:r>
          </a:p>
          <a:p>
            <a:r>
              <a:rPr lang="cs-CZ" dirty="0"/>
              <a:t>Číslování jednotlivých typů objektů pokračuje automaticky a dá se nastavit</a:t>
            </a:r>
          </a:p>
          <a:p>
            <a:r>
              <a:rPr lang="cs-CZ" dirty="0"/>
              <a:t>Dá se nastavit typ objektů, u kterých se bude titulek automaticky vkládat</a:t>
            </a:r>
          </a:p>
          <a:p>
            <a:r>
              <a:rPr lang="cs-CZ" dirty="0"/>
              <a:t>Na konci dokumentu můžeme z karty </a:t>
            </a:r>
            <a:r>
              <a:rPr lang="cs-CZ" b="1" dirty="0"/>
              <a:t>Reference</a:t>
            </a:r>
            <a:r>
              <a:rPr lang="cs-CZ" dirty="0"/>
              <a:t> – </a:t>
            </a:r>
            <a:r>
              <a:rPr lang="cs-CZ" b="1" dirty="0"/>
              <a:t>Titulky</a:t>
            </a:r>
            <a:r>
              <a:rPr lang="cs-CZ" dirty="0"/>
              <a:t> vytvořit </a:t>
            </a:r>
            <a:r>
              <a:rPr lang="cs-CZ" b="1" dirty="0"/>
              <a:t>Seznam obrázků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2331396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Nadpis 1"/>
          <p:cNvSpPr>
            <a:spLocks noGrp="1"/>
          </p:cNvSpPr>
          <p:nvPr>
            <p:ph type="title"/>
          </p:nvPr>
        </p:nvSpPr>
        <p:spPr>
          <a:xfrm>
            <a:off x="1619672" y="836712"/>
            <a:ext cx="6840760" cy="5832648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1) </a:t>
            </a:r>
            <a:r>
              <a:rPr lang="cs-CZ" sz="2000" b="0" dirty="0">
                <a:solidFill>
                  <a:srgbClr val="002060"/>
                </a:solidFill>
                <a:latin typeface="+mn-lt"/>
              </a:rPr>
              <a:t>Vytvořte názvy titulků </a:t>
            </a:r>
            <a:br>
              <a:rPr lang="cs-CZ" sz="2000" b="0" dirty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     * Fotka </a:t>
            </a:r>
            <a:r>
              <a:rPr lang="cs-CZ" sz="2000" b="0" dirty="0">
                <a:solidFill>
                  <a:srgbClr val="002060"/>
                </a:solidFill>
                <a:latin typeface="+mn-lt"/>
              </a:rPr>
              <a:t>(budeme vkládat obrázek)</a:t>
            </a:r>
            <a:br>
              <a:rPr lang="cs-CZ" sz="2000" b="0" dirty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     * Rovnice</a:t>
            </a:r>
            <a:r>
              <a:rPr lang="cs-CZ" sz="2000" b="0" dirty="0">
                <a:solidFill>
                  <a:srgbClr val="002060"/>
                </a:solidFill>
                <a:latin typeface="+mn-lt"/>
              </a:rPr>
              <a:t/>
            </a:r>
            <a:br>
              <a:rPr lang="cs-CZ" sz="2000" b="0" dirty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     * Přehled </a:t>
            </a:r>
            <a:r>
              <a:rPr lang="cs-CZ" sz="2000" b="0" dirty="0">
                <a:solidFill>
                  <a:srgbClr val="002060"/>
                </a:solidFill>
                <a:latin typeface="+mn-lt"/>
              </a:rPr>
              <a:t>(bude to tabulka)</a:t>
            </a:r>
            <a:br>
              <a:rPr lang="cs-CZ" sz="2000" b="0" dirty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2 ) Začněte </a:t>
            </a:r>
            <a:r>
              <a:rPr lang="cs-CZ" sz="2000" b="0" dirty="0">
                <a:solidFill>
                  <a:srgbClr val="002060"/>
                </a:solidFill>
                <a:latin typeface="+mn-lt"/>
              </a:rPr>
              <a:t>odpovídajícím titulkem a do dokumentu vložte na přeskáčku</a:t>
            </a:r>
            <a:br>
              <a:rPr lang="cs-CZ" sz="2000" b="0" dirty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     * 2 </a:t>
            </a:r>
            <a:r>
              <a:rPr lang="cs-CZ" sz="2000" b="0" dirty="0">
                <a:solidFill>
                  <a:srgbClr val="002060"/>
                </a:solidFill>
                <a:latin typeface="+mn-lt"/>
              </a:rPr>
              <a:t>fotky (obrázky)</a:t>
            </a:r>
            <a:br>
              <a:rPr lang="cs-CZ" sz="2000" b="0" dirty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     * Rovnici </a:t>
            </a:r>
            <a:r>
              <a:rPr lang="cs-CZ" sz="2000" b="0" dirty="0">
                <a:solidFill>
                  <a:srgbClr val="002060"/>
                </a:solidFill>
                <a:latin typeface="+mn-lt"/>
              </a:rPr>
              <a:t>Pythagorovy věty (c</a:t>
            </a:r>
            <a:r>
              <a:rPr lang="cs-CZ" sz="2000" b="0" baseline="30000" dirty="0">
                <a:solidFill>
                  <a:srgbClr val="002060"/>
                </a:solidFill>
                <a:latin typeface="+mn-lt"/>
              </a:rPr>
              <a:t>2</a:t>
            </a:r>
            <a:r>
              <a:rPr lang="cs-CZ" sz="2000" b="0" dirty="0">
                <a:solidFill>
                  <a:srgbClr val="002060"/>
                </a:solidFill>
                <a:latin typeface="+mn-lt"/>
              </a:rPr>
              <a:t> = a</a:t>
            </a:r>
            <a:r>
              <a:rPr lang="cs-CZ" sz="2000" b="0" baseline="30000" dirty="0">
                <a:solidFill>
                  <a:srgbClr val="002060"/>
                </a:solidFill>
                <a:latin typeface="+mn-lt"/>
              </a:rPr>
              <a:t>2</a:t>
            </a:r>
            <a:r>
              <a:rPr lang="cs-CZ" sz="2000" b="0" dirty="0">
                <a:solidFill>
                  <a:srgbClr val="002060"/>
                </a:solidFill>
                <a:latin typeface="+mn-lt"/>
              </a:rPr>
              <a:t>+b</a:t>
            </a:r>
            <a:r>
              <a:rPr lang="cs-CZ" sz="2000" b="0" baseline="30000" dirty="0">
                <a:solidFill>
                  <a:srgbClr val="002060"/>
                </a:solidFill>
                <a:latin typeface="+mn-lt"/>
              </a:rPr>
              <a:t>2</a:t>
            </a:r>
            <a:r>
              <a:rPr lang="cs-CZ" sz="2000" b="0" dirty="0">
                <a:solidFill>
                  <a:srgbClr val="002060"/>
                </a:solidFill>
                <a:latin typeface="+mn-lt"/>
              </a:rPr>
              <a:t>) </a:t>
            </a: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(</a:t>
            </a:r>
            <a:r>
              <a:rPr lang="cs-CZ" sz="2000" b="0" dirty="0">
                <a:solidFill>
                  <a:srgbClr val="002060"/>
                </a:solidFill>
                <a:latin typeface="+mn-lt"/>
              </a:rPr>
              <a:t>pomocí horního </a:t>
            </a: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indexu)</a:t>
            </a:r>
            <a:r>
              <a:rPr lang="cs-CZ" sz="2000" b="0" dirty="0">
                <a:solidFill>
                  <a:srgbClr val="002060"/>
                </a:solidFill>
                <a:latin typeface="+mn-lt"/>
              </a:rPr>
              <a:t/>
            </a:r>
            <a:br>
              <a:rPr lang="cs-CZ" sz="2000" b="0" dirty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     * 3 tabulky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>
                <a:solidFill>
                  <a:srgbClr val="002060"/>
                </a:solidFill>
                <a:latin typeface="+mn-lt"/>
              </a:rPr>
              <a:t>3</a:t>
            </a: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) Výsledek práce ulož pod názvem </a:t>
            </a:r>
            <a:r>
              <a:rPr lang="cs-CZ" sz="2000" b="0" dirty="0" err="1" smtClean="0">
                <a:solidFill>
                  <a:srgbClr val="002060"/>
                </a:solidFill>
                <a:latin typeface="+mn-lt"/>
              </a:rPr>
              <a:t>automaticky_titulek</a:t>
            </a: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 a zašli emailem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   vyučujícímu.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endParaRPr lang="cs-CZ" sz="2000" b="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827584" y="576000"/>
            <a:ext cx="810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 spc="-100" baseline="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 smtClean="0">
                <a:solidFill>
                  <a:srgbClr val="FF0000"/>
                </a:solidFill>
              </a:rPr>
              <a:t>ÚKOL(y)</a:t>
            </a:r>
            <a:endParaRPr lang="cs-CZ" b="1" dirty="0">
              <a:solidFill>
                <a:srgbClr val="FF0000"/>
              </a:solidFill>
            </a:endParaRPr>
          </a:p>
        </p:txBody>
      </p:sp>
      <p:pic>
        <p:nvPicPr>
          <p:cNvPr id="17" name="Picture 8" descr="C:\Users\Pavel\AppData\Local\Microsoft\Windows\Temporary Internet Files\Content.IE5\8HMO9EV2\MC900442168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229200"/>
            <a:ext cx="1194229" cy="1194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Pavel\AppData\Local\Microsoft\Windows\Temporary Internet Files\Content.IE5\KPBO5JPA\MC900286318[1].wmf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0070C0">
                <a:tint val="45000"/>
                <a:satMod val="400000"/>
              </a:srgbClr>
            </a:duotone>
            <a:lum bright="20000" contrast="4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9456996">
            <a:off x="199617" y="1963770"/>
            <a:ext cx="1092947" cy="772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287342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CITACE a zdroje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>
                <a:solidFill>
                  <a:srgbClr val="002060"/>
                </a:solidFill>
              </a:rPr>
              <a:t>MS Office 2010</a:t>
            </a:r>
            <a:r>
              <a:rPr lang="cs-CZ" dirty="0">
                <a:solidFill>
                  <a:srgbClr val="002060"/>
                </a:solidFill>
              </a:rPr>
              <a:t>. 2010</a:t>
            </a:r>
            <a:r>
              <a:rPr lang="cs-CZ" dirty="0" smtClean="0">
                <a:solidFill>
                  <a:srgbClr val="002060"/>
                </a:solidFill>
              </a:rPr>
              <a:t>.</a:t>
            </a:r>
          </a:p>
          <a:p>
            <a:r>
              <a:rPr lang="en-US" dirty="0"/>
              <a:t>Lev. In: </a:t>
            </a:r>
            <a:r>
              <a:rPr lang="en-US" i="1" dirty="0"/>
              <a:t>Wikipedia: the free encyclopedia</a:t>
            </a:r>
            <a:r>
              <a:rPr lang="en-US" dirty="0"/>
              <a:t> [online]. San Francisco (CA): Wikimedia Foundation, 2001- [cit. </a:t>
            </a:r>
            <a:r>
              <a:rPr lang="en-US" dirty="0" smtClean="0"/>
              <a:t>2013-05-</a:t>
            </a:r>
            <a:r>
              <a:rPr lang="cs-CZ" dirty="0" smtClean="0"/>
              <a:t>0</a:t>
            </a:r>
            <a:r>
              <a:rPr lang="en-US" dirty="0" smtClean="0"/>
              <a:t>2]. </a:t>
            </a:r>
            <a:r>
              <a:rPr lang="en-US" dirty="0" err="1"/>
              <a:t>Dostupné</a:t>
            </a:r>
            <a:r>
              <a:rPr lang="en-US" dirty="0"/>
              <a:t> z: http://cs.wikipedia.org/wiki/Lvice </a:t>
            </a:r>
            <a:endParaRPr lang="cs-CZ" dirty="0" smtClean="0"/>
          </a:p>
          <a:p>
            <a:r>
              <a:rPr lang="cs-CZ" dirty="0" err="1"/>
              <a:t>Ťučňáci</a:t>
            </a:r>
            <a:r>
              <a:rPr lang="cs-CZ" dirty="0"/>
              <a:t>. In: </a:t>
            </a:r>
            <a:r>
              <a:rPr lang="cs-CZ" i="1" dirty="0" err="1"/>
              <a:t>Wikipedia</a:t>
            </a:r>
            <a:r>
              <a:rPr lang="cs-CZ" i="1" dirty="0"/>
              <a:t>: </a:t>
            </a:r>
            <a:r>
              <a:rPr lang="cs-CZ" i="1" dirty="0" err="1"/>
              <a:t>the</a:t>
            </a:r>
            <a:r>
              <a:rPr lang="cs-CZ" i="1" dirty="0"/>
              <a:t> free </a:t>
            </a:r>
            <a:r>
              <a:rPr lang="cs-CZ" i="1" dirty="0" err="1"/>
              <a:t>encyclopedia</a:t>
            </a:r>
            <a:r>
              <a:rPr lang="cs-CZ" dirty="0"/>
              <a:t> [online]. San Francisco (CA): </a:t>
            </a:r>
            <a:r>
              <a:rPr lang="cs-CZ" dirty="0" err="1"/>
              <a:t>Wikimedia</a:t>
            </a:r>
            <a:r>
              <a:rPr lang="cs-CZ" dirty="0"/>
              <a:t> </a:t>
            </a:r>
            <a:r>
              <a:rPr lang="cs-CZ" dirty="0" err="1"/>
              <a:t>Foundation</a:t>
            </a:r>
            <a:r>
              <a:rPr lang="cs-CZ" dirty="0"/>
              <a:t>, 2001- [cit. </a:t>
            </a:r>
            <a:r>
              <a:rPr lang="cs-CZ" dirty="0" smtClean="0"/>
              <a:t>2013-05-02]. </a:t>
            </a:r>
            <a:r>
              <a:rPr lang="cs-CZ" dirty="0"/>
              <a:t>Dostupné z: http://cs.wikipedia.org/wiki/Tučňáci </a:t>
            </a:r>
            <a:endParaRPr lang="cs-CZ" dirty="0">
              <a:solidFill>
                <a:srgbClr val="00206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36296" y="5085184"/>
            <a:ext cx="1757363" cy="1595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0672981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aa_sablona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aaa_sablona</Template>
  <TotalTime>80</TotalTime>
  <Words>228</Words>
  <Application>Microsoft Office PowerPoint</Application>
  <PresentationFormat>Předvádění na obrazovce (4:3)</PresentationFormat>
  <Paragraphs>39</Paragraphs>
  <Slides>8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aaa_sablona</vt:lpstr>
      <vt:lpstr>Snímek 1</vt:lpstr>
      <vt:lpstr>AUTOMATICKÝ TITULEK</vt:lpstr>
      <vt:lpstr>PŘÍKLADY z praxe</vt:lpstr>
      <vt:lpstr>JAK na to?</vt:lpstr>
      <vt:lpstr>FINÁLE</vt:lpstr>
      <vt:lpstr>SHRNUTÍ, opakování, dotazy</vt:lpstr>
      <vt:lpstr>1) Vytvořte názvy titulků       * Fotka (budeme vkládat obrázek)      * Rovnice      * Přehled (bude to tabulka) 2 ) Začněte odpovídajícím titulkem a do dokumentu vložte na přeskáčku      * 2 fotky (obrázky)      * Rovnici Pythagorovy věty (c2 = a2+b2) (pomocí horního indexu)      * 3 tabulky 3) Výsledek práce ulož pod názvem automaticky_titulek a zašli emailem    vyučujícímu. </vt:lpstr>
      <vt:lpstr>CITACE a 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Pavel Navrátil</dc:creator>
  <cp:lastModifiedBy>Pavel</cp:lastModifiedBy>
  <cp:revision>12</cp:revision>
  <dcterms:created xsi:type="dcterms:W3CDTF">2012-10-14T21:00:59Z</dcterms:created>
  <dcterms:modified xsi:type="dcterms:W3CDTF">2013-06-14T11:08:47Z</dcterms:modified>
</cp:coreProperties>
</file>