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notesMasterIdLst>
    <p:notesMasterId r:id="rId13"/>
  </p:notesMasterIdLst>
  <p:sldIdLst>
    <p:sldId id="258" r:id="rId2"/>
    <p:sldId id="256" r:id="rId3"/>
    <p:sldId id="257" r:id="rId4"/>
    <p:sldId id="260" r:id="rId5"/>
    <p:sldId id="268" r:id="rId6"/>
    <p:sldId id="273" r:id="rId7"/>
    <p:sldId id="275" r:id="rId8"/>
    <p:sldId id="271" r:id="rId9"/>
    <p:sldId id="267" r:id="rId10"/>
    <p:sldId id="261" r:id="rId11"/>
    <p:sldId id="262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590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6DE81-CD3F-4ED1-B60E-343A94914ED8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81DC1-346C-4501-88DC-2982525C6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8245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76000"/>
            <a:ext cx="8100000" cy="72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tile tx="0" ty="0" sx="70000" sy="7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 rot="16200000">
            <a:off x="4297659" y="-4297663"/>
            <a:ext cx="548684" cy="9144001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000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000" y="1484784"/>
            <a:ext cx="8100000" cy="52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576" y="18288"/>
            <a:ext cx="202656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61F2494-2BB8-44C5-87F1-D248FFBE55DC}" type="datetimeFigureOut">
              <a:rPr lang="cs-CZ" smtClean="0"/>
              <a:pPr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7824" y="3657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5" name="Zástupný symbol pro obsah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539711" cy="6378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b="1" kern="1200" spc="-100" baseline="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rgbClr val="002060"/>
        </a:buClr>
        <a:buSzPct val="90000"/>
        <a:buFont typeface="Arial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rgbClr val="002060"/>
        </a:buClr>
        <a:buFont typeface="Arial" pitchFamily="34" charset="0"/>
        <a:buChar char="•"/>
        <a:defRPr sz="1600" kern="1200">
          <a:solidFill>
            <a:srgbClr val="002060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002060"/>
        </a:buClr>
        <a:buSzPct val="100000"/>
        <a:buFont typeface="Arial" pitchFamily="34" charset="0"/>
        <a:buChar char="•"/>
        <a:defRPr sz="1400" kern="1200" baseline="0">
          <a:solidFill>
            <a:srgbClr val="002060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5"/>
          <p:cNvSpPr>
            <a:spLocks noGrp="1"/>
          </p:cNvSpPr>
          <p:nvPr>
            <p:ph type="subTitle" idx="1"/>
          </p:nvPr>
        </p:nvSpPr>
        <p:spPr>
          <a:xfrm>
            <a:off x="971600" y="0"/>
            <a:ext cx="8172400" cy="908720"/>
          </a:xfrm>
        </p:spPr>
        <p:txBody>
          <a:bodyPr anchor="ctr">
            <a:normAutofit/>
          </a:bodyPr>
          <a:lstStyle/>
          <a:p>
            <a:pPr algn="ctr"/>
            <a:r>
              <a:rPr lang="cs-CZ" sz="2000" dirty="0" smtClean="0"/>
              <a:t>Střední škola služeb a podnikání, Ostrava-Poruba</a:t>
            </a:r>
          </a:p>
          <a:p>
            <a:pPr algn="ctr"/>
            <a:r>
              <a:rPr lang="cs-CZ" sz="2000" dirty="0" smtClean="0"/>
              <a:t>příspěvková organizace</a:t>
            </a:r>
            <a:endParaRPr lang="cs-CZ" sz="20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052" y="1325371"/>
            <a:ext cx="7441766" cy="159957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611560" y="2947629"/>
            <a:ext cx="8532440" cy="3895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školám</a:t>
            </a:r>
          </a:p>
          <a:p>
            <a:endParaRPr lang="cs-CZ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CZ.1.07/1.5.00/34.0883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Rozvoj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vzdělanosti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šablony:  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III/2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Datum vytvoření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2. 4. 2013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Autor: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Mgr. Pavel Navrátil</a:t>
            </a:r>
            <a:b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Určeno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 předmět:  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    Informační a komunikační technologie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Tematická oblast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Práce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 standardním aplikačním programovým vybavením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			    textový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editor </a:t>
            </a:r>
            <a:endParaRPr lang="cs-CZ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Obor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vzdělání: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Masér sportovní a rekondiční (69-41-L/02) 2.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ročník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výukového materiálu: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Vkládání textového pole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využití: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materiál s úkoly pro žáky s využitím dataprojektoru, notebooku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Čas: 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minut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564386" y="858198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VY_32_INOVACE_ICTM22160NAV</a:t>
            </a:r>
            <a:endParaRPr lang="cs-CZ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4531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1619672" y="836712"/>
            <a:ext cx="6840760" cy="583264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1)  Vytvoř článek o žirafě, vlož rámeček – údaje o výšce žirafy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2)  Vytvoř článek o oblíbené skupině a do rámečku (textového pole) vlož fotku, jméno a datum narození hlavního hudebníka 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3)  Vytvoř článek s předpovědí počasí a do rámečku vlož pár pranostik, vztahujících se k danému období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4) Výsledek práce ulož pod názvem </a:t>
            </a:r>
            <a:r>
              <a:rPr lang="cs-CZ" sz="2000" b="0" dirty="0" err="1" smtClean="0">
                <a:solidFill>
                  <a:srgbClr val="002060"/>
                </a:solidFill>
                <a:latin typeface="+mn-lt"/>
              </a:rPr>
              <a:t>textove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_pole a zašli emailem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  vyučujícímu.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endParaRPr lang="cs-CZ" sz="2000" b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27584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spc="-100" baseline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FF0000"/>
                </a:solidFill>
              </a:rPr>
              <a:t>ÚKOL(y)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17" name="Picture 8" descr="C:\Users\Pavel\AppData\Local\Microsoft\Windows\Temporary Internet Files\Content.IE5\8HMO9EV2\MC900442168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229200"/>
            <a:ext cx="1194229" cy="11942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Pavel\AppData\Local\Microsoft\Windows\Temporary Internet Files\Content.IE5\KPBO5JPA\MC900286318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0070C0">
                <a:tint val="45000"/>
                <a:satMod val="400000"/>
              </a:srgbClr>
            </a:duotone>
            <a:lum bright="20000"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456996">
            <a:off x="199617" y="1963770"/>
            <a:ext cx="1092947" cy="772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287342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CITACE a zdroje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rgbClr val="002060"/>
                </a:solidFill>
              </a:rPr>
              <a:t>MS Office 2010</a:t>
            </a:r>
            <a:r>
              <a:rPr lang="cs-CZ" dirty="0">
                <a:solidFill>
                  <a:srgbClr val="002060"/>
                </a:solidFill>
              </a:rPr>
              <a:t>. 2010</a:t>
            </a:r>
            <a:r>
              <a:rPr lang="cs-CZ" dirty="0" smtClean="0">
                <a:solidFill>
                  <a:srgbClr val="002060"/>
                </a:solidFill>
              </a:rPr>
              <a:t>.</a:t>
            </a:r>
          </a:p>
          <a:p>
            <a:r>
              <a:rPr lang="cs-CZ" dirty="0"/>
              <a:t>Albert Einstein. In: </a:t>
            </a:r>
            <a:r>
              <a:rPr lang="cs-CZ" i="1" dirty="0" err="1"/>
              <a:t>Wikipedia</a:t>
            </a:r>
            <a:r>
              <a:rPr lang="cs-CZ" i="1" dirty="0"/>
              <a:t>: </a:t>
            </a:r>
            <a:r>
              <a:rPr lang="cs-CZ" i="1" dirty="0" err="1"/>
              <a:t>the</a:t>
            </a:r>
            <a:r>
              <a:rPr lang="cs-CZ" i="1" dirty="0"/>
              <a:t> free </a:t>
            </a:r>
            <a:r>
              <a:rPr lang="cs-CZ" i="1" dirty="0" err="1"/>
              <a:t>encyclopedia</a:t>
            </a:r>
            <a:r>
              <a:rPr lang="cs-CZ" dirty="0"/>
              <a:t> [online]. San Francisco (CA): </a:t>
            </a:r>
            <a:r>
              <a:rPr lang="cs-CZ" dirty="0" err="1"/>
              <a:t>Wikimedia</a:t>
            </a:r>
            <a:r>
              <a:rPr lang="cs-CZ" dirty="0"/>
              <a:t> </a:t>
            </a:r>
            <a:r>
              <a:rPr lang="cs-CZ" dirty="0" err="1"/>
              <a:t>Foundation</a:t>
            </a:r>
            <a:r>
              <a:rPr lang="cs-CZ" dirty="0"/>
              <a:t>, 2001- [cit. </a:t>
            </a:r>
            <a:r>
              <a:rPr lang="cs-CZ" dirty="0" smtClean="0"/>
              <a:t>2013-04-02]. </a:t>
            </a:r>
            <a:r>
              <a:rPr lang="cs-CZ" dirty="0"/>
              <a:t>Dostupné z: http://cs.wikipedia.org/wiki/Albert_Einstein </a:t>
            </a:r>
            <a:endParaRPr lang="cs-CZ" dirty="0" smtClean="0"/>
          </a:p>
          <a:p>
            <a:endParaRPr lang="cs-CZ" dirty="0">
              <a:solidFill>
                <a:srgbClr val="00206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6296" y="5085184"/>
            <a:ext cx="1757363" cy="1595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0672981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Vkládání textového pole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Motto: Ústřižek v souvislém textu…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829465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 z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4000"/>
              </a:lnSpc>
            </a:pPr>
            <a:r>
              <a:rPr lang="cs-CZ" dirty="0" smtClean="0"/>
              <a:t>Sazba v novinách, kdy uvnitř článku je vsunuta nějaká informace</a:t>
            </a:r>
          </a:p>
          <a:p>
            <a:r>
              <a:rPr lang="cs-CZ" dirty="0" smtClean="0"/>
              <a:t>Články v časopisech a novinách</a:t>
            </a:r>
          </a:p>
          <a:p>
            <a:r>
              <a:rPr lang="cs-CZ" dirty="0" smtClean="0"/>
              <a:t>Sloupky</a:t>
            </a:r>
          </a:p>
          <a:p>
            <a:r>
              <a:rPr lang="cs-CZ" dirty="0" smtClean="0"/>
              <a:t>Poznámky</a:t>
            </a:r>
          </a:p>
          <a:p>
            <a:pPr>
              <a:lnSpc>
                <a:spcPct val="114000"/>
              </a:lnSpc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3340494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940152" y="1484784"/>
            <a:ext cx="2987848" cy="5220000"/>
          </a:xfrm>
        </p:spPr>
        <p:txBody>
          <a:bodyPr/>
          <a:lstStyle/>
          <a:p>
            <a:r>
              <a:rPr lang="cs-CZ" dirty="0" smtClean="0"/>
              <a:t>Standardním způsobem vytvoříme hlavní dokument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Vytvoření hlavního dokumentu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94261"/>
            <a:ext cx="4981575" cy="4352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 flipH="1">
            <a:off x="5220072" y="2132856"/>
            <a:ext cx="86409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525218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39952" y="1484784"/>
            <a:ext cx="4824536" cy="5220000"/>
          </a:xfrm>
        </p:spPr>
        <p:txBody>
          <a:bodyPr/>
          <a:lstStyle/>
          <a:p>
            <a:r>
              <a:rPr lang="cs-CZ" dirty="0" smtClean="0"/>
              <a:t>Na kartě Vložení je Textové pole</a:t>
            </a:r>
          </a:p>
          <a:p>
            <a:r>
              <a:rPr lang="cs-CZ" dirty="0" smtClean="0"/>
              <a:t>Pro naše účely bude stačit Jednoduché textové pole</a:t>
            </a:r>
          </a:p>
          <a:p>
            <a:r>
              <a:rPr lang="cs-CZ" dirty="0" smtClean="0"/>
              <a:t>Textové pole se vloží na místě kurzoru a uchopením za okraj s ním můžeme pohybovat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Vložení textového pole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73163"/>
            <a:ext cx="2028825" cy="1695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 flipH="1">
            <a:off x="2358256" y="1772816"/>
            <a:ext cx="1565672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599" y="3789040"/>
            <a:ext cx="2905125" cy="274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27190"/>
            <a:ext cx="2676525" cy="2305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Přímá spojnice se šipkou 10"/>
          <p:cNvCxnSpPr/>
          <p:nvPr/>
        </p:nvCxnSpPr>
        <p:spPr>
          <a:xfrm flipH="1">
            <a:off x="2123728" y="2420888"/>
            <a:ext cx="2088232" cy="22322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6012160" y="3933056"/>
            <a:ext cx="0" cy="8724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656781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932040" y="1484784"/>
            <a:ext cx="3995960" cy="5220000"/>
          </a:xfrm>
        </p:spPr>
        <p:txBody>
          <a:bodyPr/>
          <a:lstStyle/>
          <a:p>
            <a:r>
              <a:rPr lang="cs-CZ" dirty="0" smtClean="0"/>
              <a:t>Do textového pole můžeme vkládat i obrázek</a:t>
            </a:r>
          </a:p>
          <a:p>
            <a:r>
              <a:rPr lang="cs-CZ" dirty="0" smtClean="0"/>
              <a:t>Klepnutím na okraj Textové pole zvýrazníme a můžeme s ním pracovat </a:t>
            </a:r>
          </a:p>
          <a:p>
            <a:r>
              <a:rPr lang="cs-CZ" dirty="0" smtClean="0"/>
              <a:t>Pravým tlačítkem myši nastavíme </a:t>
            </a:r>
            <a:r>
              <a:rPr lang="cs-CZ" b="1" dirty="0" smtClean="0"/>
              <a:t>Formát textového pole</a:t>
            </a:r>
            <a:r>
              <a:rPr lang="cs-CZ" dirty="0" smtClean="0"/>
              <a:t>, třeba obtékání textem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Vlastnosti textového pole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7" y="1412776"/>
            <a:ext cx="3672408" cy="31497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2" name="Přímá spojnice se šipkou 11"/>
          <p:cNvCxnSpPr/>
          <p:nvPr/>
        </p:nvCxnSpPr>
        <p:spPr>
          <a:xfrm flipH="1" flipV="1">
            <a:off x="3419872" y="3212976"/>
            <a:ext cx="1656184" cy="129614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4797152"/>
            <a:ext cx="3312368" cy="16460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6" name="Přímá spojnice se šipkou 11"/>
          <p:cNvCxnSpPr/>
          <p:nvPr/>
        </p:nvCxnSpPr>
        <p:spPr>
          <a:xfrm flipH="1">
            <a:off x="2051720" y="4509120"/>
            <a:ext cx="3024336" cy="720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057171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FINÁLE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4048" y="1484784"/>
            <a:ext cx="3923952" cy="5220000"/>
          </a:xfrm>
        </p:spPr>
        <p:txBody>
          <a:bodyPr/>
          <a:lstStyle/>
          <a:p>
            <a:r>
              <a:rPr lang="cs-CZ" dirty="0" smtClean="0"/>
              <a:t>Vložené textové pole doplňuje článek o další informace</a:t>
            </a:r>
          </a:p>
          <a:p>
            <a:r>
              <a:rPr lang="cs-CZ" dirty="0" smtClean="0"/>
              <a:t>Vzhledově se blížíme novinám, nebo časopisům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84784"/>
            <a:ext cx="3960440" cy="49283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6792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PŘÍKLADY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340768"/>
            <a:ext cx="8100000" cy="5220000"/>
          </a:xfrm>
        </p:spPr>
        <p:txBody>
          <a:bodyPr/>
          <a:lstStyle/>
          <a:p>
            <a:r>
              <a:rPr lang="cs-CZ" dirty="0" smtClean="0"/>
              <a:t>Články v časopisech a novinách</a:t>
            </a:r>
          </a:p>
          <a:p>
            <a:r>
              <a:rPr lang="cs-CZ" dirty="0" smtClean="0"/>
              <a:t>Sloupky</a:t>
            </a:r>
          </a:p>
          <a:p>
            <a:r>
              <a:rPr lang="cs-CZ" dirty="0" smtClean="0"/>
              <a:t>Poznámky</a:t>
            </a:r>
          </a:p>
          <a:p>
            <a:r>
              <a:rPr lang="cs-CZ" dirty="0" smtClean="0"/>
              <a:t>Velkou výhodou je málem libovolné umístění textu na stránce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937288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SHRNUTÍ, opakování,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Textové pole se používá pro vložení a manipulaci s textem, popř. s obrázkem</a:t>
            </a:r>
          </a:p>
          <a:p>
            <a:r>
              <a:rPr lang="cs-CZ" dirty="0" smtClean="0"/>
              <a:t>Slouží ke vkládání poznámek</a:t>
            </a:r>
          </a:p>
          <a:p>
            <a:r>
              <a:rPr lang="cs-CZ" dirty="0" smtClean="0"/>
              <a:t>„Rozbije“ souvislý blok textu a dokument „oživí“</a:t>
            </a:r>
          </a:p>
          <a:p>
            <a:r>
              <a:rPr lang="cs-CZ" dirty="0" smtClean="0"/>
              <a:t>Umístění textového pole je málem libovolné</a:t>
            </a:r>
          </a:p>
          <a:p>
            <a:r>
              <a:rPr lang="cs-CZ" dirty="0" smtClean="0"/>
              <a:t>Můžeme zvolit i různé pořadí Textového pole vůči textu, ale dávat Textové pole před text, nebo za text je nevhodné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331396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a_sablona_nova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aaa_sablona_nova</Template>
  <TotalTime>0</TotalTime>
  <Words>296</Words>
  <Application>Microsoft Office PowerPoint</Application>
  <PresentationFormat>Předvádění na obrazovce (4:3)</PresentationFormat>
  <Paragraphs>50</Paragraphs>
  <Slides>11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aaa_sablona_nova</vt:lpstr>
      <vt:lpstr>Snímek 1</vt:lpstr>
      <vt:lpstr>Vkládání textového pole</vt:lpstr>
      <vt:lpstr>PŘÍKLADY z praxe</vt:lpstr>
      <vt:lpstr>JAK na to?</vt:lpstr>
      <vt:lpstr>JAK na to?</vt:lpstr>
      <vt:lpstr>JAK na to?</vt:lpstr>
      <vt:lpstr>FINÁLE</vt:lpstr>
      <vt:lpstr>PŘÍKLADY</vt:lpstr>
      <vt:lpstr>SHRNUTÍ, opakování, dotazy</vt:lpstr>
      <vt:lpstr>1)  Vytvoř článek o žirafě, vlož rámeček – údaje o výšce žirafy 2)  Vytvoř článek o oblíbené skupině a do rámečku (textového pole) vlož fotku, jméno a datum narození hlavního hudebníka  3)  Vytvoř článek s předpovědí počasí a do rámečku vlož pár pranostik, vztahujících se k danému období 4) Výsledek práce ulož pod názvem textove_pole a zašli emailem    vyučujícímu. </vt:lpstr>
      <vt:lpstr>CITACE a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2013-04-08T19:02:27Z</dcterms:created>
  <dcterms:modified xsi:type="dcterms:W3CDTF">2013-06-14T09:35:00Z</dcterms:modified>
</cp:coreProperties>
</file>