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3"/>
  </p:notesMasterIdLst>
  <p:sldIdLst>
    <p:sldId id="258" r:id="rId2"/>
    <p:sldId id="256" r:id="rId3"/>
    <p:sldId id="257" r:id="rId4"/>
    <p:sldId id="260" r:id="rId5"/>
    <p:sldId id="268" r:id="rId6"/>
    <p:sldId id="274" r:id="rId7"/>
    <p:sldId id="275" r:id="rId8"/>
    <p:sldId id="271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90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9. 4. 2013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ročník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Rovnice a symboly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VY_32_INOVACE_ICTM22460NAV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1619672" y="836712"/>
                <a:ext cx="6840760" cy="5832648"/>
              </a:xfrm>
            </p:spPr>
            <p:txBody>
              <a:bodyPr>
                <a:normAutofit/>
              </a:bodyPr>
              <a:lstStyle/>
              <a:p>
                <a:pPr algn="l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Zapište </a:t>
                </a:r>
                <a:b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</a:b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1) Teplota těla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≅36,5 °</m:t>
                    </m:r>
                    <m:r>
                      <a:rPr lang="cs-CZ" sz="2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/>
                </a:r>
                <a:b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</a:b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2)  2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0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/>
                </a:r>
                <a:b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</a:b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3)  Al</a:t>
                </a:r>
                <a:r>
                  <a:rPr lang="cs-CZ" sz="2000" b="0" baseline="-25000" dirty="0" smtClean="0">
                    <a:solidFill>
                      <a:srgbClr val="002060"/>
                    </a:solidFill>
                    <a:latin typeface="+mn-lt"/>
                  </a:rPr>
                  <a:t>2</a:t>
                </a: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(SO</a:t>
                </a:r>
                <a:r>
                  <a:rPr lang="cs-CZ" sz="2000" b="0" baseline="-25000" dirty="0" smtClean="0">
                    <a:solidFill>
                      <a:srgbClr val="002060"/>
                    </a:solidFill>
                    <a:latin typeface="+mn-lt"/>
                  </a:rPr>
                  <a:t>4</a:t>
                </a: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)</a:t>
                </a:r>
                <a:r>
                  <a:rPr lang="cs-CZ" sz="2000" b="0" baseline="-25000" dirty="0" smtClean="0">
                    <a:solidFill>
                      <a:srgbClr val="002060"/>
                    </a:solidFill>
                    <a:latin typeface="+mn-lt"/>
                  </a:rPr>
                  <a:t>3 </a:t>
                </a: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/>
                </a:r>
                <a:b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</a:b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cs-CZ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cs-CZ" sz="20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0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0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cs-CZ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cs-CZ" sz="20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0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0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/>
                </a:r>
                <a:b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</a:b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5)   </a:t>
                </a:r>
                <a:b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</a:b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6) Výsledek práce ulož pod názvem </a:t>
                </a:r>
                <a:r>
                  <a:rPr lang="cs-CZ" sz="2000" b="0" dirty="0" err="1" smtClean="0">
                    <a:solidFill>
                      <a:srgbClr val="002060"/>
                    </a:solidFill>
                    <a:latin typeface="+mn-lt"/>
                  </a:rPr>
                  <a:t>rovnice_symboly</a:t>
                </a:r>
                <a: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  <a:t> a zašli emailem vyučujícímu.</a:t>
                </a:r>
                <a:br>
                  <a:rPr lang="cs-CZ" sz="2000" b="0" dirty="0" smtClean="0">
                    <a:solidFill>
                      <a:srgbClr val="002060"/>
                    </a:solidFill>
                    <a:latin typeface="+mn-lt"/>
                  </a:rPr>
                </a:br>
                <a:endParaRPr lang="cs-CZ" sz="2000" b="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9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19672" y="836712"/>
                <a:ext cx="6840760" cy="5832648"/>
              </a:xfrm>
              <a:blipFill rotWithShape="1">
                <a:blip r:embed="rId4" cstate="print"/>
                <a:stretch>
                  <a:fillRect l="-9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8924172"/>
              </p:ext>
            </p:extLst>
          </p:nvPr>
        </p:nvGraphicFramePr>
        <p:xfrm>
          <a:off x="1979712" y="4143441"/>
          <a:ext cx="1728192" cy="533706"/>
        </p:xfrm>
        <a:graphic>
          <a:graphicData uri="http://schemas.openxmlformats.org/presentationml/2006/ole">
            <p:oleObj spid="_x0000_s6153" name="Rovnice" r:id="rId7" imgW="1435100" imgH="4445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ROVNICE A SYMBOLY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Ani zápis vzorečku nemusí být katastrofa….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Občas (často) potřebujeme napsat</a:t>
            </a:r>
          </a:p>
          <a:p>
            <a:endParaRPr lang="cs-CZ" dirty="0"/>
          </a:p>
          <a:p>
            <a:r>
              <a:rPr lang="cs-CZ" dirty="0"/>
              <a:t>matematický výraz</a:t>
            </a:r>
          </a:p>
          <a:p>
            <a:r>
              <a:rPr lang="cs-CZ" dirty="0"/>
              <a:t>rovnici</a:t>
            </a:r>
          </a:p>
          <a:p>
            <a:r>
              <a:rPr lang="cs-CZ" dirty="0"/>
              <a:t>speciální znak</a:t>
            </a:r>
          </a:p>
          <a:p>
            <a:r>
              <a:rPr lang="cs-CZ" dirty="0"/>
              <a:t>fyzikální</a:t>
            </a:r>
          </a:p>
          <a:p>
            <a:r>
              <a:rPr lang="cs-CZ"/>
              <a:t>chemický </a:t>
            </a:r>
            <a:r>
              <a:rPr lang="cs-CZ" smtClean="0"/>
              <a:t>vzorec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Začneme psát "normálně" a až dojdeme k matematickému výrazu, tak tato speciální část </a:t>
            </a:r>
          </a:p>
          <a:p>
            <a:r>
              <a:rPr lang="cs-CZ" dirty="0" smtClean="0"/>
              <a:t>je na kartě </a:t>
            </a:r>
            <a:r>
              <a:rPr lang="cs-CZ" b="1" dirty="0" smtClean="0"/>
              <a:t>Vložení. </a:t>
            </a:r>
          </a:p>
          <a:p>
            <a:r>
              <a:rPr lang="cs-CZ" dirty="0" smtClean="0"/>
              <a:t>My budeme často vkládat </a:t>
            </a:r>
            <a:r>
              <a:rPr lang="cs-CZ" b="1" dirty="0" smtClean="0"/>
              <a:t>Novou</a:t>
            </a:r>
            <a:r>
              <a:rPr lang="cs-CZ" dirty="0" smtClean="0"/>
              <a:t> rovnici.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rovnice nebo symbolu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87562"/>
            <a:ext cx="1584176" cy="194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91966"/>
            <a:ext cx="2354903" cy="280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1452" y="4087563"/>
            <a:ext cx="1760588" cy="200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57831"/>
            <a:ext cx="1584176" cy="19462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62235"/>
            <a:ext cx="2354903" cy="2801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1452" y="4057832"/>
            <a:ext cx="1760588" cy="2005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Přímá spojnice se šipkou 13"/>
          <p:cNvCxnSpPr/>
          <p:nvPr/>
        </p:nvCxnSpPr>
        <p:spPr>
          <a:xfrm>
            <a:off x="5292080" y="3291966"/>
            <a:ext cx="792088" cy="27418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Výběr vhodné skupiny symbolů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52221"/>
            <a:ext cx="1702646" cy="1504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4056" y="3577353"/>
            <a:ext cx="8460432" cy="1368152"/>
          </a:xfrm>
        </p:spPr>
        <p:txBody>
          <a:bodyPr>
            <a:normAutofit/>
          </a:bodyPr>
          <a:lstStyle/>
          <a:p>
            <a:r>
              <a:rPr lang="cs-CZ" dirty="0" smtClean="0"/>
              <a:t>Při vkládání Nové rovnice se nám objeví panel nástrojů </a:t>
            </a:r>
            <a:r>
              <a:rPr lang="cs-CZ" b="1" dirty="0" smtClean="0"/>
              <a:t>Rovnice</a:t>
            </a:r>
            <a:r>
              <a:rPr lang="cs-CZ" dirty="0" smtClean="0"/>
              <a:t>, kterým lze zapsat většinu vzorců a symbolů.</a:t>
            </a:r>
          </a:p>
          <a:p>
            <a:r>
              <a:rPr lang="cs-CZ" dirty="0" smtClean="0"/>
              <a:t>Je nutno si jednotlivé nabídky rozkliknout a prozkoumat…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7020272" y="4365104"/>
            <a:ext cx="720080" cy="6871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052221"/>
            <a:ext cx="3524250" cy="146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1331640" y="4365104"/>
            <a:ext cx="4248472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2927" y="1340768"/>
            <a:ext cx="6067425" cy="212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354" y="5030790"/>
            <a:ext cx="1547811" cy="1509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verze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55976" y="1484784"/>
            <a:ext cx="4572024" cy="5220000"/>
          </a:xfrm>
        </p:spPr>
        <p:txBody>
          <a:bodyPr/>
          <a:lstStyle/>
          <a:p>
            <a:r>
              <a:rPr lang="cs-CZ" dirty="0" smtClean="0"/>
              <a:t>Pomocí mocnin, horního a dolního indexu lze zapsat řada chemických sloučenin a vzorců</a:t>
            </a:r>
          </a:p>
          <a:p>
            <a:r>
              <a:rPr lang="cs-CZ" dirty="0" smtClean="0"/>
              <a:t>V kombinaci se symboly a řeckou abecedou</a:t>
            </a:r>
          </a:p>
          <a:p>
            <a:r>
              <a:rPr lang="cs-CZ" dirty="0" smtClean="0"/>
              <a:t>Rovnici / vzorec můžeme formátovat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069108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1876425" cy="1666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H="1">
            <a:off x="2843809" y="2852936"/>
            <a:ext cx="1584175" cy="3240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2339752" y="3717032"/>
            <a:ext cx="2088232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869160"/>
            <a:ext cx="39909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7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FINÁLE – složitější výrazy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6675437" cy="516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79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PŘÍKLADY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340768"/>
            <a:ext cx="8100000" cy="5220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7833" y="1484784"/>
            <a:ext cx="6352480" cy="4852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3728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Rovnice, symboly a značky do textu </a:t>
            </a:r>
            <a:r>
              <a:rPr lang="cs-CZ" b="1" dirty="0" smtClean="0"/>
              <a:t>Vkládáme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Pokud nějaký vzorec používáme častěji, je dobré si jej uložit.</a:t>
            </a:r>
          </a:p>
          <a:p>
            <a:r>
              <a:rPr lang="cs-CZ" dirty="0" smtClean="0"/>
              <a:t>Je třeba si uvědomit „logiku“ zápisu vzorečků a postupovat krok za krokem.</a:t>
            </a:r>
          </a:p>
          <a:p>
            <a:r>
              <a:rPr lang="cs-CZ" dirty="0" smtClean="0"/>
              <a:t>Někteří uživatelé jsou zvyklí na starší verzi Editoru rovnic, kterou najdeme na kartě vkládání jako Vkládání objektu – Editor rovnic.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69159"/>
            <a:ext cx="7056784" cy="1485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_nov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aaa_sablona_nova</Template>
  <TotalTime>0</TotalTime>
  <Words>234</Words>
  <Application>Microsoft Office PowerPoint</Application>
  <PresentationFormat>Předvádění na obrazovce (4:3)</PresentationFormat>
  <Paragraphs>44</Paragraphs>
  <Slides>11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aaa_sablona_nova</vt:lpstr>
      <vt:lpstr>Rovnice</vt:lpstr>
      <vt:lpstr>Snímek 1</vt:lpstr>
      <vt:lpstr>ROVNICE A SYMBOLY</vt:lpstr>
      <vt:lpstr>PŘÍKLADY z praxe</vt:lpstr>
      <vt:lpstr>JAK na to?</vt:lpstr>
      <vt:lpstr>JAK na to?</vt:lpstr>
      <vt:lpstr>ZÁKLADní verze</vt:lpstr>
      <vt:lpstr>FINÁLE – složitější výrazy</vt:lpstr>
      <vt:lpstr>PŘÍKLADY</vt:lpstr>
      <vt:lpstr>SHRNUTÍ, opakování, dotazy</vt:lpstr>
      <vt:lpstr> 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2013-04-06T12:07:20Z</dcterms:created>
  <dcterms:modified xsi:type="dcterms:W3CDTF">2013-06-14T10:05:31Z</dcterms:modified>
</cp:coreProperties>
</file>