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sldIdLst>
    <p:sldId id="273" r:id="rId2"/>
    <p:sldId id="256" r:id="rId3"/>
    <p:sldId id="257" r:id="rId4"/>
    <p:sldId id="260" r:id="rId5"/>
    <p:sldId id="263" r:id="rId6"/>
    <p:sldId id="264" r:id="rId7"/>
    <p:sldId id="274" r:id="rId8"/>
    <p:sldId id="266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6DE81-CD3F-4ED1-B60E-343A94914ED8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81DC1-346C-4501-88DC-2982525C61B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52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31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898BEB-8BD0-4A07-9CA5-4DF6502BB47D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576000"/>
            <a:ext cx="8100000" cy="720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F2494-2BB8-44C5-87F1-D248FFBE55DC}" type="datetimeFigureOut">
              <a:rPr lang="cs-CZ" smtClean="0"/>
              <a:pPr/>
              <a:t>16.6.2013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/>
          <a:tile tx="0" ty="0" sx="70000" sy="7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 rot="16200000">
            <a:off x="4297659" y="-4297663"/>
            <a:ext cx="548684" cy="9144001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539552" cy="6858000"/>
          </a:xfrm>
          <a:prstGeom prst="rect">
            <a:avLst/>
          </a:prstGeom>
          <a:gradFill flip="none" rotWithShape="1">
            <a:gsLst>
              <a:gs pos="0">
                <a:srgbClr val="6699FF">
                  <a:tint val="66000"/>
                  <a:satMod val="160000"/>
                </a:srgbClr>
              </a:gs>
              <a:gs pos="50000">
                <a:srgbClr val="6699FF">
                  <a:tint val="44500"/>
                  <a:satMod val="160000"/>
                </a:srgbClr>
              </a:gs>
              <a:gs pos="100000">
                <a:srgbClr val="6699FF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8000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8000" y="1484784"/>
            <a:ext cx="8100000" cy="52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576" y="18288"/>
            <a:ext cx="20265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61F2494-2BB8-44C5-87F1-D248FFBE55DC}" type="datetimeFigureOut">
              <a:rPr lang="cs-CZ" smtClean="0"/>
              <a:pPr/>
              <a:t>16.6.2013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7824" y="3657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9330127-59E7-4839-BF04-682B9C00A72E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15" name="Zástupný symbol pro obsah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39711" cy="63784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b="1" kern="1200" spc="-100" baseline="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400" kern="1200">
          <a:solidFill>
            <a:srgbClr val="002060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002060"/>
        </a:buClr>
        <a:buSzPct val="85000"/>
        <a:buFont typeface="Arial" pitchFamily="34" charset="0"/>
        <a:buChar char="•"/>
        <a:defRPr sz="2000" kern="1200">
          <a:solidFill>
            <a:srgbClr val="002060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002060"/>
        </a:buClr>
        <a:buSzPct val="90000"/>
        <a:buFont typeface="Arial" pitchFamily="34" charset="0"/>
        <a:buChar char="•"/>
        <a:defRPr sz="1800" kern="1200">
          <a:solidFill>
            <a:srgbClr val="002060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002060"/>
        </a:buClr>
        <a:buFont typeface="Arial" pitchFamily="34" charset="0"/>
        <a:buChar char="•"/>
        <a:defRPr sz="1600" kern="1200">
          <a:solidFill>
            <a:srgbClr val="002060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002060"/>
        </a:buClr>
        <a:buSzPct val="100000"/>
        <a:buFont typeface="Arial" pitchFamily="34" charset="0"/>
        <a:buChar char="•"/>
        <a:defRPr sz="1400" kern="1200" baseline="0">
          <a:solidFill>
            <a:srgbClr val="002060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5"/>
          <p:cNvSpPr>
            <a:spLocks noGrp="1"/>
          </p:cNvSpPr>
          <p:nvPr>
            <p:ph type="subTitle" idx="1"/>
          </p:nvPr>
        </p:nvSpPr>
        <p:spPr>
          <a:xfrm>
            <a:off x="971600" y="0"/>
            <a:ext cx="8172400" cy="908720"/>
          </a:xfrm>
        </p:spPr>
        <p:txBody>
          <a:bodyPr anchor="ctr">
            <a:normAutofit/>
          </a:bodyPr>
          <a:lstStyle/>
          <a:p>
            <a:pPr algn="ctr"/>
            <a:r>
              <a:rPr lang="cs-CZ" sz="2000" dirty="0" smtClean="0"/>
              <a:t>Střední škola služeb a podnikání, Ostrava-Poruba</a:t>
            </a:r>
          </a:p>
          <a:p>
            <a:pPr algn="ctr"/>
            <a:r>
              <a:rPr lang="cs-CZ" sz="2000" dirty="0" smtClean="0"/>
              <a:t>příspěvková organizace</a:t>
            </a:r>
            <a:endParaRPr lang="cs-CZ" sz="20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052" y="1325371"/>
            <a:ext cx="7441766" cy="1599573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611560" y="2947629"/>
            <a:ext cx="8532440" cy="38951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školám</a:t>
            </a:r>
          </a:p>
          <a:p>
            <a:endParaRPr lang="cs-CZ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CZ.1.07/1.5.00/34.0883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projektu: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Rozvoj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vzdělanosti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Číslo šablony:  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III/2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Datum vytvoření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7. 5. 2013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Autor: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Mgr. Pavel Navrátil</a:t>
            </a:r>
            <a:b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Určeno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 předmět:  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    Informační a komunikační technologie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Tematická oblast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    Práce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 standardním aplikačním programovým vybavením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			    textový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editor </a:t>
            </a:r>
            <a:endParaRPr lang="cs-CZ" sz="1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07000"/>
              </a:lnSpc>
              <a:spcBef>
                <a:spcPts val="100"/>
              </a:spcBef>
            </a:pP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Obor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vzdělání: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Masér sportovní a rekondiční (69-41-L/02) 2.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ročník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Název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výukového materiálu: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Zobrazení okna, porovnání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využití: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	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Výukový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materiál s úkoly pro žáky s využitím dataprojektoru, notebooku</a:t>
            </a:r>
            <a:b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cs-CZ" sz="1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Čas:  </a:t>
            </a:r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    </a:t>
            </a:r>
            <a:r>
              <a:rPr lang="cs-CZ" sz="1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</a:t>
            </a:r>
            <a:r>
              <a:rPr lang="cs-CZ" sz="16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minut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564386" y="858198"/>
            <a:ext cx="38884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VY_32_INOVACE_ICTM23460NAV</a:t>
            </a:r>
            <a:endParaRPr lang="cs-CZ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531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1415225" y="836712"/>
            <a:ext cx="7512359" cy="583264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1) Otevřete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si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porovnani_zdroj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, uložte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jej jako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porovnani_navrh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, uložte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jej jako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porovnani_odpoved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. Do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porovnani_odpoved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proveďte tyto úpravy: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1800" b="0" i="1" dirty="0">
                <a:solidFill>
                  <a:srgbClr val="002060"/>
                </a:solidFill>
                <a:latin typeface="+mn-lt"/>
              </a:rPr>
              <a:t>Odměna makléře bude </a:t>
            </a:r>
            <a:r>
              <a:rPr lang="cs-CZ" sz="1800" b="0" i="1" dirty="0" smtClean="0">
                <a:solidFill>
                  <a:srgbClr val="002060"/>
                </a:solidFill>
                <a:latin typeface="+mn-lt"/>
              </a:rPr>
              <a:t>4%</a:t>
            </a:r>
            <a:r>
              <a:rPr lang="cs-CZ" sz="1800" b="0" i="1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1800" b="0" i="1" dirty="0">
                <a:solidFill>
                  <a:srgbClr val="002060"/>
                </a:solidFill>
                <a:latin typeface="+mn-lt"/>
              </a:rPr>
            </a:br>
            <a:r>
              <a:rPr lang="cs-CZ" sz="1800" b="0" i="1" dirty="0">
                <a:solidFill>
                  <a:srgbClr val="002060"/>
                </a:solidFill>
                <a:latin typeface="+mn-lt"/>
              </a:rPr>
              <a:t>Nemovitost může stát </a:t>
            </a:r>
            <a:r>
              <a:rPr lang="cs-CZ" sz="1800" b="0" i="1" dirty="0" smtClean="0">
                <a:solidFill>
                  <a:srgbClr val="002060"/>
                </a:solidFill>
                <a:latin typeface="+mn-lt"/>
              </a:rPr>
              <a:t>2.500.000 </a:t>
            </a:r>
            <a:r>
              <a:rPr lang="cs-CZ" sz="1800" b="0" i="1" dirty="0">
                <a:solidFill>
                  <a:srgbClr val="002060"/>
                </a:solidFill>
                <a:latin typeface="+mn-lt"/>
              </a:rPr>
              <a:t>Kč včetně</a:t>
            </a:r>
            <a:br>
              <a:rPr lang="cs-CZ" sz="1800" b="0" i="1" dirty="0">
                <a:solidFill>
                  <a:srgbClr val="002060"/>
                </a:solidFill>
                <a:latin typeface="+mn-lt"/>
              </a:rPr>
            </a:br>
            <a:r>
              <a:rPr lang="cs-CZ" sz="1800" b="0" i="1" dirty="0">
                <a:solidFill>
                  <a:srgbClr val="002060"/>
                </a:solidFill>
                <a:latin typeface="+mn-lt"/>
              </a:rPr>
              <a:t>Soudní výlohy hradí oba účastníci stejným dílem</a:t>
            </a:r>
            <a:br>
              <a:rPr lang="cs-CZ" sz="1800" b="0" i="1" dirty="0">
                <a:solidFill>
                  <a:srgbClr val="002060"/>
                </a:solidFill>
                <a:latin typeface="+mn-lt"/>
              </a:rPr>
            </a:br>
            <a:r>
              <a:rPr lang="cs-CZ" sz="1800" b="0" i="1" dirty="0">
                <a:solidFill>
                  <a:srgbClr val="002060"/>
                </a:solidFill>
                <a:latin typeface="+mn-lt"/>
              </a:rPr>
              <a:t>Místo podpisu se posunulo do </a:t>
            </a:r>
            <a:r>
              <a:rPr lang="cs-CZ" sz="1800" b="0" i="1" dirty="0" smtClean="0">
                <a:solidFill>
                  <a:srgbClr val="002060"/>
                </a:solidFill>
                <a:latin typeface="+mn-lt"/>
              </a:rPr>
              <a:t>Přerova</a:t>
            </a:r>
            <a:r>
              <a:rPr lang="cs-CZ" sz="1800" b="0" i="1" dirty="0">
                <a:solidFill>
                  <a:srgbClr val="002060"/>
                </a:solidFill>
                <a:latin typeface="+mn-lt"/>
              </a:rPr>
              <a:t/>
            </a:r>
            <a:br>
              <a:rPr lang="cs-CZ" sz="1800" b="0" i="1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Upravený soubor </a:t>
            </a:r>
            <a:r>
              <a:rPr lang="cs-CZ" sz="2000" b="0" dirty="0" err="1">
                <a:solidFill>
                  <a:srgbClr val="002060"/>
                </a:solidFill>
                <a:latin typeface="+mn-lt"/>
              </a:rPr>
              <a:t>porovnani_odpoved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 musíme 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znovu uložit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, jinak by počítač o změnách „nevěděl“.</a:t>
            </a:r>
            <a:br>
              <a:rPr lang="cs-CZ" sz="2000" b="0" dirty="0">
                <a:solidFill>
                  <a:srgbClr val="002060"/>
                </a:solidFill>
                <a:latin typeface="+mn-lt"/>
              </a:rPr>
            </a:b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2) Porovnejte </a:t>
            </a:r>
            <a:r>
              <a:rPr lang="cs-CZ" sz="2000" b="0" dirty="0">
                <a:solidFill>
                  <a:srgbClr val="002060"/>
                </a:solidFill>
                <a:latin typeface="+mn-lt"/>
              </a:rPr>
              <a:t>oba dokumenty a schvalte změny dle vlastního uvážení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.</a:t>
            </a:r>
            <a:br>
              <a:rPr lang="cs-CZ" sz="2000" b="0" dirty="0" smtClean="0">
                <a:solidFill>
                  <a:srgbClr val="002060"/>
                </a:solidFill>
                <a:latin typeface="+mn-lt"/>
              </a:rPr>
            </a:br>
            <a:r>
              <a:rPr lang="cs-CZ" sz="2000" b="0" dirty="0">
                <a:solidFill>
                  <a:srgbClr val="002060"/>
                </a:solidFill>
                <a:latin typeface="+mn-lt"/>
              </a:rPr>
              <a:t>3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) Výsledek práce ulož pod názvem </a:t>
            </a:r>
            <a:r>
              <a:rPr lang="cs-CZ" sz="2000" b="0" dirty="0" err="1" smtClean="0">
                <a:solidFill>
                  <a:srgbClr val="002060"/>
                </a:solidFill>
                <a:latin typeface="+mn-lt"/>
              </a:rPr>
              <a:t>zobrazeni_porovnavani</a:t>
            </a:r>
            <a:r>
              <a:rPr lang="cs-CZ" sz="2000" b="0" dirty="0" smtClean="0">
                <a:solidFill>
                  <a:srgbClr val="002060"/>
                </a:solidFill>
                <a:latin typeface="+mn-lt"/>
              </a:rPr>
              <a:t> a            zašli emailem vyučujícímu.</a:t>
            </a:r>
            <a:endParaRPr lang="cs-CZ" sz="2000" b="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827584" y="576000"/>
            <a:ext cx="810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 spc="-100" baseline="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 smtClean="0">
                <a:solidFill>
                  <a:srgbClr val="FF0000"/>
                </a:solidFill>
              </a:rPr>
              <a:t>ÚKOL(y)</a:t>
            </a:r>
            <a:endParaRPr lang="cs-CZ" b="1" dirty="0">
              <a:solidFill>
                <a:srgbClr val="FF0000"/>
              </a:solidFill>
            </a:endParaRPr>
          </a:p>
        </p:txBody>
      </p:sp>
      <p:pic>
        <p:nvPicPr>
          <p:cNvPr id="17" name="Picture 8" descr="C:\Users\Pavel\AppData\Local\Microsoft\Windows\Temporary Internet Files\Content.IE5\8HMO9EV2\MC900442168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29200"/>
            <a:ext cx="1194229" cy="11942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Pavel\AppData\Local\Microsoft\Windows\Temporary Internet Files\Content.IE5\KPBO5JPA\MC900286318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rgbClr val="0070C0">
                <a:tint val="45000"/>
                <a:satMod val="400000"/>
              </a:srgbClr>
            </a:duotone>
            <a:lum bright="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456996">
            <a:off x="199617" y="1963770"/>
            <a:ext cx="1092947" cy="7723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7342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CITACE a zdroje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>
                <a:solidFill>
                  <a:srgbClr val="002060"/>
                </a:solidFill>
              </a:rPr>
              <a:t>MS Office 2010</a:t>
            </a:r>
            <a:r>
              <a:rPr lang="cs-CZ" dirty="0">
                <a:solidFill>
                  <a:srgbClr val="002060"/>
                </a:solidFill>
              </a:rPr>
              <a:t>. 2010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5085184"/>
            <a:ext cx="1757363" cy="15954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672981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ZOBRAZENÍ OKNA, 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POROVNÁVÁNÍ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Motto: Ukaž mi změny…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29465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 z praxe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Někdy potřebujeme porovnat dva dokumenty</a:t>
            </a:r>
          </a:p>
          <a:p>
            <a:r>
              <a:rPr lang="pl-PL" dirty="0" smtClean="0"/>
              <a:t>Změny a rozdíly dokumentů jsou (občas) špatně postřehnutelné</a:t>
            </a:r>
          </a:p>
          <a:p>
            <a:r>
              <a:rPr lang="pl-PL" dirty="0" smtClean="0"/>
              <a:t>Zejména u smluv mohou být drobné změny velmi významné</a:t>
            </a:r>
          </a:p>
          <a:p>
            <a:r>
              <a:rPr lang="pl-PL" dirty="0" smtClean="0"/>
              <a:t>Se změnami můžeme pracovat</a:t>
            </a:r>
          </a:p>
          <a:p>
            <a:r>
              <a:rPr lang="pl-PL" dirty="0" smtClean="0"/>
              <a:t>Porovnáním dokumentů nám nic neunikne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0494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788024" y="1484784"/>
            <a:ext cx="4139976" cy="5220000"/>
          </a:xfrm>
        </p:spPr>
        <p:txBody>
          <a:bodyPr/>
          <a:lstStyle/>
          <a:p>
            <a:r>
              <a:rPr lang="cs-CZ" dirty="0" smtClean="0"/>
              <a:t>Nástrojem </a:t>
            </a:r>
            <a:r>
              <a:rPr lang="cs-CZ" dirty="0"/>
              <a:t>je </a:t>
            </a:r>
            <a:r>
              <a:rPr lang="cs-CZ" b="1" dirty="0"/>
              <a:t>porovnávání</a:t>
            </a:r>
            <a:r>
              <a:rPr lang="cs-CZ" dirty="0"/>
              <a:t> dokumentů na kartě </a:t>
            </a:r>
            <a:r>
              <a:rPr lang="cs-CZ" b="1" dirty="0"/>
              <a:t>Revize</a:t>
            </a:r>
          </a:p>
          <a:p>
            <a:r>
              <a:rPr lang="cs-CZ" dirty="0" smtClean="0"/>
              <a:t>Oba dokumenty můžeme také </a:t>
            </a:r>
            <a:r>
              <a:rPr lang="cs-CZ" b="1" dirty="0" smtClean="0"/>
              <a:t>Sloučit</a:t>
            </a:r>
          </a:p>
          <a:p>
            <a:r>
              <a:rPr lang="cs-CZ" dirty="0" smtClean="0"/>
              <a:t>Dokumenty </a:t>
            </a:r>
            <a:r>
              <a:rPr lang="cs-CZ" dirty="0"/>
              <a:t>nalistujeme a můžeme upřesnit další volby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923928" y="764704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</a:rPr>
              <a:t>Porovnání na kartě Revize</a:t>
            </a:r>
            <a:endParaRPr lang="cs-CZ" sz="2400" b="1" dirty="0">
              <a:solidFill>
                <a:srgbClr val="C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7584" y="576000"/>
            <a:ext cx="3096344" cy="720000"/>
          </a:xfrm>
        </p:spPr>
        <p:txBody>
          <a:bodyPr/>
          <a:lstStyle/>
          <a:p>
            <a:pPr algn="l"/>
            <a:r>
              <a:rPr lang="cs-CZ" b="1" dirty="0">
                <a:solidFill>
                  <a:srgbClr val="FF0000"/>
                </a:solidFill>
              </a:rPr>
              <a:t>JAK na to?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6792"/>
            <a:ext cx="2146620" cy="18324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76442"/>
            <a:ext cx="3238141" cy="281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Přímá spojnice se šipkou 11"/>
          <p:cNvCxnSpPr/>
          <p:nvPr/>
        </p:nvCxnSpPr>
        <p:spPr>
          <a:xfrm flipH="1">
            <a:off x="2555776" y="3501008"/>
            <a:ext cx="230425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 flipH="1">
            <a:off x="4067944" y="3501008"/>
            <a:ext cx="792088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11"/>
          <p:cNvCxnSpPr/>
          <p:nvPr/>
        </p:nvCxnSpPr>
        <p:spPr>
          <a:xfrm flipH="1">
            <a:off x="1979712" y="4149080"/>
            <a:ext cx="2952328" cy="57606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1"/>
          <p:cNvCxnSpPr/>
          <p:nvPr/>
        </p:nvCxnSpPr>
        <p:spPr>
          <a:xfrm flipH="1">
            <a:off x="2662678" y="1916832"/>
            <a:ext cx="2125346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1"/>
          <p:cNvCxnSpPr/>
          <p:nvPr/>
        </p:nvCxnSpPr>
        <p:spPr>
          <a:xfrm flipH="1">
            <a:off x="2771800" y="2924944"/>
            <a:ext cx="2016225" cy="550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25218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verze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56792"/>
            <a:ext cx="7056784" cy="4817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39093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4088" y="1484784"/>
            <a:ext cx="3563912" cy="4896544"/>
          </a:xfrm>
        </p:spPr>
        <p:txBody>
          <a:bodyPr>
            <a:noAutofit/>
          </a:bodyPr>
          <a:lstStyle/>
          <a:p>
            <a:r>
              <a:rPr lang="cs-CZ" dirty="0" smtClean="0"/>
              <a:t>Jednotlivými změnami můžeme „listovat“ (</a:t>
            </a:r>
            <a:r>
              <a:rPr lang="cs-CZ" b="1" dirty="0" smtClean="0"/>
              <a:t>Předchozí</a:t>
            </a:r>
            <a:r>
              <a:rPr lang="cs-CZ" dirty="0" smtClean="0"/>
              <a:t> – </a:t>
            </a:r>
            <a:r>
              <a:rPr lang="cs-CZ" b="1" dirty="0" smtClean="0"/>
              <a:t>Další</a:t>
            </a:r>
            <a:r>
              <a:rPr lang="cs-CZ" dirty="0" smtClean="0"/>
              <a:t>)</a:t>
            </a:r>
          </a:p>
          <a:p>
            <a:r>
              <a:rPr lang="cs-CZ" dirty="0" smtClean="0"/>
              <a:t> Změny můžeme </a:t>
            </a:r>
            <a:r>
              <a:rPr lang="cs-CZ" b="1" dirty="0" smtClean="0"/>
              <a:t>Přijmout</a:t>
            </a:r>
            <a:r>
              <a:rPr lang="cs-CZ" dirty="0" smtClean="0"/>
              <a:t>, nebo </a:t>
            </a:r>
            <a:r>
              <a:rPr lang="cs-CZ" b="1" dirty="0" smtClean="0"/>
              <a:t>Odmítnout</a:t>
            </a:r>
          </a:p>
          <a:p>
            <a:r>
              <a:rPr lang="cs-CZ" dirty="0" smtClean="0"/>
              <a:t>Stejně </a:t>
            </a:r>
            <a:r>
              <a:rPr lang="cs-CZ" dirty="0"/>
              <a:t>jako u </a:t>
            </a:r>
            <a:r>
              <a:rPr lang="cs-CZ" b="1" dirty="0"/>
              <a:t>Revizí</a:t>
            </a:r>
            <a:r>
              <a:rPr lang="cs-CZ" dirty="0"/>
              <a:t> jsou změny označeny čarou vedle příslušné pasáže </a:t>
            </a:r>
            <a:r>
              <a:rPr lang="cs-CZ" dirty="0" smtClean="0"/>
              <a:t>textu, zde je aktuální změna také podbarvena</a:t>
            </a:r>
            <a:endParaRPr lang="cs-CZ" dirty="0"/>
          </a:p>
          <a:p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92288"/>
            <a:ext cx="4560436" cy="2820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11"/>
          <p:cNvCxnSpPr/>
          <p:nvPr/>
        </p:nvCxnSpPr>
        <p:spPr>
          <a:xfrm flipH="1" flipV="1">
            <a:off x="755577" y="4077072"/>
            <a:ext cx="4824536" cy="104411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11"/>
          <p:cNvCxnSpPr/>
          <p:nvPr/>
        </p:nvCxnSpPr>
        <p:spPr>
          <a:xfrm flipH="1">
            <a:off x="4994710" y="2420888"/>
            <a:ext cx="58540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1"/>
          <p:cNvCxnSpPr/>
          <p:nvPr/>
        </p:nvCxnSpPr>
        <p:spPr>
          <a:xfrm flipH="1" flipV="1">
            <a:off x="4067944" y="2708920"/>
            <a:ext cx="1512168" cy="64807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1"/>
          <p:cNvCxnSpPr/>
          <p:nvPr/>
        </p:nvCxnSpPr>
        <p:spPr>
          <a:xfrm flipH="1" flipV="1">
            <a:off x="3635896" y="4365104"/>
            <a:ext cx="1944217" cy="151216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0985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NABÍDKY, upřesnění, volby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64088" y="1484784"/>
            <a:ext cx="3563912" cy="4896544"/>
          </a:xfrm>
        </p:spPr>
        <p:txBody>
          <a:bodyPr>
            <a:noAutofit/>
          </a:bodyPr>
          <a:lstStyle/>
          <a:p>
            <a:r>
              <a:rPr lang="cs-CZ" dirty="0" smtClean="0"/>
              <a:t>Samostatnou pozornost si zasluhuje i podokno </a:t>
            </a:r>
            <a:r>
              <a:rPr lang="cs-CZ" b="1" dirty="0" smtClean="0"/>
              <a:t>Revizí</a:t>
            </a:r>
            <a:endParaRPr lang="cs-CZ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79" y="1268760"/>
            <a:ext cx="2238466" cy="52528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Přímá spojnice se šipkou 11"/>
          <p:cNvCxnSpPr/>
          <p:nvPr/>
        </p:nvCxnSpPr>
        <p:spPr>
          <a:xfrm flipH="1" flipV="1">
            <a:off x="2915816" y="1556792"/>
            <a:ext cx="2592289" cy="9361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57346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PŘÍKLADY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Upravte přiložené soubory</a:t>
            </a:r>
          </a:p>
          <a:p>
            <a:pPr lvl="2">
              <a:lnSpc>
                <a:spcPct val="107000"/>
              </a:lnSpc>
              <a:spcBef>
                <a:spcPts val="200"/>
              </a:spcBef>
            </a:pPr>
            <a:r>
              <a:rPr lang="cs-CZ" sz="2000" dirty="0"/>
              <a:t>Pozvánka na členskou schůzi</a:t>
            </a:r>
          </a:p>
          <a:p>
            <a:pPr lvl="3">
              <a:lnSpc>
                <a:spcPct val="107000"/>
              </a:lnSpc>
              <a:spcBef>
                <a:spcPts val="200"/>
              </a:spcBef>
            </a:pPr>
            <a:r>
              <a:rPr lang="cs-CZ" sz="1800" dirty="0"/>
              <a:t>První bod „</a:t>
            </a:r>
            <a:r>
              <a:rPr lang="cs-CZ" sz="1800" dirty="0">
                <a:solidFill>
                  <a:srgbClr val="FF0000"/>
                </a:solidFill>
              </a:rPr>
              <a:t>+</a:t>
            </a:r>
            <a:r>
              <a:rPr lang="cs-CZ" sz="1800" dirty="0"/>
              <a:t> </a:t>
            </a:r>
            <a:r>
              <a:rPr lang="cs-CZ" sz="1800" dirty="0">
                <a:solidFill>
                  <a:srgbClr val="FF0000"/>
                </a:solidFill>
              </a:rPr>
              <a:t>doplnění programu</a:t>
            </a:r>
            <a:r>
              <a:rPr lang="cs-CZ" sz="1800" dirty="0"/>
              <a:t>“</a:t>
            </a:r>
          </a:p>
          <a:p>
            <a:pPr lvl="3">
              <a:lnSpc>
                <a:spcPct val="107000"/>
              </a:lnSpc>
              <a:spcBef>
                <a:spcPts val="200"/>
              </a:spcBef>
            </a:pPr>
            <a:r>
              <a:rPr lang="cs-CZ" sz="1800" dirty="0"/>
              <a:t>Druhý bod – odstraňte „</a:t>
            </a:r>
            <a:r>
              <a:rPr lang="cs-CZ" sz="1800" dirty="0">
                <a:solidFill>
                  <a:srgbClr val="FF0000"/>
                </a:solidFill>
              </a:rPr>
              <a:t>, nejdéle však na 2 funkční období.</a:t>
            </a:r>
            <a:r>
              <a:rPr lang="cs-CZ" sz="1800" dirty="0"/>
              <a:t>“</a:t>
            </a:r>
          </a:p>
          <a:p>
            <a:pPr lvl="3">
              <a:lnSpc>
                <a:spcPct val="107000"/>
              </a:lnSpc>
              <a:spcBef>
                <a:spcPts val="200"/>
              </a:spcBef>
            </a:pPr>
            <a:r>
              <a:rPr lang="cs-CZ" sz="1800" dirty="0"/>
              <a:t>Čtvrtý bod – navrhněte (v komentáři) </a:t>
            </a:r>
            <a:r>
              <a:rPr lang="cs-CZ" sz="1800" dirty="0">
                <a:solidFill>
                  <a:srgbClr val="FF0000"/>
                </a:solidFill>
              </a:rPr>
              <a:t>Janu Krátkou</a:t>
            </a:r>
          </a:p>
          <a:p>
            <a:pPr lvl="3">
              <a:lnSpc>
                <a:spcPct val="107000"/>
              </a:lnSpc>
              <a:spcBef>
                <a:spcPts val="200"/>
              </a:spcBef>
            </a:pPr>
            <a:r>
              <a:rPr lang="cs-CZ" sz="1800" dirty="0"/>
              <a:t>Sedmý bod – (komentář) </a:t>
            </a:r>
            <a:r>
              <a:rPr lang="cs-CZ" sz="1800" dirty="0">
                <a:solidFill>
                  <a:srgbClr val="FF0000"/>
                </a:solidFill>
              </a:rPr>
              <a:t>Vodovodní potrubí je v havarijním stavu </a:t>
            </a:r>
            <a:r>
              <a:rPr lang="cs-CZ" sz="1800" dirty="0">
                <a:solidFill>
                  <a:srgbClr val="FF0000"/>
                </a:solidFill>
                <a:sym typeface="Wingdings" pitchFamily="2" charset="2"/>
              </a:rPr>
              <a:t></a:t>
            </a:r>
            <a:endParaRPr lang="cs-CZ" sz="1800" dirty="0">
              <a:solidFill>
                <a:srgbClr val="FF0000"/>
              </a:solidFill>
            </a:endParaRPr>
          </a:p>
          <a:p>
            <a:pPr lvl="2">
              <a:lnSpc>
                <a:spcPct val="107000"/>
              </a:lnSpc>
              <a:spcBef>
                <a:spcPts val="200"/>
              </a:spcBef>
            </a:pPr>
            <a:r>
              <a:rPr lang="cs-CZ" sz="2000" dirty="0"/>
              <a:t>Závěrečná zpráva o projektovém týdnu</a:t>
            </a:r>
          </a:p>
          <a:p>
            <a:pPr lvl="3">
              <a:lnSpc>
                <a:spcPct val="107000"/>
              </a:lnSpc>
              <a:spcBef>
                <a:spcPts val="200"/>
              </a:spcBef>
            </a:pPr>
            <a:r>
              <a:rPr lang="cs-CZ" sz="1800" dirty="0"/>
              <a:t>Počet žáků byl </a:t>
            </a:r>
            <a:r>
              <a:rPr lang="cs-CZ" sz="1800" dirty="0">
                <a:solidFill>
                  <a:srgbClr val="FF0000"/>
                </a:solidFill>
              </a:rPr>
              <a:t>549</a:t>
            </a:r>
            <a:r>
              <a:rPr lang="cs-CZ" sz="1800" dirty="0"/>
              <a:t> ze </a:t>
            </a:r>
            <a:r>
              <a:rPr lang="cs-CZ" sz="1800" dirty="0">
                <a:solidFill>
                  <a:srgbClr val="FF0000"/>
                </a:solidFill>
              </a:rPr>
              <a:t>17</a:t>
            </a:r>
            <a:r>
              <a:rPr lang="cs-CZ" sz="1800" dirty="0"/>
              <a:t> škol</a:t>
            </a:r>
          </a:p>
          <a:p>
            <a:pPr lvl="3">
              <a:lnSpc>
                <a:spcPct val="107000"/>
              </a:lnSpc>
              <a:spcBef>
                <a:spcPts val="200"/>
              </a:spcBef>
            </a:pPr>
            <a:r>
              <a:rPr lang="cs-CZ" sz="1800" dirty="0"/>
              <a:t>Doplňte projektový tým o </a:t>
            </a:r>
            <a:r>
              <a:rPr lang="cs-CZ" sz="1800" dirty="0">
                <a:solidFill>
                  <a:srgbClr val="FF0000"/>
                </a:solidFill>
              </a:rPr>
              <a:t>Mgr. Petra Nováčka</a:t>
            </a:r>
          </a:p>
          <a:p>
            <a:pPr lvl="3">
              <a:lnSpc>
                <a:spcPct val="107000"/>
              </a:lnSpc>
              <a:spcBef>
                <a:spcPts val="200"/>
              </a:spcBef>
            </a:pPr>
            <a:r>
              <a:rPr lang="cs-CZ" sz="1800" dirty="0"/>
              <a:t>U plánovaného výletu do Drážďan navrhněte i návštěvu </a:t>
            </a:r>
            <a:r>
              <a:rPr lang="cs-CZ" sz="1800" dirty="0">
                <a:solidFill>
                  <a:srgbClr val="FF0000"/>
                </a:solidFill>
              </a:rPr>
              <a:t>Zwingeru</a:t>
            </a:r>
            <a:r>
              <a:rPr lang="cs-CZ" sz="1800" dirty="0"/>
              <a:t> (galérie) a </a:t>
            </a:r>
            <a:r>
              <a:rPr lang="cs-CZ" sz="1800" dirty="0" err="1">
                <a:solidFill>
                  <a:srgbClr val="FF0000"/>
                </a:solidFill>
              </a:rPr>
              <a:t>Pirny</a:t>
            </a:r>
            <a:r>
              <a:rPr lang="cs-CZ" sz="1800" dirty="0">
                <a:solidFill>
                  <a:srgbClr val="FF0000"/>
                </a:solidFill>
              </a:rPr>
              <a:t> </a:t>
            </a:r>
            <a:r>
              <a:rPr lang="cs-CZ" sz="1800" dirty="0"/>
              <a:t>(město). </a:t>
            </a:r>
            <a:r>
              <a:rPr lang="cs-CZ" sz="1800" dirty="0" err="1"/>
              <a:t>Pirnu</a:t>
            </a:r>
            <a:r>
              <a:rPr lang="cs-CZ" sz="1800" dirty="0"/>
              <a:t> ale (z časových důvodů) </a:t>
            </a:r>
            <a:r>
              <a:rPr lang="cs-CZ" sz="1800" dirty="0">
                <a:solidFill>
                  <a:srgbClr val="FF0000"/>
                </a:solidFill>
              </a:rPr>
              <a:t>neschvalte</a:t>
            </a:r>
            <a:r>
              <a:rPr lang="cs-CZ" sz="1800" dirty="0" smtClean="0"/>
              <a:t>.</a:t>
            </a:r>
          </a:p>
          <a:p>
            <a:pPr lvl="1">
              <a:lnSpc>
                <a:spcPct val="107000"/>
              </a:lnSpc>
              <a:spcBef>
                <a:spcPts val="200"/>
              </a:spcBef>
            </a:pPr>
            <a:r>
              <a:rPr lang="cs-CZ" sz="2200" dirty="0" smtClean="0"/>
              <a:t>Oba dokumenty uložte a potom použijte pro </a:t>
            </a:r>
            <a:r>
              <a:rPr lang="cs-CZ" sz="2200" b="1" dirty="0" smtClean="0"/>
              <a:t>Porovnání dokumentů</a:t>
            </a:r>
            <a:r>
              <a:rPr lang="cs-CZ" sz="2200" dirty="0" smtClean="0"/>
              <a:t> s původními</a:t>
            </a:r>
            <a:endParaRPr lang="cs-CZ" sz="2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37184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SHRNUTÍ, opakování, dotazy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Dokumenty můžeme </a:t>
            </a:r>
            <a:r>
              <a:rPr lang="cs-CZ" dirty="0" smtClean="0"/>
              <a:t>porovnávat</a:t>
            </a:r>
          </a:p>
          <a:p>
            <a:r>
              <a:rPr lang="cs-CZ" dirty="0" smtClean="0"/>
              <a:t>Změnami můžeme procházet, schvalovat je, nebo je odmítnout</a:t>
            </a:r>
          </a:p>
          <a:p>
            <a:r>
              <a:rPr lang="cs-CZ" dirty="0"/>
              <a:t>U dokumentů můžeme omezit úpravy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1396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a_sablona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aaa_sablona</Template>
  <TotalTime>370</TotalTime>
  <Words>316</Words>
  <Application>Microsoft Office PowerPoint</Application>
  <PresentationFormat>Předvádění na obrazovce (4:3)</PresentationFormat>
  <Paragraphs>49</Paragraphs>
  <Slides>11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aaa_sablona</vt:lpstr>
      <vt:lpstr>Prezentace aplikace PowerPoint</vt:lpstr>
      <vt:lpstr>ZOBRAZENÍ OKNA, POROVNÁVÁNÍ</vt:lpstr>
      <vt:lpstr>PŘÍKLADY z praxe</vt:lpstr>
      <vt:lpstr>JAK na to?</vt:lpstr>
      <vt:lpstr>ZÁKLADní verze</vt:lpstr>
      <vt:lpstr>NABÍDKY, upřesnění, volby</vt:lpstr>
      <vt:lpstr>NABÍDKY, upřesnění, volby</vt:lpstr>
      <vt:lpstr>PŘÍKLADY</vt:lpstr>
      <vt:lpstr>SHRNUTÍ, opakování, dotazy</vt:lpstr>
      <vt:lpstr>1) Otevřete si porovnani_zdroj, uložte jej jako porovnani_navrh, uložte jej jako porovnani_odpoved. Do porovnani_odpoved proveďte tyto úpravy: Odměna makléře bude 4% Nemovitost může stát 2.500.000 Kč včetně Soudní výlohy hradí oba účastníci stejným dílem Místo podpisu se posunulo do Přerova Upravený soubor porovnani_odpoved musíme znovu uložit, jinak by počítač o změnách „nevěděl“. 2) Porovnejte oba dokumenty a schvalte změny dle vlastního uvážení. 3) Výsledek práce ulož pod názvem zobrazeni_porovnavani a            zašli emailem vyučujícímu.</vt:lpstr>
      <vt:lpstr>CITACE a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Navrátil</dc:creator>
  <cp:lastModifiedBy>Pavel Navrátil</cp:lastModifiedBy>
  <cp:revision>23</cp:revision>
  <dcterms:created xsi:type="dcterms:W3CDTF">2012-10-14T18:53:20Z</dcterms:created>
  <dcterms:modified xsi:type="dcterms:W3CDTF">2013-06-16T17:58:39Z</dcterms:modified>
</cp:coreProperties>
</file>