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3" d="100"/>
          <a:sy n="63" d="100"/>
        </p:scale>
        <p:origin x="-138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23FC3AC6-2D22-44A0-A38D-A856BE128A29}" type="datetimeFigureOut">
              <a:rPr lang="cs-CZ" smtClean="0"/>
              <a:pPr/>
              <a:t>26.2.2013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ovací čára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ovací čára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ipsa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ipsa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ipsa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E9C7EF53-CC89-424E-9E7E-BA8EE4F2A92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C3AC6-2D22-44A0-A38D-A856BE128A29}" type="datetimeFigureOut">
              <a:rPr lang="cs-CZ" smtClean="0"/>
              <a:pPr/>
              <a:t>26.2.2013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7EF53-CC89-424E-9E7E-BA8EE4F2A92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C3AC6-2D22-44A0-A38D-A856BE128A29}" type="datetimeFigureOut">
              <a:rPr lang="cs-CZ" smtClean="0"/>
              <a:pPr/>
              <a:t>26.2.2013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7EF53-CC89-424E-9E7E-BA8EE4F2A92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23FC3AC6-2D22-44A0-A38D-A856BE128A29}" type="datetimeFigureOut">
              <a:rPr lang="cs-CZ" smtClean="0"/>
              <a:pPr/>
              <a:t>26.2.2013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E9C7EF53-CC89-424E-9E7E-BA8EE4F2A927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23FC3AC6-2D22-44A0-A38D-A856BE128A29}" type="datetimeFigureOut">
              <a:rPr lang="cs-CZ" smtClean="0"/>
              <a:pPr/>
              <a:t>26.2.2013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ovací čára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ovací čára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ipsa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ipsa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ipsa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ovací čára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E9C7EF53-CC89-424E-9E7E-BA8EE4F2A92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C3AC6-2D22-44A0-A38D-A856BE128A29}" type="datetimeFigureOut">
              <a:rPr lang="cs-CZ" smtClean="0"/>
              <a:pPr/>
              <a:t>26.2.2013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7EF53-CC89-424E-9E7E-BA8EE4F2A927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C3AC6-2D22-44A0-A38D-A856BE128A29}" type="datetimeFigureOut">
              <a:rPr lang="cs-CZ" smtClean="0"/>
              <a:pPr/>
              <a:t>26.2.2013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7EF53-CC89-424E-9E7E-BA8EE4F2A927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23FC3AC6-2D22-44A0-A38D-A856BE128A29}" type="datetimeFigureOut">
              <a:rPr lang="cs-CZ" smtClean="0"/>
              <a:pPr/>
              <a:t>26.2.2013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E9C7EF53-CC89-424E-9E7E-BA8EE4F2A927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C3AC6-2D22-44A0-A38D-A856BE128A29}" type="datetimeFigureOut">
              <a:rPr lang="cs-CZ" smtClean="0"/>
              <a:pPr/>
              <a:t>26.2.2013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7EF53-CC89-424E-9E7E-BA8EE4F2A92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23FC3AC6-2D22-44A0-A38D-A856BE128A29}" type="datetimeFigureOut">
              <a:rPr lang="cs-CZ" smtClean="0"/>
              <a:pPr/>
              <a:t>26.2.2013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E9C7EF53-CC89-424E-9E7E-BA8EE4F2A927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ovací čára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23FC3AC6-2D22-44A0-A38D-A856BE128A29}" type="datetimeFigureOut">
              <a:rPr lang="cs-CZ" smtClean="0"/>
              <a:pPr/>
              <a:t>26.2.2013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E9C7EF53-CC89-424E-9E7E-BA8EE4F2A927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23FC3AC6-2D22-44A0-A38D-A856BE128A29}" type="datetimeFigureOut">
              <a:rPr lang="cs-CZ" smtClean="0"/>
              <a:pPr/>
              <a:t>26.2.2013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E9C7EF53-CC89-424E-9E7E-BA8EE4F2A927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00948" cy="439718"/>
          </a:xfrm>
        </p:spPr>
        <p:txBody>
          <a:bodyPr>
            <a:normAutofit/>
          </a:bodyPr>
          <a:lstStyle/>
          <a:p>
            <a:pPr algn="r"/>
            <a:r>
              <a:rPr lang="cs-CZ" sz="2000" dirty="0" smtClean="0"/>
              <a:t>VY_32_INOVACE_SVF34160DUD</a:t>
            </a:r>
            <a:endParaRPr lang="cs-CZ" sz="2000" dirty="0"/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1"/>
          </p:nvPr>
        </p:nvSpPr>
        <p:spPr>
          <a:xfrm>
            <a:off x="0" y="857232"/>
            <a:ext cx="8358214" cy="6000768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cs-CZ" b="1" dirty="0" smtClean="0"/>
              <a:t>Výukový materiál v rámci projektu OPVK 1.5 Peníze středním školám</a:t>
            </a:r>
            <a:endParaRPr lang="cs-CZ" dirty="0" smtClean="0"/>
          </a:p>
          <a:p>
            <a:pPr>
              <a:buNone/>
            </a:pPr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b="1" dirty="0" smtClean="0"/>
              <a:t>Číslo projektu:	         CZ.1.07/1.5.00/34.0883 </a:t>
            </a:r>
            <a:endParaRPr lang="cs-CZ" dirty="0" smtClean="0"/>
          </a:p>
          <a:p>
            <a:pPr>
              <a:buNone/>
            </a:pPr>
            <a:r>
              <a:rPr lang="cs-CZ" b="1" dirty="0" smtClean="0"/>
              <a:t>    Název projektu:          Rozvoj vzdělanosti </a:t>
            </a:r>
            <a:endParaRPr lang="cs-CZ" dirty="0" smtClean="0"/>
          </a:p>
          <a:p>
            <a:pPr>
              <a:buNone/>
            </a:pPr>
            <a:r>
              <a:rPr lang="cs-CZ" b="1" dirty="0" smtClean="0"/>
              <a:t>    Číslo šablony:   	         III/2</a:t>
            </a:r>
            <a:br>
              <a:rPr lang="cs-CZ" b="1" dirty="0" smtClean="0"/>
            </a:br>
            <a:r>
              <a:rPr lang="cs-CZ" b="1" dirty="0" smtClean="0"/>
              <a:t>Datum vytvoření</a:t>
            </a:r>
            <a:r>
              <a:rPr lang="cs-CZ" b="1" smtClean="0"/>
              <a:t>:        </a:t>
            </a:r>
            <a:r>
              <a:rPr lang="cs-CZ" b="1" smtClean="0"/>
              <a:t>3.1.2013</a:t>
            </a:r>
            <a:r>
              <a:rPr lang="cs-CZ" b="1" dirty="0" smtClean="0"/>
              <a:t>	</a:t>
            </a:r>
            <a:br>
              <a:rPr lang="cs-CZ" b="1" dirty="0" smtClean="0"/>
            </a:br>
            <a:r>
              <a:rPr lang="cs-CZ" b="1" dirty="0" smtClean="0"/>
              <a:t>Autor:	                     Mgr. </a:t>
            </a:r>
            <a:r>
              <a:rPr lang="cs-CZ" b="1" dirty="0" err="1" smtClean="0"/>
              <a:t>et</a:t>
            </a:r>
            <a:r>
              <a:rPr lang="cs-CZ" b="1" dirty="0" smtClean="0"/>
              <a:t> Mgr. Radmila Dudková</a:t>
            </a:r>
            <a:br>
              <a:rPr lang="cs-CZ" b="1" dirty="0" smtClean="0"/>
            </a:br>
            <a:r>
              <a:rPr lang="cs-CZ" b="1" dirty="0" smtClean="0"/>
              <a:t>Určeno pro předmět:  Společenské vědy</a:t>
            </a:r>
            <a:br>
              <a:rPr lang="cs-CZ" b="1" dirty="0" smtClean="0"/>
            </a:br>
            <a:r>
              <a:rPr lang="cs-CZ" b="1" dirty="0" smtClean="0"/>
              <a:t>Tematická oblast:        Právní minimum, pracovní  </a:t>
            </a:r>
          </a:p>
          <a:p>
            <a:pPr>
              <a:buNone/>
            </a:pPr>
            <a:r>
              <a:rPr lang="cs-CZ" b="1" dirty="0" smtClean="0"/>
              <a:t>                                            poměr</a:t>
            </a:r>
            <a:br>
              <a:rPr lang="cs-CZ" b="1" dirty="0" smtClean="0"/>
            </a:br>
            <a:r>
              <a:rPr lang="cs-CZ" b="1" dirty="0" smtClean="0"/>
              <a:t>Obor vzdělání:              Fotograf (34-56-l/01) 3. ročník</a:t>
            </a:r>
            <a:br>
              <a:rPr lang="cs-CZ" b="1" dirty="0" smtClean="0"/>
            </a:br>
            <a:r>
              <a:rPr lang="cs-CZ" b="1" dirty="0" smtClean="0"/>
              <a:t>                                            </a:t>
            </a:r>
            <a:br>
              <a:rPr lang="cs-CZ" b="1" dirty="0" smtClean="0"/>
            </a:br>
            <a:r>
              <a:rPr lang="cs-CZ" b="1" dirty="0" smtClean="0"/>
              <a:t>Název výukového materiálu:  prezentace – pojem a   </a:t>
            </a:r>
          </a:p>
          <a:p>
            <a:pPr>
              <a:buNone/>
            </a:pPr>
            <a:r>
              <a:rPr lang="cs-CZ" b="1" dirty="0" smtClean="0"/>
              <a:t>                                                         význam  práva </a:t>
            </a:r>
            <a:endParaRPr lang="cs-CZ" dirty="0" smtClean="0"/>
          </a:p>
          <a:p>
            <a:pPr>
              <a:buNone/>
            </a:pPr>
            <a:r>
              <a:rPr lang="cs-CZ" b="1" dirty="0" smtClean="0"/>
              <a:t>    Popis využití:  prezentace o sociálních skupinách s využitím </a:t>
            </a:r>
            <a:r>
              <a:rPr lang="cs-CZ" b="1" dirty="0" err="1" smtClean="0"/>
              <a:t>dataprojektoru</a:t>
            </a:r>
            <a:r>
              <a:rPr lang="cs-CZ" b="1" dirty="0" smtClean="0"/>
              <a:t> a notebooku k prohlubování a upevňování učiva</a:t>
            </a:r>
            <a:endParaRPr lang="cs-CZ" dirty="0" smtClean="0"/>
          </a:p>
          <a:p>
            <a:pPr>
              <a:buNone/>
            </a:pPr>
            <a:r>
              <a:rPr lang="cs-CZ" b="1" dirty="0" smtClean="0"/>
              <a:t>    Čas:  20 minut</a:t>
            </a:r>
            <a:endParaRPr lang="cs-CZ" dirty="0" smtClean="0"/>
          </a:p>
          <a:p>
            <a:pPr>
              <a:buNone/>
            </a:pPr>
            <a:endParaRPr lang="cs-CZ" dirty="0" smtClean="0"/>
          </a:p>
        </p:txBody>
      </p:sp>
      <p:pic>
        <p:nvPicPr>
          <p:cNvPr id="6" name="Obrázek 5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1472" y="0"/>
            <a:ext cx="2786082" cy="561953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Pojem a význam práva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Právo je soubor norem vydaných nebo uznaných státem, které jsou pro společnost závazné a jejichž dodržování je vynuceno státní autoritou.</a:t>
            </a:r>
          </a:p>
          <a:p>
            <a:endParaRPr lang="cs-CZ" dirty="0" smtClean="0"/>
          </a:p>
          <a:p>
            <a:pPr>
              <a:buNone/>
            </a:pPr>
            <a:r>
              <a:rPr lang="cs-CZ" i="1" dirty="0" smtClean="0">
                <a:solidFill>
                  <a:srgbClr val="FF0000"/>
                </a:solidFill>
              </a:rPr>
              <a:t>Úkoly: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sz="4800" dirty="0" smtClean="0">
                <a:solidFill>
                  <a:srgbClr val="0070C0"/>
                </a:solidFill>
              </a:rPr>
              <a:t>? </a:t>
            </a:r>
            <a:r>
              <a:rPr lang="cs-CZ" dirty="0" smtClean="0"/>
              <a:t>   Jsou lidé schopni žít bez právních norem?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sz="4400" dirty="0" smtClean="0">
                <a:solidFill>
                  <a:srgbClr val="0070C0"/>
                </a:solidFill>
              </a:rPr>
              <a:t>?  </a:t>
            </a:r>
            <a:r>
              <a:rPr lang="cs-CZ" dirty="0" smtClean="0"/>
              <a:t> Jak může stát donutit jedince dodržovat  </a:t>
            </a:r>
          </a:p>
          <a:p>
            <a:pPr>
              <a:buNone/>
            </a:pPr>
            <a:r>
              <a:rPr lang="cs-CZ" dirty="0" smtClean="0"/>
              <a:t>               právo?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Pojem a význam práva</a:t>
            </a:r>
            <a:br>
              <a:rPr lang="cs-CZ" dirty="0" smtClean="0"/>
            </a:br>
            <a:r>
              <a:rPr lang="cs-CZ" dirty="0" smtClean="0"/>
              <a:t>Subjektivní a objektivní právo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cs-CZ" i="1" dirty="0" smtClean="0">
                <a:solidFill>
                  <a:srgbClr val="0070C0"/>
                </a:solidFill>
              </a:rPr>
              <a:t>Příklad: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Nemocný má právo jít k lékaři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Lékař musí pacienta ošetřit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b="1" i="1" dirty="0" smtClean="0">
                <a:solidFill>
                  <a:srgbClr val="FF0000"/>
                </a:solidFill>
              </a:rPr>
              <a:t>Úkol:</a:t>
            </a:r>
          </a:p>
          <a:p>
            <a:r>
              <a:rPr lang="cs-CZ" dirty="0" smtClean="0"/>
              <a:t>Uveďte podobné příklady</a:t>
            </a:r>
          </a:p>
          <a:p>
            <a:r>
              <a:rPr lang="cs-CZ" dirty="0" smtClean="0"/>
              <a:t>Zformulujte, co je subjektivní a objektivní právo</a:t>
            </a: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5715008" y="1785926"/>
            <a:ext cx="2357454" cy="92869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 smtClean="0"/>
              <a:t>Subjektivní</a:t>
            </a:r>
          </a:p>
          <a:p>
            <a:pPr algn="ctr"/>
            <a:r>
              <a:rPr lang="cs-CZ" sz="2400" dirty="0" smtClean="0"/>
              <a:t>právo</a:t>
            </a:r>
            <a:endParaRPr lang="cs-CZ" sz="2400" dirty="0"/>
          </a:p>
        </p:txBody>
      </p:sp>
      <p:sp>
        <p:nvSpPr>
          <p:cNvPr id="5" name="Obdélník 4"/>
          <p:cNvSpPr/>
          <p:nvPr/>
        </p:nvSpPr>
        <p:spPr>
          <a:xfrm>
            <a:off x="5715008" y="3071810"/>
            <a:ext cx="2428892" cy="10001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 smtClean="0"/>
              <a:t>Objektivní</a:t>
            </a:r>
          </a:p>
          <a:p>
            <a:pPr algn="ctr"/>
            <a:r>
              <a:rPr lang="cs-CZ" sz="2400" dirty="0" smtClean="0"/>
              <a:t>právo</a:t>
            </a:r>
            <a:endParaRPr lang="cs-CZ" sz="2400" dirty="0"/>
          </a:p>
        </p:txBody>
      </p:sp>
      <p:cxnSp>
        <p:nvCxnSpPr>
          <p:cNvPr id="7" name="Přímá spojovací šipka 6"/>
          <p:cNvCxnSpPr/>
          <p:nvPr/>
        </p:nvCxnSpPr>
        <p:spPr>
          <a:xfrm flipV="1">
            <a:off x="5072066" y="2285992"/>
            <a:ext cx="500066" cy="35719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ovací šipka 8"/>
          <p:cNvCxnSpPr/>
          <p:nvPr/>
        </p:nvCxnSpPr>
        <p:spPr>
          <a:xfrm>
            <a:off x="4572794" y="3644108"/>
            <a:ext cx="927900" cy="7064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Pojem a význam práva</a:t>
            </a:r>
            <a:br>
              <a:rPr lang="cs-CZ" dirty="0" smtClean="0"/>
            </a:br>
            <a:r>
              <a:rPr lang="cs-CZ" dirty="0" smtClean="0"/>
              <a:t>právo hmotné a procesní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 smtClean="0"/>
          </a:p>
          <a:p>
            <a:pPr>
              <a:buNone/>
            </a:pPr>
            <a:r>
              <a:rPr lang="cs-CZ" dirty="0" smtClean="0"/>
              <a:t>  </a:t>
            </a:r>
            <a:r>
              <a:rPr lang="cs-CZ" sz="3600" dirty="0" smtClean="0">
                <a:solidFill>
                  <a:srgbClr val="FF0000"/>
                </a:solidFill>
              </a:rPr>
              <a:t> ?    </a:t>
            </a:r>
            <a:r>
              <a:rPr lang="cs-CZ" dirty="0" smtClean="0"/>
              <a:t>Přijdete na to, co je procesní právo?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b="1" dirty="0" smtClean="0"/>
              <a:t>Hmotné právo </a:t>
            </a:r>
            <a:r>
              <a:rPr lang="cs-CZ" dirty="0" smtClean="0"/>
              <a:t>= právní předpisy, které stanoví pravidla chování a sankce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b="1" dirty="0" smtClean="0"/>
              <a:t>Procesní právo </a:t>
            </a:r>
            <a:r>
              <a:rPr lang="cs-CZ" dirty="0" smtClean="0"/>
              <a:t>= …………………………………………………………………………………………………………………..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Použitá literatura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Dvořák J., </a:t>
            </a:r>
            <a:r>
              <a:rPr lang="cs-CZ" dirty="0" err="1" smtClean="0"/>
              <a:t>Emmert</a:t>
            </a:r>
            <a:r>
              <a:rPr lang="cs-CZ" dirty="0" smtClean="0"/>
              <a:t> F., </a:t>
            </a:r>
            <a:r>
              <a:rPr lang="cs-CZ" dirty="0" err="1" smtClean="0"/>
              <a:t>Katrňák</a:t>
            </a:r>
            <a:r>
              <a:rPr lang="cs-CZ" dirty="0" smtClean="0"/>
              <a:t> T.: Odmaturuj ze společenských věd, DIDAKTIS 2008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57</TotalTime>
  <Words>140</Words>
  <Application>Microsoft Office PowerPoint</Application>
  <PresentationFormat>Předvádění na obrazovce (4:3)</PresentationFormat>
  <Paragraphs>41</Paragraphs>
  <Slides>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6" baseType="lpstr">
      <vt:lpstr>Arkýř</vt:lpstr>
      <vt:lpstr>VY_32_INOVACE_SVF34160DUD</vt:lpstr>
      <vt:lpstr>Pojem a význam práva</vt:lpstr>
      <vt:lpstr>Pojem a význam práva Subjektivní a objektivní právo</vt:lpstr>
      <vt:lpstr>Pojem a význam práva právo hmotné a procesní</vt:lpstr>
      <vt:lpstr>Použitá literatura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VY_20_INOVACE_SVF34160DUD</dc:title>
  <dc:creator>Josef Dudek</dc:creator>
  <cp:lastModifiedBy>ucitel</cp:lastModifiedBy>
  <cp:revision>12</cp:revision>
  <dcterms:created xsi:type="dcterms:W3CDTF">2012-07-13T06:12:31Z</dcterms:created>
  <dcterms:modified xsi:type="dcterms:W3CDTF">2013-02-26T07:27:51Z</dcterms:modified>
</cp:coreProperties>
</file>