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78F376-A25F-407D-99CD-FC538F8F36C0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88D22A-CD64-44D1-B170-F5D1361FCC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cs-CZ" sz="2000" dirty="0" smtClean="0"/>
              <a:t>VY_32_INOVACE_SVF34260DUD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4.1.2013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právní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vědomí   </a:t>
            </a:r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2714644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Právní vědomí vyjadřuje………..………………………………………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Před zákonem jsou …………………………………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Neznalost zákona……………………………………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Právní vědomí má dvě strany: 1 .znalost práva</a:t>
            </a:r>
          </a:p>
          <a:p>
            <a:pPr>
              <a:buNone/>
            </a:pPr>
            <a:r>
              <a:rPr lang="cs-CZ" dirty="0" smtClean="0"/>
              <a:t>                                                       2. názor na právo</a:t>
            </a:r>
          </a:p>
          <a:p>
            <a:pPr>
              <a:buNone/>
            </a:pPr>
            <a:r>
              <a:rPr lang="cs-CZ" dirty="0" smtClean="0"/>
              <a:t>Přiřaďte: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povinnost platit daně</a:t>
            </a:r>
          </a:p>
          <a:p>
            <a:pPr>
              <a:buFontTx/>
              <a:buChar char="-"/>
            </a:pPr>
            <a:r>
              <a:rPr lang="cs-CZ" dirty="0" smtClean="0"/>
              <a:t>daně by neměli platit všichni</a:t>
            </a:r>
          </a:p>
          <a:p>
            <a:pPr>
              <a:buFontTx/>
              <a:buChar char="-"/>
            </a:pPr>
            <a:r>
              <a:rPr lang="cs-CZ" dirty="0" smtClean="0"/>
              <a:t>vražda je trestný čin</a:t>
            </a:r>
          </a:p>
          <a:p>
            <a:pPr>
              <a:buFontTx/>
              <a:buChar char="-"/>
            </a:pPr>
            <a:r>
              <a:rPr lang="cs-CZ" dirty="0" smtClean="0"/>
              <a:t>za vraždu jsou nízké tresty</a:t>
            </a:r>
          </a:p>
          <a:p>
            <a:pPr>
              <a:buFontTx/>
              <a:buChar char="-"/>
            </a:pPr>
            <a:r>
              <a:rPr lang="cs-CZ" dirty="0" smtClean="0"/>
              <a:t>bigamie je zakázaná</a:t>
            </a:r>
          </a:p>
          <a:p>
            <a:pPr>
              <a:buFontTx/>
              <a:buChar char="-"/>
            </a:pPr>
            <a:r>
              <a:rPr lang="cs-CZ" dirty="0" smtClean="0"/>
              <a:t>bigamie by měla být volbou</a:t>
            </a:r>
          </a:p>
          <a:p>
            <a:pPr>
              <a:buNone/>
            </a:pPr>
            <a:r>
              <a:rPr lang="cs-CZ" dirty="0" smtClean="0"/>
              <a:t>                          pro každého</a:t>
            </a:r>
          </a:p>
        </p:txBody>
      </p:sp>
      <p:sp>
        <p:nvSpPr>
          <p:cNvPr id="4" name="Obdélník 3"/>
          <p:cNvSpPr/>
          <p:nvPr/>
        </p:nvSpPr>
        <p:spPr>
          <a:xfrm>
            <a:off x="5857884" y="3286124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Znalost</a:t>
            </a:r>
          </a:p>
          <a:p>
            <a:pPr algn="ctr"/>
            <a:r>
              <a:rPr lang="cs-CZ" sz="2400" dirty="0" smtClean="0"/>
              <a:t>práva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929322" y="4357694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Názor na </a:t>
            </a:r>
          </a:p>
          <a:p>
            <a:pPr algn="ctr"/>
            <a:r>
              <a:rPr lang="cs-CZ" sz="2400" dirty="0" smtClean="0"/>
              <a:t>právo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Stav společnosti, který je v souladu s právem, označujeme jako                                 (legalita)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Jaký je vztah mezi morálními hodnotami a právem?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 právo spravedlivé?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Je uplatňování práva spravedlivé?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143240" y="2857496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>
              <a:buAutoNum type="arabicPeriod"/>
            </a:pPr>
            <a:r>
              <a:rPr lang="cs-CZ" dirty="0" smtClean="0"/>
              <a:t>Které dvě stránky zahrnuje právní vědomí?</a:t>
            </a:r>
          </a:p>
          <a:p>
            <a:pPr marL="457200" indent="-457200">
              <a:buNone/>
            </a:pPr>
            <a:r>
              <a:rPr lang="cs-CZ" dirty="0" smtClean="0"/>
              <a:t>      A) vědomost pachatele o tom, že se dopustil trestného činu</a:t>
            </a:r>
          </a:p>
          <a:p>
            <a:pPr marL="457200" indent="-457200">
              <a:buNone/>
            </a:pPr>
            <a:r>
              <a:rPr lang="cs-CZ" dirty="0" smtClean="0"/>
              <a:t>      B) vysokoškolské vzdělání v oboru právo</a:t>
            </a:r>
          </a:p>
          <a:p>
            <a:pPr marL="457200" indent="-457200">
              <a:buNone/>
            </a:pPr>
            <a:r>
              <a:rPr lang="cs-CZ" dirty="0" smtClean="0"/>
              <a:t>      C) názory občanů na spravedlnost</a:t>
            </a:r>
          </a:p>
          <a:p>
            <a:pPr marL="457200" indent="-457200">
              <a:buNone/>
            </a:pPr>
            <a:r>
              <a:rPr lang="cs-CZ" dirty="0" smtClean="0"/>
              <a:t>      D) znalost práva a názory na spravedlnost</a:t>
            </a:r>
          </a:p>
          <a:p>
            <a:pPr marL="457200" indent="-45720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2. Co je podmínkou uplatnění zásady neznalost zákona neomlouvá?</a:t>
            </a:r>
          </a:p>
          <a:p>
            <a:pPr>
              <a:buNone/>
            </a:pPr>
            <a:r>
              <a:rPr lang="cs-CZ" dirty="0" smtClean="0"/>
              <a:t>    A) publikování příslušného právního předpisu ve sbírce zákonů</a:t>
            </a:r>
          </a:p>
          <a:p>
            <a:pPr>
              <a:buNone/>
            </a:pPr>
            <a:r>
              <a:rPr lang="cs-CZ" dirty="0" smtClean="0"/>
              <a:t>    B) souhlas osoby, která se dopustila protiprávního jednání</a:t>
            </a:r>
          </a:p>
          <a:p>
            <a:pPr>
              <a:buNone/>
            </a:pPr>
            <a:r>
              <a:rPr lang="cs-CZ" dirty="0" smtClean="0"/>
              <a:t>     C) zvláštní ustanovení v každém novém zákoně, které tuto zásadu výslovně dovoluje uplatnit</a:t>
            </a:r>
          </a:p>
          <a:p>
            <a:pPr>
              <a:buNone/>
            </a:pPr>
            <a:r>
              <a:rPr lang="cs-CZ" dirty="0" smtClean="0"/>
              <a:t>     D) zveřejnění příslušného právního předpisu nebo jeho částí v masových médiích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Dvořák </a:t>
            </a:r>
            <a:r>
              <a:rPr lang="cs-CZ" dirty="0" smtClean="0"/>
              <a:t>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264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VY_32_INOVACE_SVF34260DUD</vt:lpstr>
      <vt:lpstr>Právní vědomí</vt:lpstr>
      <vt:lpstr>Právní vědomí</vt:lpstr>
      <vt:lpstr>Právní vědomí</vt:lpstr>
      <vt:lpstr>Ověřte si své znalosti</vt:lpstr>
      <vt:lpstr>Ověřte si své znalosti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VY_20_INOVACE_SVF34260DUD</dc:title>
  <dc:creator>Josef Dudek</dc:creator>
  <cp:lastModifiedBy>ucitel</cp:lastModifiedBy>
  <cp:revision>13</cp:revision>
  <dcterms:created xsi:type="dcterms:W3CDTF">2012-07-13T07:09:27Z</dcterms:created>
  <dcterms:modified xsi:type="dcterms:W3CDTF">2013-02-26T07:28:08Z</dcterms:modified>
</cp:coreProperties>
</file>