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7CD4E6-8FD3-4621-8F3A-D98A914898B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7438B1-883C-48E8-B30C-A5D13D9D3A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D4E6-8FD3-4621-8F3A-D98A914898B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38B1-883C-48E8-B30C-A5D13D9D3A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D4E6-8FD3-4621-8F3A-D98A914898B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38B1-883C-48E8-B30C-A5D13D9D3A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7CD4E6-8FD3-4621-8F3A-D98A914898B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7438B1-883C-48E8-B30C-A5D13D9D3A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7CD4E6-8FD3-4621-8F3A-D98A914898B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7438B1-883C-48E8-B30C-A5D13D9D3A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D4E6-8FD3-4621-8F3A-D98A914898B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38B1-883C-48E8-B30C-A5D13D9D3A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D4E6-8FD3-4621-8F3A-D98A914898B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38B1-883C-48E8-B30C-A5D13D9D3A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7CD4E6-8FD3-4621-8F3A-D98A914898B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7438B1-883C-48E8-B30C-A5D13D9D3A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D4E6-8FD3-4621-8F3A-D98A914898B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38B1-883C-48E8-B30C-A5D13D9D3A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7CD4E6-8FD3-4621-8F3A-D98A914898B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7438B1-883C-48E8-B30C-A5D13D9D3A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7CD4E6-8FD3-4621-8F3A-D98A914898B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7438B1-883C-48E8-B30C-A5D13D9D3A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7CD4E6-8FD3-4621-8F3A-D98A914898B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7438B1-883C-48E8-B30C-A5D13D9D3A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r"/>
            <a:r>
              <a:rPr lang="cs-CZ" sz="2000" smtClean="0"/>
              <a:t>VY_32_INOVACE_SVF34460DUD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686800" cy="56436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</a:t>
            </a:r>
            <a:r>
              <a:rPr lang="cs-CZ" b="1" smtClean="0"/>
              <a:t>8.1.2013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platnost, účinnost, 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   působnost právní normy  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3286148" cy="7048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právní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i="1" dirty="0" smtClean="0">
                <a:solidFill>
                  <a:srgbClr val="FF0000"/>
                </a:solidFill>
              </a:rPr>
              <a:t>Uveďte příklady působností: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Působnost                                          noční klid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57422" y="2786058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věcná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2357422" y="3786190"/>
            <a:ext cx="15001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časová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2357422" y="4714884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osobní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2285984" y="5643578"/>
            <a:ext cx="178595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prostorová</a:t>
            </a:r>
            <a:endParaRPr lang="cs-CZ" sz="2400" dirty="0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3929058" y="4071942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4000496" y="3714752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4" idx="3"/>
          </p:cNvCxnSpPr>
          <p:nvPr/>
        </p:nvCxnSpPr>
        <p:spPr>
          <a:xfrm flipV="1">
            <a:off x="3929058" y="2714620"/>
            <a:ext cx="135732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4071934" y="3071810"/>
            <a:ext cx="121444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stCxn id="6" idx="3"/>
          </p:cNvCxnSpPr>
          <p:nvPr/>
        </p:nvCxnSpPr>
        <p:spPr>
          <a:xfrm flipV="1">
            <a:off x="3929058" y="4786322"/>
            <a:ext cx="142876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6" idx="3"/>
          </p:cNvCxnSpPr>
          <p:nvPr/>
        </p:nvCxnSpPr>
        <p:spPr>
          <a:xfrm>
            <a:off x="3929058" y="5000636"/>
            <a:ext cx="135732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7" idx="3"/>
          </p:cNvCxnSpPr>
          <p:nvPr/>
        </p:nvCxnSpPr>
        <p:spPr>
          <a:xfrm flipV="1">
            <a:off x="4071934" y="5857892"/>
            <a:ext cx="121444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stCxn id="7" idx="3"/>
          </p:cNvCxnSpPr>
          <p:nvPr/>
        </p:nvCxnSpPr>
        <p:spPr>
          <a:xfrm>
            <a:off x="4071934" y="5929330"/>
            <a:ext cx="135732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Platnost právní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4400" dirty="0" smtClean="0">
                <a:solidFill>
                  <a:srgbClr val="C00000"/>
                </a:solidFill>
              </a:rPr>
              <a:t>! </a:t>
            </a:r>
            <a:r>
              <a:rPr lang="cs-CZ" dirty="0" smtClean="0"/>
              <a:t> Právní norma je</a:t>
            </a:r>
            <a:r>
              <a:rPr lang="cs-CZ" u="sng" dirty="0" smtClean="0"/>
              <a:t> platná</a:t>
            </a:r>
            <a:r>
              <a:rPr lang="cs-CZ" dirty="0" smtClean="0"/>
              <a:t>, pokud byla vytvořena předepsaným způsobem, vydána příslušným orgánem v mezích jeho pravomoci a byla řádným způsobem vyhlášena (ve Sbírce zákonů, úřední desce)</a:t>
            </a:r>
          </a:p>
          <a:p>
            <a:pPr>
              <a:buNone/>
            </a:pPr>
            <a:r>
              <a:rPr lang="cs-CZ" i="1" dirty="0" smtClean="0">
                <a:solidFill>
                  <a:srgbClr val="C00000"/>
                </a:solidFill>
              </a:rPr>
              <a:t>Úkol:                      </a:t>
            </a:r>
            <a:r>
              <a:rPr lang="cs-CZ" dirty="0" smtClean="0">
                <a:solidFill>
                  <a:srgbClr val="0070C0"/>
                </a:solidFill>
              </a:rPr>
              <a:t>Př.: Vyšel nový zákon o rodině</a:t>
            </a:r>
          </a:p>
          <a:p>
            <a:pPr>
              <a:buNone/>
            </a:pPr>
            <a:r>
              <a:rPr lang="cs-CZ" sz="4000" dirty="0" smtClean="0">
                <a:solidFill>
                  <a:srgbClr val="C00000"/>
                </a:solidFill>
              </a:rPr>
              <a:t> ?</a:t>
            </a:r>
            <a:r>
              <a:rPr lang="cs-CZ" dirty="0" smtClean="0"/>
              <a:t>     Jaký byl předepsaný způsob vytvoření?</a:t>
            </a:r>
          </a:p>
          <a:p>
            <a:pPr>
              <a:buNone/>
            </a:pPr>
            <a:r>
              <a:rPr lang="cs-CZ" sz="4000" dirty="0" smtClean="0">
                <a:solidFill>
                  <a:srgbClr val="C00000"/>
                </a:solidFill>
              </a:rPr>
              <a:t> ?   </a:t>
            </a:r>
            <a:r>
              <a:rPr lang="cs-CZ" dirty="0" smtClean="0"/>
              <a:t>Kdo jej měl vydat?</a:t>
            </a:r>
          </a:p>
          <a:p>
            <a:pPr>
              <a:buNone/>
            </a:pPr>
            <a:r>
              <a:rPr lang="cs-CZ" sz="4000" dirty="0" smtClean="0">
                <a:solidFill>
                  <a:srgbClr val="C00000"/>
                </a:solidFill>
              </a:rPr>
              <a:t> ?   </a:t>
            </a:r>
            <a:r>
              <a:rPr lang="cs-CZ" dirty="0" smtClean="0"/>
              <a:t>Kde byl uveřejněn tak, aby byl platný?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Účinnost právní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V okamžiku kdy právní norma nabude účinnosti jsou normy závazné.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Doplňte:</a:t>
            </a:r>
          </a:p>
          <a:p>
            <a:pPr>
              <a:buNone/>
            </a:pPr>
            <a:r>
              <a:rPr lang="cs-CZ" dirty="0" smtClean="0"/>
              <a:t>Den nabytí účinnosti bývá v právních předpisech uveden, v opačném případě platí, že pravidlo je účinné ………… po vyhlášení.</a:t>
            </a:r>
          </a:p>
          <a:p>
            <a:pPr>
              <a:buNone/>
            </a:pPr>
            <a:endParaRPr lang="cs-CZ" sz="4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dirty="0" smtClean="0"/>
              <a:t>                   Jaký je důvod právní účinnosti?</a:t>
            </a:r>
          </a:p>
          <a:p>
            <a:pPr>
              <a:buNone/>
            </a:pPr>
            <a:r>
              <a:rPr lang="cs-CZ" dirty="0" smtClean="0"/>
              <a:t>      </a:t>
            </a:r>
            <a:r>
              <a:rPr lang="cs-CZ" sz="5800" dirty="0" smtClean="0">
                <a:solidFill>
                  <a:srgbClr val="C00000"/>
                </a:solidFill>
              </a:rPr>
              <a:t>  ?</a:t>
            </a:r>
          </a:p>
          <a:p>
            <a:pPr>
              <a:buNone/>
            </a:pPr>
            <a:r>
              <a:rPr lang="cs-CZ" dirty="0" smtClean="0"/>
              <a:t>                   Znáte konkrétní příklad, kdy zákon  </a:t>
            </a:r>
          </a:p>
          <a:p>
            <a:pPr>
              <a:buNone/>
            </a:pPr>
            <a:r>
              <a:rPr lang="cs-CZ" dirty="0" smtClean="0"/>
              <a:t>                   potřeboval delší dobu než nabyl účinnosti?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Odpovězte na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 Co je přiznáno osobám, na které se nevztahují</a:t>
            </a:r>
          </a:p>
          <a:p>
            <a:pPr>
              <a:buNone/>
            </a:pPr>
            <a:r>
              <a:rPr lang="cs-CZ" dirty="0" smtClean="0"/>
              <a:t>            právní normy?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 Znáte příklad těchto osob?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 Jaký je rozdíl mezi platností a účinnosti právní </a:t>
            </a:r>
          </a:p>
          <a:p>
            <a:pPr>
              <a:buNone/>
            </a:pPr>
            <a:r>
              <a:rPr lang="cs-CZ" dirty="0" smtClean="0"/>
              <a:t>             normy?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  Které orgány mají v ČR pravomoc vydávat  </a:t>
            </a:r>
          </a:p>
          <a:p>
            <a:pPr>
              <a:buNone/>
            </a:pPr>
            <a:r>
              <a:rPr lang="cs-CZ" dirty="0" smtClean="0"/>
              <a:t>             obecně závazné normativní právní akty?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227</Words>
  <Application>Microsoft Office PowerPoint</Application>
  <PresentationFormat>Předvádění na obrazovce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VY_32_INOVACE_SVF34460DUD</vt:lpstr>
      <vt:lpstr>Působnost právní normy</vt:lpstr>
      <vt:lpstr>Platnost právní normy</vt:lpstr>
      <vt:lpstr>Účinnost právní normy</vt:lpstr>
      <vt:lpstr>Odpovězte na otázky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VY_20_INOVACE_SVF34460DUD</dc:title>
  <dc:creator>Josef Dudek</dc:creator>
  <cp:lastModifiedBy>ucitel</cp:lastModifiedBy>
  <cp:revision>14</cp:revision>
  <dcterms:created xsi:type="dcterms:W3CDTF">2012-07-13T08:29:38Z</dcterms:created>
  <dcterms:modified xsi:type="dcterms:W3CDTF">2013-02-26T07:28:39Z</dcterms:modified>
</cp:coreProperties>
</file>