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07B219-2D9D-4E4E-B93D-DB409E512F4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CEC6040-4B44-4B0A-A745-19191C408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B219-2D9D-4E4E-B93D-DB409E512F4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6040-4B44-4B0A-A745-19191C408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B219-2D9D-4E4E-B93D-DB409E512F4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6040-4B44-4B0A-A745-19191C408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07B219-2D9D-4E4E-B93D-DB409E512F4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EC6040-4B44-4B0A-A745-19191C408B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07B219-2D9D-4E4E-B93D-DB409E512F4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CEC6040-4B44-4B0A-A745-19191C408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B219-2D9D-4E4E-B93D-DB409E512F4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6040-4B44-4B0A-A745-19191C408B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B219-2D9D-4E4E-B93D-DB409E512F4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6040-4B44-4B0A-A745-19191C408B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07B219-2D9D-4E4E-B93D-DB409E512F4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EC6040-4B44-4B0A-A745-19191C408B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B219-2D9D-4E4E-B93D-DB409E512F4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6040-4B44-4B0A-A745-19191C408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07B219-2D9D-4E4E-B93D-DB409E512F4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EC6040-4B44-4B0A-A745-19191C408B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07B219-2D9D-4E4E-B93D-DB409E512F4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EC6040-4B44-4B0A-A745-19191C408B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07B219-2D9D-4E4E-B93D-DB409E512F4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EC6040-4B44-4B0A-A745-19191C408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VY_32_INOVACE_SVF34760DUD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</a:t>
            </a:r>
            <a:r>
              <a:rPr lang="cs-CZ" b="1" smtClean="0"/>
              <a:t>2.4.2013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Společenské vědy</a:t>
            </a:r>
            <a:br>
              <a:rPr lang="cs-CZ" b="1" dirty="0" smtClean="0"/>
            </a:br>
            <a:r>
              <a:rPr lang="cs-CZ" b="1" dirty="0" smtClean="0"/>
              <a:t>Tematická oblast:        Právní minimum, pracovní  </a:t>
            </a:r>
          </a:p>
          <a:p>
            <a:pPr>
              <a:buNone/>
            </a:pPr>
            <a:r>
              <a:rPr lang="cs-CZ" b="1" dirty="0" smtClean="0"/>
              <a:t>                                            poměr</a:t>
            </a:r>
            <a:br>
              <a:rPr lang="cs-CZ" b="1" dirty="0" smtClean="0"/>
            </a:br>
            <a:r>
              <a:rPr lang="cs-CZ" b="1" dirty="0" smtClean="0"/>
              <a:t>Obor vzdělání: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 rodinné právo – 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   manželství                                                    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85728"/>
            <a:ext cx="3143272" cy="6334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Rodinné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                           Rodinné právo upravuje vznik a  </a:t>
            </a:r>
          </a:p>
          <a:p>
            <a:pPr>
              <a:buNone/>
            </a:pPr>
            <a:r>
              <a:rPr lang="cs-CZ" dirty="0" smtClean="0"/>
              <a:t>                             zánik manželství, vztahy mezi  </a:t>
            </a:r>
          </a:p>
          <a:p>
            <a:pPr>
              <a:buNone/>
            </a:pPr>
            <a:r>
              <a:rPr lang="cs-CZ" dirty="0" smtClean="0"/>
              <a:t>                              manželi, rodiči, dětmi a dalšími </a:t>
            </a:r>
          </a:p>
          <a:p>
            <a:pPr>
              <a:buNone/>
            </a:pPr>
            <a:r>
              <a:rPr lang="cs-CZ" dirty="0" smtClean="0"/>
              <a:t>    příbuznými a právní vztahy při náhradní výchově dětí.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       Základním pramenem rodinného práva je zákon …………………….</a:t>
            </a:r>
          </a:p>
          <a:p>
            <a:r>
              <a:rPr lang="cs-CZ" dirty="0" smtClean="0"/>
              <a:t>         Místo pojmu příbuzenství právo definuje osobu……………………..</a:t>
            </a:r>
            <a:endParaRPr lang="cs-CZ" dirty="0"/>
          </a:p>
        </p:txBody>
      </p:sp>
      <p:pic>
        <p:nvPicPr>
          <p:cNvPr id="1026" name="Picture 2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1609725"/>
            <a:ext cx="1565275" cy="1154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Rodinné právo</a:t>
            </a:r>
            <a:br>
              <a:rPr lang="cs-CZ" dirty="0" smtClean="0"/>
            </a:br>
            <a:r>
              <a:rPr lang="cs-CZ" dirty="0" smtClean="0"/>
              <a:t>manželství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 dvě formy uzavírání sňatku.</a:t>
            </a:r>
          </a:p>
          <a:p>
            <a:pPr>
              <a:buNone/>
            </a:pPr>
            <a:r>
              <a:rPr lang="cs-CZ" dirty="0" smtClean="0"/>
              <a:t>          Prohlášením:</a:t>
            </a:r>
          </a:p>
          <a:p>
            <a:pPr>
              <a:buNone/>
            </a:pPr>
            <a:r>
              <a:rPr lang="cs-CZ" dirty="0" smtClean="0"/>
              <a:t>1. před státním orgánem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2. před orgánem státem registrované církve</a:t>
            </a:r>
          </a:p>
        </p:txBody>
      </p:sp>
      <p:sp>
        <p:nvSpPr>
          <p:cNvPr id="4" name="Vodorovný svitek 3"/>
          <p:cNvSpPr/>
          <p:nvPr/>
        </p:nvSpPr>
        <p:spPr>
          <a:xfrm>
            <a:off x="1428728" y="3071810"/>
            <a:ext cx="3214710" cy="1214446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                     sňatek</a:t>
            </a:r>
            <a:endParaRPr lang="cs-CZ" sz="2400" dirty="0"/>
          </a:p>
        </p:txBody>
      </p:sp>
      <p:sp>
        <p:nvSpPr>
          <p:cNvPr id="5" name="Vodorovný svitek 4"/>
          <p:cNvSpPr/>
          <p:nvPr/>
        </p:nvSpPr>
        <p:spPr>
          <a:xfrm>
            <a:off x="1428728" y="5000636"/>
            <a:ext cx="3143272" cy="1214446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                     sňatek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Rodinné právo</a:t>
            </a:r>
            <a:br>
              <a:rPr lang="cs-CZ" dirty="0" smtClean="0"/>
            </a:br>
            <a:r>
              <a:rPr lang="cs-CZ" dirty="0" smtClean="0"/>
              <a:t>manželství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  Jaké jsou hlavní podmínky uzavření manželství?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</a:t>
            </a:r>
            <a:r>
              <a:rPr lang="cs-CZ" dirty="0" smtClean="0">
                <a:solidFill>
                  <a:srgbClr val="00B050"/>
                </a:solidFill>
              </a:rPr>
              <a:t>……………………….. </a:t>
            </a:r>
            <a:r>
              <a:rPr lang="cs-CZ" dirty="0" smtClean="0"/>
              <a:t>    2</a:t>
            </a:r>
            <a:r>
              <a:rPr lang="cs-CZ" dirty="0" smtClean="0">
                <a:solidFill>
                  <a:srgbClr val="00B050"/>
                </a:solidFill>
              </a:rPr>
              <a:t>……………………..…</a:t>
            </a:r>
          </a:p>
          <a:p>
            <a:pPr>
              <a:buNone/>
            </a:pPr>
            <a:r>
              <a:rPr lang="cs-CZ" dirty="0" smtClean="0"/>
              <a:t>3</a:t>
            </a:r>
            <a:r>
              <a:rPr lang="cs-CZ" dirty="0" smtClean="0">
                <a:solidFill>
                  <a:srgbClr val="00B050"/>
                </a:solidFill>
              </a:rPr>
              <a:t>……………………….. </a:t>
            </a:r>
            <a:r>
              <a:rPr lang="cs-CZ" dirty="0" smtClean="0"/>
              <a:t>    4</a:t>
            </a:r>
            <a:r>
              <a:rPr lang="cs-CZ" dirty="0" smtClean="0">
                <a:solidFill>
                  <a:srgbClr val="00B050"/>
                </a:solidFill>
              </a:rPr>
              <a:t>………………………..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5400" dirty="0" smtClean="0">
                <a:solidFill>
                  <a:srgbClr val="C00000"/>
                </a:solidFill>
              </a:rPr>
              <a:t>? </a:t>
            </a:r>
            <a:r>
              <a:rPr lang="cs-CZ" dirty="0" smtClean="0"/>
              <a:t>       Jaká práva mají muž a žena v manželství?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Co je to </a:t>
            </a:r>
            <a:r>
              <a:rPr lang="cs-CZ" u="sng" dirty="0" smtClean="0"/>
              <a:t>registrované partnerství</a:t>
            </a:r>
            <a:r>
              <a:rPr lang="cs-CZ" dirty="0" smtClean="0"/>
              <a:t>?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Rodinné právo</a:t>
            </a:r>
            <a:br>
              <a:rPr lang="cs-CZ" dirty="0" smtClean="0"/>
            </a:br>
            <a:r>
              <a:rPr lang="cs-CZ" dirty="0" smtClean="0"/>
              <a:t>manželství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600" dirty="0" smtClean="0">
                <a:solidFill>
                  <a:srgbClr val="7030A0"/>
                </a:solidFill>
              </a:rPr>
              <a:t>Zánik manželství</a:t>
            </a:r>
          </a:p>
          <a:p>
            <a:pPr>
              <a:buNone/>
            </a:pPr>
            <a:r>
              <a:rPr lang="cs-CZ" sz="2800" dirty="0" smtClean="0"/>
              <a:t>Zákon rozlišuje zánik a zrušení manželství.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     manželství zaniká</a:t>
            </a:r>
          </a:p>
          <a:p>
            <a:endParaRPr lang="cs-CZ" sz="2800" dirty="0" smtClean="0"/>
          </a:p>
          <a:p>
            <a:r>
              <a:rPr lang="cs-CZ" sz="2800" dirty="0" smtClean="0"/>
              <a:t>     Jedinou cestou jak zrušit manželství </a:t>
            </a:r>
          </a:p>
          <a:p>
            <a:pPr>
              <a:buNone/>
            </a:pPr>
            <a:r>
              <a:rPr lang="cs-CZ" sz="2800" dirty="0" smtClean="0"/>
              <a:t>        je</a:t>
            </a:r>
          </a:p>
        </p:txBody>
      </p:sp>
      <p:sp>
        <p:nvSpPr>
          <p:cNvPr id="4" name="Šipka doprava se zářezem 3"/>
          <p:cNvSpPr/>
          <p:nvPr/>
        </p:nvSpPr>
        <p:spPr>
          <a:xfrm>
            <a:off x="4500562" y="3286124"/>
            <a:ext cx="2928958" cy="1071570"/>
          </a:xfrm>
          <a:prstGeom prst="notch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se zářezem 4"/>
          <p:cNvSpPr/>
          <p:nvPr/>
        </p:nvSpPr>
        <p:spPr>
          <a:xfrm>
            <a:off x="2214546" y="5143512"/>
            <a:ext cx="2786082" cy="1142984"/>
          </a:xfrm>
          <a:prstGeom prst="notch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Words>164</Words>
  <Application>Microsoft Office PowerPoint</Application>
  <PresentationFormat>Předvádění na obrazovce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VY_32_INOVACE_SVF34760DUD</vt:lpstr>
      <vt:lpstr>Rodinné právo</vt:lpstr>
      <vt:lpstr>Rodinné právo manželství</vt:lpstr>
      <vt:lpstr>Rodinné právo manželství</vt:lpstr>
      <vt:lpstr>Rodinné právo manželství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VY_20_INOVACE_SVF34760DUD</dc:title>
  <dc:creator>Josef Dudek</dc:creator>
  <cp:lastModifiedBy>ucitel</cp:lastModifiedBy>
  <cp:revision>11</cp:revision>
  <dcterms:created xsi:type="dcterms:W3CDTF">2012-07-14T17:58:58Z</dcterms:created>
  <dcterms:modified xsi:type="dcterms:W3CDTF">2013-02-26T07:29:29Z</dcterms:modified>
</cp:coreProperties>
</file>