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3D9ECEB-70DC-4195-9543-09F62AA5EAE2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F222FB2-8BEF-4FC0-91D5-C0230683D27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9ECEB-70DC-4195-9543-09F62AA5EAE2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22FB2-8BEF-4FC0-91D5-C0230683D27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9ECEB-70DC-4195-9543-09F62AA5EAE2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22FB2-8BEF-4FC0-91D5-C0230683D27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3D9ECEB-70DC-4195-9543-09F62AA5EAE2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F222FB2-8BEF-4FC0-91D5-C0230683D27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3D9ECEB-70DC-4195-9543-09F62AA5EAE2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F222FB2-8BEF-4FC0-91D5-C0230683D27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9ECEB-70DC-4195-9543-09F62AA5EAE2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22FB2-8BEF-4FC0-91D5-C0230683D27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9ECEB-70DC-4195-9543-09F62AA5EAE2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22FB2-8BEF-4FC0-91D5-C0230683D27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3D9ECEB-70DC-4195-9543-09F62AA5EAE2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F222FB2-8BEF-4FC0-91D5-C0230683D27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9ECEB-70DC-4195-9543-09F62AA5EAE2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22FB2-8BEF-4FC0-91D5-C0230683D27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3D9ECEB-70DC-4195-9543-09F62AA5EAE2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F222FB2-8BEF-4FC0-91D5-C0230683D27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3D9ECEB-70DC-4195-9543-09F62AA5EAE2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F222FB2-8BEF-4FC0-91D5-C0230683D27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3D9ECEB-70DC-4195-9543-09F62AA5EAE2}" type="datetimeFigureOut">
              <a:rPr lang="cs-CZ" smtClean="0"/>
              <a:pPr/>
              <a:t>26.2.2013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F222FB2-8BEF-4FC0-91D5-C0230683D27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/>
          </a:bodyPr>
          <a:lstStyle/>
          <a:p>
            <a:pPr algn="r"/>
            <a:r>
              <a:rPr lang="cs-CZ" sz="2000" dirty="0" smtClean="0"/>
              <a:t>VY_32_INOVACE_SVF34860DUD</a:t>
            </a:r>
            <a:endParaRPr lang="cs-CZ" sz="20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>
          <a:xfrm>
            <a:off x="0" y="857232"/>
            <a:ext cx="9144000" cy="600076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Výukový materiál v rámci projektu OPVK 1.5 Peníze středním školám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Číslo projektu:	      CZ.1.07/1.5.00/34.0883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Název projektu:           Rozvoj vzdělanosti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Číslo šablony:   	      III/2</a:t>
            </a:r>
            <a:br>
              <a:rPr lang="cs-CZ" b="1" dirty="0" smtClean="0"/>
            </a:br>
            <a:r>
              <a:rPr lang="cs-CZ" b="1" dirty="0" smtClean="0"/>
              <a:t>Datum vytvoření</a:t>
            </a:r>
            <a:r>
              <a:rPr lang="cs-CZ" b="1" smtClean="0"/>
              <a:t>:        </a:t>
            </a:r>
            <a:r>
              <a:rPr lang="cs-CZ" b="1" smtClean="0"/>
              <a:t>3.4.2013</a:t>
            </a:r>
            <a:r>
              <a:rPr lang="cs-CZ" b="1" dirty="0" smtClean="0"/>
              <a:t>	</a:t>
            </a:r>
            <a:br>
              <a:rPr lang="cs-CZ" b="1" dirty="0" smtClean="0"/>
            </a:br>
            <a:r>
              <a:rPr lang="cs-CZ" b="1" dirty="0" smtClean="0"/>
              <a:t>Autor:	                   Mgr. </a:t>
            </a:r>
            <a:r>
              <a:rPr lang="cs-CZ" b="1" dirty="0" err="1" smtClean="0"/>
              <a:t>et</a:t>
            </a:r>
            <a:r>
              <a:rPr lang="cs-CZ" b="1" dirty="0" smtClean="0"/>
              <a:t> Mgr. Radmila Dudková</a:t>
            </a:r>
            <a:br>
              <a:rPr lang="cs-CZ" b="1" dirty="0" smtClean="0"/>
            </a:br>
            <a:r>
              <a:rPr lang="cs-CZ" b="1" dirty="0" smtClean="0"/>
              <a:t>Určeno pro předmět:  Společenské vědy</a:t>
            </a:r>
            <a:br>
              <a:rPr lang="cs-CZ" b="1" dirty="0" smtClean="0"/>
            </a:br>
            <a:r>
              <a:rPr lang="cs-CZ" b="1" dirty="0" smtClean="0"/>
              <a:t>Tematická oblast:        Právní minimum, pracovní  </a:t>
            </a:r>
          </a:p>
          <a:p>
            <a:pPr>
              <a:buNone/>
            </a:pPr>
            <a:r>
              <a:rPr lang="cs-CZ" b="1" dirty="0" smtClean="0"/>
              <a:t>                                            poměr</a:t>
            </a:r>
            <a:br>
              <a:rPr lang="cs-CZ" b="1" dirty="0" smtClean="0"/>
            </a:br>
            <a:r>
              <a:rPr lang="cs-CZ" b="1" dirty="0" smtClean="0"/>
              <a:t>Obor vzdělání:              Fotograf (34-56-l/01) 3. ročník</a:t>
            </a:r>
            <a:br>
              <a:rPr lang="cs-CZ" b="1" dirty="0" smtClean="0"/>
            </a:br>
            <a:r>
              <a:rPr lang="cs-CZ" b="1" dirty="0" smtClean="0"/>
              <a:t>                                            </a:t>
            </a:r>
            <a:br>
              <a:rPr lang="cs-CZ" b="1" dirty="0" smtClean="0"/>
            </a:br>
            <a:r>
              <a:rPr lang="cs-CZ" b="1" dirty="0" smtClean="0"/>
              <a:t>Název výukového materiálu:  prezentace – rodinné právo  </a:t>
            </a:r>
          </a:p>
          <a:p>
            <a:pPr>
              <a:buNone/>
            </a:pPr>
            <a:r>
              <a:rPr lang="cs-CZ" b="1" dirty="0" smtClean="0"/>
              <a:t>                                                  náhradní péče, práva a povinnosti                                                      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Popis využití:  prezentace o sociálních skupinách s využitím </a:t>
            </a:r>
            <a:r>
              <a:rPr lang="cs-CZ" b="1" dirty="0" err="1" smtClean="0"/>
              <a:t>dataprojektoru</a:t>
            </a:r>
            <a:r>
              <a:rPr lang="cs-CZ" b="1" dirty="0" smtClean="0"/>
              <a:t> a notebooku k prohlubování a upevňování učiva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Čas:  20 minut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6" name="Obrázek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0"/>
            <a:ext cx="3500462" cy="91914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Rodinné právo</a:t>
            </a:r>
            <a:br>
              <a:rPr lang="cs-CZ" dirty="0" smtClean="0"/>
            </a:br>
            <a:r>
              <a:rPr lang="cs-CZ" dirty="0" smtClean="0"/>
              <a:t>práva a povinnosti účastníků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28596" y="1571612"/>
            <a:ext cx="7467600" cy="4873752"/>
          </a:xfrm>
        </p:spPr>
        <p:txBody>
          <a:bodyPr/>
          <a:lstStyle/>
          <a:p>
            <a:pPr>
              <a:buNone/>
            </a:pPr>
            <a:r>
              <a:rPr lang="cs-CZ" i="1" dirty="0" smtClean="0">
                <a:solidFill>
                  <a:srgbClr val="C00000"/>
                </a:solidFill>
              </a:rPr>
              <a:t>Doplňte:</a:t>
            </a:r>
          </a:p>
          <a:p>
            <a:pPr>
              <a:buNone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Vyživovací povinnost spočívá v</a:t>
            </a:r>
            <a:r>
              <a:rPr lang="cs-CZ" dirty="0" smtClean="0">
                <a:solidFill>
                  <a:srgbClr val="0000FF"/>
                </a:solidFill>
              </a:rPr>
              <a:t>………………………………………………………..</a:t>
            </a:r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Rodinná zodpovědnost zahrnuje</a:t>
            </a:r>
            <a:r>
              <a:rPr lang="cs-CZ" dirty="0" smtClean="0">
                <a:solidFill>
                  <a:srgbClr val="0000FF"/>
                </a:solidFill>
              </a:rPr>
              <a:t>………………………………………………</a:t>
            </a:r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>
              <a:buNone/>
            </a:pPr>
            <a:r>
              <a:rPr lang="cs-CZ" sz="5400" dirty="0" smtClean="0">
                <a:solidFill>
                  <a:srgbClr val="C00000"/>
                </a:solidFill>
              </a:rPr>
              <a:t>?   </a:t>
            </a:r>
            <a:r>
              <a:rPr lang="cs-CZ" dirty="0" smtClean="0"/>
              <a:t> Jaká má nemanželské dítě práva a povinnosti ke svým rodičům?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Rodinné právo</a:t>
            </a:r>
            <a:br>
              <a:rPr lang="cs-CZ" dirty="0" smtClean="0"/>
            </a:br>
            <a:r>
              <a:rPr lang="cs-CZ" dirty="0" smtClean="0"/>
              <a:t>náhradní péče o dítě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Doplňte rozdíly v náhradní péči. Jak se od sebe liší?</a:t>
            </a:r>
          </a:p>
          <a:p>
            <a:pPr>
              <a:buNone/>
            </a:pPr>
            <a:endParaRPr lang="cs-CZ" dirty="0" smtClean="0"/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Opatrovnictví</a:t>
            </a:r>
          </a:p>
          <a:p>
            <a:pPr>
              <a:buFont typeface="Wingdings" pitchFamily="2" charset="2"/>
              <a:buChar char="q"/>
            </a:pPr>
            <a:endParaRPr lang="cs-CZ" dirty="0" smtClean="0"/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Pěstounská péče</a:t>
            </a:r>
          </a:p>
          <a:p>
            <a:pPr>
              <a:buFont typeface="Wingdings" pitchFamily="2" charset="2"/>
              <a:buChar char="q"/>
            </a:pPr>
            <a:endParaRPr lang="cs-CZ" dirty="0" smtClean="0"/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Poručenství</a:t>
            </a:r>
          </a:p>
          <a:p>
            <a:pPr>
              <a:buFont typeface="Wingdings" pitchFamily="2" charset="2"/>
              <a:buChar char="q"/>
            </a:pPr>
            <a:endParaRPr lang="cs-CZ" dirty="0" smtClean="0"/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Osvojení</a:t>
            </a:r>
          </a:p>
          <a:p>
            <a:pPr>
              <a:buFont typeface="Wingdings" pitchFamily="2" charset="2"/>
              <a:buChar char="q"/>
            </a:pPr>
            <a:endParaRPr lang="cs-CZ" dirty="0" smtClean="0"/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Ústavní výchova</a:t>
            </a:r>
            <a:endParaRPr lang="cs-CZ" dirty="0"/>
          </a:p>
        </p:txBody>
      </p:sp>
      <p:sp>
        <p:nvSpPr>
          <p:cNvPr id="8" name="Je rovno 7"/>
          <p:cNvSpPr/>
          <p:nvPr/>
        </p:nvSpPr>
        <p:spPr>
          <a:xfrm>
            <a:off x="2500298" y="2857496"/>
            <a:ext cx="5715008" cy="1071570"/>
          </a:xfrm>
          <a:prstGeom prst="mathEqual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9" name="Je rovno 8"/>
          <p:cNvSpPr/>
          <p:nvPr/>
        </p:nvSpPr>
        <p:spPr>
          <a:xfrm>
            <a:off x="2428860" y="2000240"/>
            <a:ext cx="6215106" cy="1214446"/>
          </a:xfrm>
          <a:prstGeom prst="mathEqual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0" name="Je rovno 9"/>
          <p:cNvSpPr/>
          <p:nvPr/>
        </p:nvSpPr>
        <p:spPr>
          <a:xfrm>
            <a:off x="1785918" y="3500438"/>
            <a:ext cx="6143636" cy="1285884"/>
          </a:xfrm>
          <a:prstGeom prst="mathEqual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1" name="Je rovno 10"/>
          <p:cNvSpPr/>
          <p:nvPr/>
        </p:nvSpPr>
        <p:spPr>
          <a:xfrm>
            <a:off x="1571604" y="4500570"/>
            <a:ext cx="6000792" cy="1428760"/>
          </a:xfrm>
          <a:prstGeom prst="mathEqual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2" name="Je rovno 11"/>
          <p:cNvSpPr/>
          <p:nvPr/>
        </p:nvSpPr>
        <p:spPr>
          <a:xfrm>
            <a:off x="2786050" y="5429240"/>
            <a:ext cx="5429288" cy="1428760"/>
          </a:xfrm>
          <a:prstGeom prst="mathEqual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Rodinné právo</a:t>
            </a:r>
            <a:br>
              <a:rPr lang="cs-CZ" dirty="0" smtClean="0"/>
            </a:br>
            <a:r>
              <a:rPr lang="cs-CZ" dirty="0" smtClean="0"/>
              <a:t>osvojení (adopce)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 </a:t>
            </a:r>
          </a:p>
          <a:p>
            <a:pPr>
              <a:buNone/>
            </a:pPr>
            <a:r>
              <a:rPr lang="cs-CZ" sz="4000" dirty="0" smtClean="0">
                <a:solidFill>
                  <a:srgbClr val="C00000"/>
                </a:solidFill>
              </a:rPr>
              <a:t>?   </a:t>
            </a:r>
            <a:r>
              <a:rPr lang="cs-CZ" dirty="0" smtClean="0"/>
              <a:t>        Kdo rozhoduje o adopci?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4000" dirty="0" smtClean="0">
                <a:solidFill>
                  <a:srgbClr val="C00000"/>
                </a:solidFill>
              </a:rPr>
              <a:t>?   </a:t>
            </a:r>
            <a:r>
              <a:rPr lang="cs-CZ" dirty="0" smtClean="0"/>
              <a:t>         V jakém případě lze dítě adoptovat?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4000" dirty="0" smtClean="0">
                <a:solidFill>
                  <a:srgbClr val="C00000"/>
                </a:solidFill>
              </a:rPr>
              <a:t>?  </a:t>
            </a:r>
            <a:r>
              <a:rPr lang="cs-CZ" dirty="0" smtClean="0"/>
              <a:t>          Kdo může adoptovat dítě?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4000" dirty="0" smtClean="0">
                <a:solidFill>
                  <a:srgbClr val="C00000"/>
                </a:solidFill>
              </a:rPr>
              <a:t>?  </a:t>
            </a:r>
            <a:r>
              <a:rPr lang="cs-CZ" dirty="0" smtClean="0"/>
              <a:t>          Jaký je právní vztah mezi osvojitelem a </a:t>
            </a:r>
          </a:p>
          <a:p>
            <a:pPr>
              <a:buNone/>
            </a:pPr>
            <a:r>
              <a:rPr lang="cs-CZ" dirty="0" smtClean="0"/>
              <a:t>                        osvojencem?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Rodinné právo</a:t>
            </a:r>
            <a:br>
              <a:rPr lang="cs-CZ" dirty="0" smtClean="0"/>
            </a:br>
            <a:r>
              <a:rPr lang="cs-CZ" dirty="0" smtClean="0"/>
              <a:t>ověřte si své znalosti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cs-CZ" dirty="0" smtClean="0"/>
              <a:t>Které formy náhradní rodinné péče jsou upraveny zákonem o rodině?</a:t>
            </a:r>
          </a:p>
          <a:p>
            <a:pPr marL="457200" indent="-457200">
              <a:buNone/>
            </a:pPr>
            <a:r>
              <a:rPr lang="cs-CZ" dirty="0" smtClean="0"/>
              <a:t>     A) ochranná výchova a ochranná léčba</a:t>
            </a:r>
          </a:p>
          <a:p>
            <a:pPr marL="457200" indent="-457200">
              <a:buNone/>
            </a:pPr>
            <a:r>
              <a:rPr lang="cs-CZ" dirty="0" smtClean="0"/>
              <a:t>     B) pouze osvojení, poručenství a ústavní výchova</a:t>
            </a:r>
          </a:p>
          <a:p>
            <a:pPr marL="457200" indent="-457200">
              <a:buNone/>
            </a:pPr>
            <a:r>
              <a:rPr lang="cs-CZ" dirty="0" smtClean="0"/>
              <a:t>     C) osvojení, pěstounská péče, poručenství, opatrovnictví, ústavní výchova a adopce</a:t>
            </a:r>
          </a:p>
          <a:p>
            <a:pPr marL="457200" indent="-457200">
              <a:buNone/>
            </a:pPr>
            <a:endParaRPr lang="cs-CZ" dirty="0" smtClean="0"/>
          </a:p>
          <a:p>
            <a:pPr marL="457200" indent="-457200">
              <a:buNone/>
            </a:pPr>
            <a:r>
              <a:rPr lang="cs-CZ" dirty="0" smtClean="0"/>
              <a:t>2.   Manželství může zaniknout:</a:t>
            </a:r>
          </a:p>
          <a:p>
            <a:pPr marL="457200" indent="-457200">
              <a:buNone/>
            </a:pPr>
            <a:r>
              <a:rPr lang="cs-CZ" dirty="0" smtClean="0"/>
              <a:t>     A) rozvázáním manželské smlouvy</a:t>
            </a:r>
          </a:p>
          <a:p>
            <a:pPr marL="457200" indent="-457200">
              <a:buNone/>
            </a:pPr>
            <a:r>
              <a:rPr lang="cs-CZ" dirty="0" smtClean="0"/>
              <a:t>     B) rozvodem</a:t>
            </a:r>
          </a:p>
          <a:p>
            <a:pPr marL="457200" indent="-457200">
              <a:buNone/>
            </a:pPr>
            <a:r>
              <a:rPr lang="cs-CZ" dirty="0" smtClean="0"/>
              <a:t>     C) smrtí, prohlášením za mrtvého, rozvodem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Rodinné právo</a:t>
            </a:r>
            <a:br>
              <a:rPr lang="cs-CZ" dirty="0" smtClean="0"/>
            </a:br>
            <a:r>
              <a:rPr lang="cs-CZ" dirty="0" smtClean="0"/>
              <a:t>ověřte si své znalosti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3.  Kdo nemůže uzavřít platné manželství</a:t>
            </a:r>
          </a:p>
          <a:p>
            <a:pPr>
              <a:buNone/>
            </a:pPr>
            <a:r>
              <a:rPr lang="cs-CZ" dirty="0" smtClean="0"/>
              <a:t>     A) ženatý muž</a:t>
            </a:r>
          </a:p>
          <a:p>
            <a:pPr>
              <a:buNone/>
            </a:pPr>
            <a:r>
              <a:rPr lang="cs-CZ" dirty="0" smtClean="0"/>
              <a:t>     B) osoba starší  18 let</a:t>
            </a:r>
          </a:p>
          <a:p>
            <a:pPr>
              <a:buNone/>
            </a:pPr>
            <a:r>
              <a:rPr lang="cs-CZ" dirty="0" smtClean="0"/>
              <a:t>     C) bratranec a sestřenice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4.  Za předmět právního odvětví rodinné právo nelze považovat</a:t>
            </a:r>
          </a:p>
          <a:p>
            <a:pPr>
              <a:buNone/>
            </a:pPr>
            <a:r>
              <a:rPr lang="cs-CZ" dirty="0" smtClean="0"/>
              <a:t>   A) vznik a zánik manželství</a:t>
            </a:r>
          </a:p>
          <a:p>
            <a:pPr>
              <a:buNone/>
            </a:pPr>
            <a:r>
              <a:rPr lang="cs-CZ" dirty="0" smtClean="0"/>
              <a:t>   B) vztahy mezi manželi, rodiči, dětmi a dalšími příbuznými</a:t>
            </a:r>
          </a:p>
          <a:p>
            <a:pPr>
              <a:buNone/>
            </a:pPr>
            <a:r>
              <a:rPr lang="cs-CZ" dirty="0" smtClean="0"/>
              <a:t>   C) problematiku soudnictví ve věcech mládeže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Dvořák J., </a:t>
            </a:r>
            <a:r>
              <a:rPr lang="cs-CZ" dirty="0" err="1" smtClean="0"/>
              <a:t>Emmert</a:t>
            </a:r>
            <a:r>
              <a:rPr lang="cs-CZ" dirty="0" smtClean="0"/>
              <a:t> F., </a:t>
            </a:r>
            <a:r>
              <a:rPr lang="cs-CZ" dirty="0" err="1" smtClean="0"/>
              <a:t>Katrňák</a:t>
            </a:r>
            <a:r>
              <a:rPr lang="cs-CZ" dirty="0" smtClean="0"/>
              <a:t> T.: Odmaturuj ze společenských věd, DIDAKTIS 2008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Blažková M., </a:t>
            </a:r>
            <a:r>
              <a:rPr lang="cs-CZ" dirty="0" err="1" smtClean="0"/>
              <a:t>Brummer</a:t>
            </a:r>
            <a:r>
              <a:rPr lang="cs-CZ" dirty="0" smtClean="0"/>
              <a:t> A., </a:t>
            </a:r>
            <a:r>
              <a:rPr lang="cs-CZ" dirty="0" err="1" smtClean="0"/>
              <a:t>Mareda</a:t>
            </a:r>
            <a:r>
              <a:rPr lang="cs-CZ" dirty="0" smtClean="0"/>
              <a:t> M.: Odmaturuj ze společenských věd TESTY, DIDAKTIS 2008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54</TotalTime>
  <Words>264</Words>
  <Application>Microsoft Office PowerPoint</Application>
  <PresentationFormat>Předvádění na obrazovce (4:3)</PresentationFormat>
  <Paragraphs>64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Arkýř</vt:lpstr>
      <vt:lpstr>VY_32_INOVACE_SVF34860DUD</vt:lpstr>
      <vt:lpstr>Rodinné právo práva a povinnosti účastníků</vt:lpstr>
      <vt:lpstr>Rodinné právo náhradní péče o dítě</vt:lpstr>
      <vt:lpstr>Rodinné právo osvojení (adopce)</vt:lpstr>
      <vt:lpstr>Rodinné právo ověřte si své znalosti</vt:lpstr>
      <vt:lpstr>Rodinné právo ověřte si své znalosti</vt:lpstr>
      <vt:lpstr>Použitá literatura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VY_20_INOVACE_SVF34860DUD</dc:title>
  <dc:creator>Josef Dudek</dc:creator>
  <cp:lastModifiedBy>ucitel</cp:lastModifiedBy>
  <cp:revision>13</cp:revision>
  <dcterms:created xsi:type="dcterms:W3CDTF">2012-07-14T18:31:26Z</dcterms:created>
  <dcterms:modified xsi:type="dcterms:W3CDTF">2013-02-26T07:29:44Z</dcterms:modified>
</cp:coreProperties>
</file>