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10D2F0-449F-4021-8B50-A5778B9B4FD6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0C6D02-55FD-43D3-9699-324175C81D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r"/>
            <a:r>
              <a:rPr lang="cs-CZ" sz="2000" dirty="0" smtClean="0"/>
              <a:t>VY_32_INOVACE_SVF35660DUD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4.3.2013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občanské soudní 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 řízení   II.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3714776" cy="8524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soudní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  Zásady občanského soudního řízení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Vysvětlete zásady:</a:t>
            </a:r>
          </a:p>
          <a:p>
            <a:pPr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r>
              <a:rPr lang="cs-CZ" dirty="0" smtClean="0"/>
              <a:t>Zásada dispoziční</a:t>
            </a:r>
          </a:p>
          <a:p>
            <a:pPr marL="457200" indent="-457200">
              <a:buAutoNum type="arabicPeriod"/>
            </a:pPr>
            <a:r>
              <a:rPr lang="cs-CZ" dirty="0" smtClean="0"/>
              <a:t>Důkazní povinnost mají účastníci</a:t>
            </a:r>
          </a:p>
          <a:p>
            <a:pPr marL="457200" indent="-457200">
              <a:buAutoNum type="arabicPeriod"/>
            </a:pPr>
            <a:r>
              <a:rPr lang="cs-CZ" dirty="0" smtClean="0"/>
              <a:t>Každý účastník má možnost vyjádřit se</a:t>
            </a:r>
          </a:p>
          <a:p>
            <a:pPr marL="457200" indent="-457200">
              <a:buAutoNum type="arabicPeriod"/>
            </a:pPr>
            <a:r>
              <a:rPr lang="cs-CZ" dirty="0" smtClean="0"/>
              <a:t>Náklady řízení nesou účastníci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soudní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Soud rozhoduje ve věci samé …………………………,</a:t>
            </a:r>
          </a:p>
          <a:p>
            <a:pPr>
              <a:buNone/>
            </a:pPr>
            <a:r>
              <a:rPr lang="cs-CZ" dirty="0" smtClean="0"/>
              <a:t>                                        nebo ………………………….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Odvolání proti rozhodnutí je možné podat do</a:t>
            </a:r>
          </a:p>
          <a:p>
            <a:pPr>
              <a:buNone/>
            </a:pPr>
            <a:r>
              <a:rPr lang="cs-CZ" dirty="0" smtClean="0"/>
              <a:t>………………..dnů.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Jaké má soud možnosti, jak s odvoláním naložit?</a:t>
            </a:r>
          </a:p>
          <a:p>
            <a:pPr>
              <a:buNone/>
            </a:pPr>
            <a:r>
              <a:rPr lang="cs-CZ" dirty="0" smtClean="0"/>
              <a:t>…………………………………………………………..</a:t>
            </a:r>
          </a:p>
          <a:p>
            <a:pPr>
              <a:buNone/>
            </a:pPr>
            <a:r>
              <a:rPr lang="cs-CZ" dirty="0" smtClean="0"/>
              <a:t>…………………………………………………………..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soudní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Opravné prostředky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Které opravné prostředky patří mezi řádné a které mezi mimořádné?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Dovolání</a:t>
            </a:r>
          </a:p>
          <a:p>
            <a:pPr>
              <a:buNone/>
            </a:pPr>
            <a:r>
              <a:rPr lang="cs-CZ" dirty="0" smtClean="0"/>
              <a:t>Odvolání</a:t>
            </a:r>
          </a:p>
          <a:p>
            <a:pPr>
              <a:buNone/>
            </a:pPr>
            <a:r>
              <a:rPr lang="cs-CZ" dirty="0" smtClean="0"/>
              <a:t>Žaloba pro zmatečnost</a:t>
            </a:r>
          </a:p>
          <a:p>
            <a:pPr>
              <a:buNone/>
            </a:pPr>
            <a:r>
              <a:rPr lang="cs-CZ" dirty="0" smtClean="0"/>
              <a:t>Obnova řízení</a:t>
            </a:r>
          </a:p>
          <a:p>
            <a:pPr>
              <a:buNone/>
            </a:pPr>
            <a:r>
              <a:rPr lang="cs-CZ" dirty="0" smtClean="0"/>
              <a:t>Žádost o obnovu řízení</a:t>
            </a:r>
          </a:p>
          <a:p>
            <a:pPr>
              <a:buNone/>
            </a:pPr>
            <a:r>
              <a:rPr lang="cs-CZ" dirty="0" smtClean="0"/>
              <a:t>Stížnost pro porušení zákona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143504" y="3714752"/>
            <a:ext cx="264320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řádné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143504" y="4500570"/>
            <a:ext cx="26432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mimořádné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endParaRPr lang="cs-CZ" dirty="0" smtClean="0"/>
          </a:p>
          <a:p>
            <a:r>
              <a:rPr lang="cs-CZ" dirty="0" smtClean="0"/>
              <a:t>Valenta M.: Občanská nauka pro SOŠ a pro studijní obory SOU (1), SPN 1999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142</Words>
  <Application>Microsoft Office PowerPoint</Application>
  <PresentationFormat>Předvádění na obrazovce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VY_32_INOVACE_SVF35660DUD</vt:lpstr>
      <vt:lpstr>Občanské soudní řízení</vt:lpstr>
      <vt:lpstr>Občanské soudní řízení</vt:lpstr>
      <vt:lpstr>Občanské soudní řízení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VY_20_INOVACE_SVF35660DUD</dc:title>
  <dc:creator>Josef Dudek</dc:creator>
  <cp:lastModifiedBy>ucitel</cp:lastModifiedBy>
  <cp:revision>10</cp:revision>
  <dcterms:created xsi:type="dcterms:W3CDTF">2012-07-16T06:30:30Z</dcterms:created>
  <dcterms:modified xsi:type="dcterms:W3CDTF">2013-02-26T07:32:11Z</dcterms:modified>
</cp:coreProperties>
</file>