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C8C13FB-2ACC-4F72-B7C1-6040C9515E8C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40982E0-D947-4C19-9EBC-9CAB1966EB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C13FB-2ACC-4F72-B7C1-6040C9515E8C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982E0-D947-4C19-9EBC-9CAB1966EB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C13FB-2ACC-4F72-B7C1-6040C9515E8C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982E0-D947-4C19-9EBC-9CAB1966EB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C8C13FB-2ACC-4F72-B7C1-6040C9515E8C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40982E0-D947-4C19-9EBC-9CAB1966EB2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C8C13FB-2ACC-4F72-B7C1-6040C9515E8C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40982E0-D947-4C19-9EBC-9CAB1966EB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C13FB-2ACC-4F72-B7C1-6040C9515E8C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982E0-D947-4C19-9EBC-9CAB1966EB2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C13FB-2ACC-4F72-B7C1-6040C9515E8C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982E0-D947-4C19-9EBC-9CAB1966EB2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C8C13FB-2ACC-4F72-B7C1-6040C9515E8C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40982E0-D947-4C19-9EBC-9CAB1966EB2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C13FB-2ACC-4F72-B7C1-6040C9515E8C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982E0-D947-4C19-9EBC-9CAB1966EB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C8C13FB-2ACC-4F72-B7C1-6040C9515E8C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40982E0-D947-4C19-9EBC-9CAB1966EB2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C8C13FB-2ACC-4F72-B7C1-6040C9515E8C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40982E0-D947-4C19-9EBC-9CAB1966EB2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C8C13FB-2ACC-4F72-B7C1-6040C9515E8C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40982E0-D947-4C19-9EBC-9CAB1966EB2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/>
          </a:bodyPr>
          <a:lstStyle/>
          <a:p>
            <a:pPr algn="r"/>
            <a:r>
              <a:rPr lang="cs-CZ" sz="2000" smtClean="0"/>
              <a:t>VY_32_INOVACE_SVF35760DUD</a:t>
            </a:r>
            <a:endParaRPr lang="cs-CZ" sz="20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>
          <a:xfrm>
            <a:off x="0" y="785794"/>
            <a:ext cx="9144000" cy="607220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cs-CZ" b="1" dirty="0" smtClean="0"/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Výukový materiál v rámci projektu OPVK 1.5 Peníze středním školám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Číslo projektu:	      CZ.1.07/1.5.00/34.0883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Název projektu:           Rozvoj vzdělanosti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Číslo šablony:   	      III/2</a:t>
            </a:r>
            <a:br>
              <a:rPr lang="cs-CZ" b="1" dirty="0" smtClean="0"/>
            </a:br>
            <a:r>
              <a:rPr lang="cs-CZ" b="1" dirty="0" smtClean="0"/>
              <a:t>Datum vytvoření</a:t>
            </a:r>
            <a:r>
              <a:rPr lang="cs-CZ" b="1" smtClean="0"/>
              <a:t>:        </a:t>
            </a:r>
            <a:r>
              <a:rPr lang="cs-CZ" b="1" smtClean="0"/>
              <a:t>3.6.2013</a:t>
            </a:r>
            <a:r>
              <a:rPr lang="cs-CZ" b="1" dirty="0" smtClean="0"/>
              <a:t>	</a:t>
            </a:r>
            <a:br>
              <a:rPr lang="cs-CZ" b="1" dirty="0" smtClean="0"/>
            </a:br>
            <a:r>
              <a:rPr lang="cs-CZ" b="1" dirty="0" smtClean="0"/>
              <a:t>Autor:	                   Mgr. </a:t>
            </a:r>
            <a:r>
              <a:rPr lang="cs-CZ" b="1" dirty="0" err="1" smtClean="0"/>
              <a:t>et</a:t>
            </a:r>
            <a:r>
              <a:rPr lang="cs-CZ" b="1" dirty="0" smtClean="0"/>
              <a:t> Mgr. Radmila Dudková</a:t>
            </a:r>
            <a:br>
              <a:rPr lang="cs-CZ" b="1" dirty="0" smtClean="0"/>
            </a:br>
            <a:r>
              <a:rPr lang="cs-CZ" b="1" dirty="0" smtClean="0"/>
              <a:t>Určeno pro předmět:  Společenské vědy</a:t>
            </a:r>
            <a:br>
              <a:rPr lang="cs-CZ" b="1" dirty="0" smtClean="0"/>
            </a:br>
            <a:r>
              <a:rPr lang="cs-CZ" b="1" dirty="0" smtClean="0"/>
              <a:t>Tematická oblast:        Právní minimum, pracovní  </a:t>
            </a:r>
          </a:p>
          <a:p>
            <a:pPr>
              <a:buNone/>
            </a:pPr>
            <a:r>
              <a:rPr lang="cs-CZ" b="1" dirty="0" smtClean="0"/>
              <a:t>                                            poměr</a:t>
            </a:r>
            <a:br>
              <a:rPr lang="cs-CZ" b="1" dirty="0" smtClean="0"/>
            </a:br>
            <a:r>
              <a:rPr lang="cs-CZ" b="1" dirty="0" smtClean="0"/>
              <a:t>Obor vzdělání:              Fotograf (34-56-l/01) 3. ročník</a:t>
            </a:r>
            <a:br>
              <a:rPr lang="cs-CZ" b="1" dirty="0" smtClean="0"/>
            </a:br>
            <a:r>
              <a:rPr lang="cs-CZ" b="1" dirty="0" smtClean="0"/>
              <a:t>                                            </a:t>
            </a:r>
            <a:br>
              <a:rPr lang="cs-CZ" b="1" dirty="0" smtClean="0"/>
            </a:br>
            <a:r>
              <a:rPr lang="cs-CZ" b="1" dirty="0" smtClean="0"/>
              <a:t>Název výukového materiálu:  prezentace – pracovní právo                                                      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Popis využití:  prezentace o sociálních skupinách s využitím </a:t>
            </a:r>
            <a:r>
              <a:rPr lang="cs-CZ" b="1" dirty="0" err="1" smtClean="0"/>
              <a:t>dataprojektoru</a:t>
            </a:r>
            <a:r>
              <a:rPr lang="cs-CZ" b="1" dirty="0" smtClean="0"/>
              <a:t> a notebooku k prohlubování a upevňování učiva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Čas:  20 minut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6" name="Obrázek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0"/>
            <a:ext cx="3214710" cy="84770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Pracovní právo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25469" y="1674795"/>
            <a:ext cx="7711980" cy="4859901"/>
          </a:xfrm>
        </p:spPr>
        <p:txBody>
          <a:bodyPr/>
          <a:lstStyle/>
          <a:p>
            <a:pPr>
              <a:buNone/>
            </a:pPr>
            <a:r>
              <a:rPr lang="cs-CZ" i="1" dirty="0" smtClean="0">
                <a:solidFill>
                  <a:srgbClr val="FF0000"/>
                </a:solidFill>
              </a:rPr>
              <a:t>Doplňte:</a:t>
            </a:r>
          </a:p>
          <a:p>
            <a:pPr>
              <a:buNone/>
            </a:pPr>
            <a:endParaRPr lang="cs-CZ" dirty="0" smtClean="0"/>
          </a:p>
          <a:p>
            <a:r>
              <a:rPr lang="cs-CZ" b="1" u="sng" dirty="0" smtClean="0"/>
              <a:t>Pracovní právo </a:t>
            </a:r>
            <a:r>
              <a:rPr lang="cs-CZ" dirty="0" smtClean="0"/>
              <a:t>upravuje vztahy…………………………………………………………………………………………………………….</a:t>
            </a:r>
          </a:p>
          <a:p>
            <a:endParaRPr lang="cs-CZ" dirty="0" smtClean="0"/>
          </a:p>
          <a:p>
            <a:r>
              <a:rPr lang="cs-CZ" b="1" u="sng" dirty="0" smtClean="0"/>
              <a:t>Pracovní poměr </a:t>
            </a:r>
            <a:r>
              <a:rPr lang="cs-CZ" dirty="0" smtClean="0"/>
              <a:t>je právní vztah mezi……………………………………………………., kdy je zaměstnanec povinen vykonávat osobně…………………v souladu s pokyny zaměstnavatele a právními předpisy.</a:t>
            </a:r>
          </a:p>
        </p:txBody>
      </p:sp>
      <p:pic>
        <p:nvPicPr>
          <p:cNvPr id="1026" name="Picture 2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1142984"/>
            <a:ext cx="1854219" cy="18935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Pracovní právo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Doplňte: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Fyzická nebo právnická osoba, </a:t>
            </a:r>
          </a:p>
          <a:p>
            <a:pPr>
              <a:buNone/>
            </a:pPr>
            <a:r>
              <a:rPr lang="cs-CZ" dirty="0" smtClean="0"/>
              <a:t>která zaměstnává fyzické osoby je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Fyzická osoba, která vykonává</a:t>
            </a:r>
          </a:p>
          <a:p>
            <a:pPr>
              <a:buNone/>
            </a:pPr>
            <a:r>
              <a:rPr lang="cs-CZ" dirty="0" smtClean="0"/>
              <a:t>práci je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4" name="Pětiúhelník 3"/>
          <p:cNvSpPr/>
          <p:nvPr/>
        </p:nvSpPr>
        <p:spPr>
          <a:xfrm rot="10800000">
            <a:off x="5857884" y="2428868"/>
            <a:ext cx="2327582" cy="101548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Pětiúhelník 4"/>
          <p:cNvSpPr/>
          <p:nvPr/>
        </p:nvSpPr>
        <p:spPr>
          <a:xfrm rot="10800000">
            <a:off x="5786446" y="4071942"/>
            <a:ext cx="2428892" cy="107157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Pracovní právo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i="1" dirty="0" smtClean="0">
                <a:solidFill>
                  <a:srgbClr val="FF0000"/>
                </a:solidFill>
              </a:rPr>
              <a:t>Odpovězte:                              </a:t>
            </a:r>
            <a:r>
              <a:rPr lang="cs-CZ" sz="4800" i="1" dirty="0" smtClean="0">
                <a:solidFill>
                  <a:srgbClr val="FF0000"/>
                </a:solidFill>
              </a:rPr>
              <a:t> </a:t>
            </a:r>
            <a:r>
              <a:rPr lang="cs-CZ" sz="4800" dirty="0" smtClean="0">
                <a:solidFill>
                  <a:srgbClr val="FF0000"/>
                </a:solidFill>
              </a:rPr>
              <a:t>?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Kde je registrován nezaměstnaný občan?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Jaký je hodinový limit u dohod o pracích konaných mimo pracovní poměr?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Od jaké výše přijmu měsíčně je nutné u dohody o provedení práce odvádět zdravotní a sociální pojištění?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Co jsou a jaký úkol mají odbory?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Pracovní právo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i="1" dirty="0" smtClean="0">
                <a:solidFill>
                  <a:srgbClr val="FF0000"/>
                </a:solidFill>
              </a:rPr>
              <a:t>Odpovězte: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Odejdete-li se zaměstnání dohodou, dostanete stejnou podporu v nezaměstnanosti, jako u výpovědi ze strany zaměstnavatele?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Po dobu, na níž čerpáte odstupné, máte nárok na podporu v nezaměstnanosti?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Je možné přivydělat si korunu navíc k podpoře?</a:t>
            </a:r>
            <a:endParaRPr lang="cs-CZ" dirty="0"/>
          </a:p>
        </p:txBody>
      </p:sp>
      <p:pic>
        <p:nvPicPr>
          <p:cNvPr id="2050" name="Picture 2" descr="C:\Program Files\Microsoft Office\MEDIA\CAGCAT10\j0187423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25" y="514350"/>
            <a:ext cx="1762125" cy="18272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Dvořák J., </a:t>
            </a:r>
            <a:r>
              <a:rPr lang="cs-CZ" dirty="0" err="1" smtClean="0"/>
              <a:t>Emmert</a:t>
            </a:r>
            <a:r>
              <a:rPr lang="cs-CZ" dirty="0" smtClean="0"/>
              <a:t> F., </a:t>
            </a:r>
            <a:r>
              <a:rPr lang="cs-CZ" dirty="0" err="1" smtClean="0"/>
              <a:t>Katrňák</a:t>
            </a:r>
            <a:r>
              <a:rPr lang="cs-CZ" dirty="0" smtClean="0"/>
              <a:t> T.: Odmaturuj ze společenských věd, DIDAKTIS 2008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39</TotalTime>
  <Words>178</Words>
  <Application>Microsoft Office PowerPoint</Application>
  <PresentationFormat>Předvádění na obrazovce 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Arkýř</vt:lpstr>
      <vt:lpstr>VY_32_INOVACE_SVF35760DUD</vt:lpstr>
      <vt:lpstr>Pracovní právo</vt:lpstr>
      <vt:lpstr>Pracovní právo</vt:lpstr>
      <vt:lpstr>Pracovní právo</vt:lpstr>
      <vt:lpstr>Pracovní právo</vt:lpstr>
      <vt:lpstr>Použitá literatura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VY_20_INOVACE_SVF35760DUD</dc:title>
  <dc:creator>Josef Dudek</dc:creator>
  <cp:lastModifiedBy>ucitel</cp:lastModifiedBy>
  <cp:revision>11</cp:revision>
  <dcterms:created xsi:type="dcterms:W3CDTF">2012-07-16T14:30:03Z</dcterms:created>
  <dcterms:modified xsi:type="dcterms:W3CDTF">2013-02-26T07:32:23Z</dcterms:modified>
</cp:coreProperties>
</file>