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DD86B8-21B2-4CB1-A92C-F1EFD449480A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D0F7F4-2BF5-45E7-BF9E-F5E08370F38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VY_32_INOVACE_SVF36060DUD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6.6.2013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pracovní právo - test 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3571900" cy="9191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Znáte dobře pracovní právo?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Jaké vztahy upravuje pracovní právo?</a:t>
            </a:r>
          </a:p>
          <a:p>
            <a:pPr marL="457200" indent="-457200">
              <a:buNone/>
            </a:pPr>
            <a:r>
              <a:rPr lang="cs-CZ" dirty="0" smtClean="0"/>
              <a:t>       A) vztahy týkající se sféry obchodu a podnikání.</a:t>
            </a:r>
          </a:p>
          <a:p>
            <a:pPr marL="457200" indent="-457200">
              <a:buNone/>
            </a:pPr>
            <a:r>
              <a:rPr lang="cs-CZ" dirty="0" smtClean="0"/>
              <a:t>      b) vztahy mezi zaměstnanci a zaměstnavateli s výjimkou podmínek vzniku, trvání a zániku pracovního poměru, které jsou upraveny v rámci občanského práva</a:t>
            </a:r>
          </a:p>
          <a:p>
            <a:pPr marL="457200" indent="-457200">
              <a:buNone/>
            </a:pPr>
            <a:r>
              <a:rPr lang="cs-CZ" dirty="0" smtClean="0"/>
              <a:t>     C) vztahy mezi zaměstnanci a zaměstnavateli včetně podmínek vzniku, trvání a zániku pracovního poměru</a:t>
            </a:r>
            <a:endParaRPr lang="cs-CZ" dirty="0"/>
          </a:p>
        </p:txBody>
      </p:sp>
      <p:pic>
        <p:nvPicPr>
          <p:cNvPr id="5122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0"/>
            <a:ext cx="1714512" cy="2690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Znáte dobře pracovní právo?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cs-CZ" dirty="0" smtClean="0"/>
              <a:t>Které právní předpisy představují prameny pracovněprávních vztahů?</a:t>
            </a:r>
          </a:p>
          <a:p>
            <a:pPr marL="457200" indent="-457200">
              <a:buNone/>
            </a:pPr>
            <a:r>
              <a:rPr lang="cs-CZ" dirty="0" smtClean="0"/>
              <a:t>      A) občanský zákoník</a:t>
            </a:r>
          </a:p>
          <a:p>
            <a:pPr marL="457200" indent="-457200">
              <a:buNone/>
            </a:pPr>
            <a:r>
              <a:rPr lang="cs-CZ" dirty="0" smtClean="0"/>
              <a:t>      B) zákoník práce a občanský soudní řád</a:t>
            </a:r>
          </a:p>
          <a:p>
            <a:pPr marL="457200" indent="-457200">
              <a:buNone/>
            </a:pPr>
            <a:r>
              <a:rPr lang="cs-CZ" dirty="0" smtClean="0"/>
              <a:t>      C) zákoník práce</a:t>
            </a:r>
          </a:p>
          <a:p>
            <a:pPr marL="457200" indent="-457200">
              <a:buNone/>
            </a:pPr>
            <a:r>
              <a:rPr lang="cs-CZ" dirty="0" smtClean="0"/>
              <a:t>      D) zákoník práce, zákon o důchodovém pojištění, zákon o veřejném zdravotním pojištění  </a:t>
            </a:r>
            <a:endParaRPr lang="cs-CZ" dirty="0"/>
          </a:p>
        </p:txBody>
      </p:sp>
      <p:pic>
        <p:nvPicPr>
          <p:cNvPr id="1026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714884"/>
            <a:ext cx="1450238" cy="182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Znáte dobře pracovní právo?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 startAt="3"/>
            </a:pPr>
            <a:r>
              <a:rPr lang="cs-CZ" dirty="0" smtClean="0"/>
              <a:t>Které údaje patří mezi ty, jež musí obsahovat pracovní smlouva?</a:t>
            </a:r>
          </a:p>
          <a:p>
            <a:pPr marL="457200" indent="-457200">
              <a:buNone/>
            </a:pPr>
            <a:r>
              <a:rPr lang="cs-CZ" dirty="0" smtClean="0"/>
              <a:t>      A) údaje o druhu práce, místě výkonu práce a dnu nástupu do práce</a:t>
            </a:r>
          </a:p>
          <a:p>
            <a:pPr marL="457200" indent="-457200">
              <a:buNone/>
            </a:pPr>
            <a:r>
              <a:rPr lang="cs-CZ" dirty="0" smtClean="0"/>
              <a:t>      B) mzda a způsob odměňování, termíny a způsob výplat mzdy</a:t>
            </a:r>
          </a:p>
          <a:p>
            <a:pPr marL="457200" indent="-457200">
              <a:buNone/>
            </a:pPr>
            <a:r>
              <a:rPr lang="cs-CZ" dirty="0" smtClean="0"/>
              <a:t>      C) údaje o zkušební době</a:t>
            </a:r>
          </a:p>
          <a:p>
            <a:pPr marL="457200" indent="-457200">
              <a:buNone/>
            </a:pPr>
            <a:r>
              <a:rPr lang="cs-CZ" dirty="0" smtClean="0"/>
              <a:t>      D) údaje o předchozí praxi zaměstnance</a:t>
            </a:r>
          </a:p>
        </p:txBody>
      </p:sp>
      <p:pic>
        <p:nvPicPr>
          <p:cNvPr id="3074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286387"/>
            <a:ext cx="2428892" cy="143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Znáte dobře pracovní právo?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 startAt="4"/>
            </a:pPr>
            <a:r>
              <a:rPr lang="cs-CZ" dirty="0" smtClean="0"/>
              <a:t>Kterým z uvedených způsobů nemůže skončit pracovní poměr?</a:t>
            </a:r>
          </a:p>
          <a:p>
            <a:pPr marL="457200" indent="-457200">
              <a:buNone/>
            </a:pPr>
            <a:r>
              <a:rPr lang="cs-CZ" dirty="0" smtClean="0"/>
              <a:t>      A) uplynutím doby, na kterou byl sjednán, skončením prací nebo úmrtím zaměstnance</a:t>
            </a:r>
          </a:p>
          <a:p>
            <a:pPr marL="457200" indent="-457200">
              <a:buNone/>
            </a:pPr>
            <a:r>
              <a:rPr lang="cs-CZ" dirty="0" smtClean="0"/>
              <a:t>      B) zrušením z důvodu nemoci a pracovní neschopnosti</a:t>
            </a:r>
          </a:p>
          <a:p>
            <a:pPr marL="457200" indent="-457200">
              <a:buNone/>
            </a:pPr>
            <a:r>
              <a:rPr lang="cs-CZ" dirty="0" smtClean="0"/>
              <a:t>      C) výpovědí ze strany zaměstnavatele nebo okamžitým zrušením pracovního poměru</a:t>
            </a:r>
          </a:p>
          <a:p>
            <a:pPr marL="457200" indent="-457200">
              <a:buNone/>
            </a:pPr>
            <a:r>
              <a:rPr lang="cs-CZ" dirty="0" smtClean="0"/>
              <a:t>      D) zrušením ve zkušební době</a:t>
            </a:r>
          </a:p>
          <a:p>
            <a:pPr marL="457200" indent="-457200">
              <a:buNone/>
            </a:pPr>
            <a:endParaRPr lang="cs-CZ" dirty="0"/>
          </a:p>
        </p:txBody>
      </p:sp>
      <p:pic>
        <p:nvPicPr>
          <p:cNvPr id="4098" name="Picture 2" descr="C:\Program Files\Microsoft Office\MEDIA\CAGCAT10\j024069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56412"/>
            <a:ext cx="2000232" cy="1601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Znáte dobře pracovní právo?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 startAt="5"/>
            </a:pPr>
            <a:r>
              <a:rPr lang="cs-CZ" dirty="0" smtClean="0"/>
              <a:t>Které z uvedených položek nepatří mezi ty, které jsou zaměstnanci sráženy ze mzdy?</a:t>
            </a:r>
          </a:p>
          <a:p>
            <a:pPr marL="457200" indent="-457200">
              <a:buNone/>
            </a:pPr>
            <a:r>
              <a:rPr lang="cs-CZ" dirty="0" smtClean="0"/>
              <a:t>     A) příspěvek na kulturní a sociální rozvoj regionu</a:t>
            </a:r>
          </a:p>
          <a:p>
            <a:pPr marL="457200" indent="-457200">
              <a:buNone/>
            </a:pPr>
            <a:r>
              <a:rPr lang="cs-CZ" dirty="0" smtClean="0"/>
              <a:t>     B) záloha na daň z příjmů fyzických osob</a:t>
            </a:r>
          </a:p>
          <a:p>
            <a:pPr marL="457200" indent="-457200">
              <a:buNone/>
            </a:pPr>
            <a:r>
              <a:rPr lang="cs-CZ" dirty="0" smtClean="0"/>
              <a:t>     C) pojistné na sociální zabezpečení a pojistné veřejného zdravotního pojištění</a:t>
            </a:r>
          </a:p>
          <a:p>
            <a:pPr marL="457200" indent="-457200">
              <a:buNone/>
            </a:pPr>
            <a:r>
              <a:rPr lang="cs-CZ" dirty="0" smtClean="0"/>
              <a:t>     D) příspěvek na státní politiku nezaměstnanosti</a:t>
            </a:r>
            <a:endParaRPr lang="cs-CZ" dirty="0"/>
          </a:p>
        </p:txBody>
      </p:sp>
      <p:pic>
        <p:nvPicPr>
          <p:cNvPr id="2050" name="Picture 2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3151"/>
            <a:ext cx="1820243" cy="1854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Znáte dobře pracovní právo?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 startAt="6"/>
            </a:pPr>
            <a:r>
              <a:rPr lang="cs-CZ" dirty="0" smtClean="0"/>
              <a:t>Jaké základní povinnosti musí plnit zaměstnavatel vůči zaměstnanci?</a:t>
            </a:r>
          </a:p>
          <a:p>
            <a:pPr marL="457200" indent="-457200">
              <a:buNone/>
            </a:pPr>
            <a:r>
              <a:rPr lang="cs-CZ" dirty="0" smtClean="0"/>
              <a:t>     A) přidělovat práci podle pracovní smlouvy a platit mu za práci mzdu, pokud to zaměstnavateli umožňuje jeho momentální finanční situace</a:t>
            </a:r>
          </a:p>
          <a:p>
            <a:pPr marL="457200" indent="-457200">
              <a:buNone/>
            </a:pPr>
            <a:r>
              <a:rPr lang="cs-CZ" dirty="0" smtClean="0"/>
              <a:t>     B) přidělovat práci podle pracovní smlouvy, platit mu za práci mzdu, vytvářet podmínky pro plnění úkolů a dodržovat všechny další pracovní podmínky</a:t>
            </a:r>
          </a:p>
          <a:p>
            <a:pPr marL="457200" indent="-457200">
              <a:buNone/>
            </a:pPr>
            <a:r>
              <a:rPr lang="cs-CZ" dirty="0" smtClean="0"/>
              <a:t>     C) přidělovat práci podle pracovní smlouvy, platit mu za práci mzdu a neukládat zaměstnanci žádné pracovní úkoly, které odmítá vykonávat</a:t>
            </a:r>
            <a:endParaRPr lang="cs-CZ" dirty="0"/>
          </a:p>
        </p:txBody>
      </p:sp>
      <p:pic>
        <p:nvPicPr>
          <p:cNvPr id="6146" name="Picture 2" descr="C:\Program Files\Microsoft Office\MEDIA\OFFICE12\Lines\BD21309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143644"/>
            <a:ext cx="6072230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410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VY_32_INOVACE_SVF36060DUD</vt:lpstr>
      <vt:lpstr>Znáte dobře pracovní právo?</vt:lpstr>
      <vt:lpstr>Znáte dobře pracovní právo?</vt:lpstr>
      <vt:lpstr>Znáte dobře pracovní právo?</vt:lpstr>
      <vt:lpstr>Znáte dobře pracovní právo?</vt:lpstr>
      <vt:lpstr>Znáte dobře pracovní právo?</vt:lpstr>
      <vt:lpstr>Znáte dobře pracovní právo?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VY_20_INOVACE_SVF36060DUD</dc:title>
  <dc:creator>Josef Dudek</dc:creator>
  <cp:lastModifiedBy>ucitel</cp:lastModifiedBy>
  <cp:revision>11</cp:revision>
  <dcterms:created xsi:type="dcterms:W3CDTF">2012-07-16T15:35:21Z</dcterms:created>
  <dcterms:modified xsi:type="dcterms:W3CDTF">2013-02-26T07:33:03Z</dcterms:modified>
</cp:coreProperties>
</file>