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02674A-4D2B-445C-89E5-2D99F7F08FD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21B0D8-2EFA-4C3C-9290-0750237829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VY_20_INOVACE_SVF20660DUD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(primární </a:t>
            </a:r>
            <a:r>
              <a:rPr lang="cs-CZ" b="1" dirty="0" err="1" smtClean="0"/>
              <a:t>sk</a:t>
            </a:r>
            <a:r>
              <a:rPr lang="cs-CZ" b="1" dirty="0" smtClean="0"/>
              <a:t>. – znaky)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2857520" cy="8572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skupiny – jejich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Vyjmenujte primární skupiny, ve kterých jste členem……………………………………………………..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Pokuste se vystihnout vztahy mezi jejími členy</a:t>
            </a:r>
          </a:p>
          <a:p>
            <a:pPr>
              <a:buNone/>
            </a:pPr>
            <a:r>
              <a:rPr lang="cs-CZ" dirty="0" smtClean="0"/>
              <a:t>……………………………………………………………………..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Vyberte znaky primárních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 velké skupiny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č</a:t>
            </a:r>
            <a:r>
              <a:rPr lang="cs-CZ" dirty="0" smtClean="0"/>
              <a:t>lenové k sobě mají daleko</a:t>
            </a:r>
          </a:p>
          <a:p>
            <a:pPr>
              <a:buNone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v</a:t>
            </a:r>
            <a:r>
              <a:rPr lang="cs-CZ" dirty="0" smtClean="0"/>
              <a:t>znik vzájemné důvěrnosti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skupiny vykazují krátkodobé trvání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m</a:t>
            </a:r>
            <a:r>
              <a:rPr lang="cs-CZ" dirty="0" smtClean="0"/>
              <a:t>otivem členství je uspokojení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j</a:t>
            </a:r>
            <a:r>
              <a:rPr lang="cs-CZ" dirty="0" smtClean="0"/>
              <a:t>edinec se plně angažuje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malé skupiny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č</a:t>
            </a:r>
            <a:r>
              <a:rPr lang="cs-CZ" dirty="0" smtClean="0"/>
              <a:t>lenové jsou v bezprostředním kontaktu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 členové si nevěří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kupiny jsou krátkodobé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m</a:t>
            </a:r>
            <a:r>
              <a:rPr lang="cs-CZ" dirty="0" smtClean="0"/>
              <a:t>otivem členství je nedobrovolnost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č</a:t>
            </a:r>
            <a:r>
              <a:rPr lang="cs-CZ" dirty="0" smtClean="0"/>
              <a:t>lenství se omezuje jen na výkon určité funkce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571868" y="3000372"/>
            <a:ext cx="22717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rodina</a:t>
            </a:r>
            <a:endParaRPr lang="cs-CZ" sz="2800" dirty="0"/>
          </a:p>
        </p:txBody>
      </p:sp>
      <p:cxnSp>
        <p:nvCxnSpPr>
          <p:cNvPr id="6" name="Přímá spojovací šipka 5"/>
          <p:cNvCxnSpPr/>
          <p:nvPr/>
        </p:nvCxnSpPr>
        <p:spPr>
          <a:xfrm rot="16200000" flipV="1">
            <a:off x="3250397" y="2178835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ývojový diagram: alternativní postup 6"/>
          <p:cNvSpPr/>
          <p:nvPr/>
        </p:nvSpPr>
        <p:spPr>
          <a:xfrm>
            <a:off x="3143240" y="1571612"/>
            <a:ext cx="914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důvěra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 rot="5400000" flipH="1" flipV="1">
            <a:off x="4893471" y="1821645"/>
            <a:ext cx="135732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6143636" y="1714488"/>
            <a:ext cx="11430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Osobní vztahy</a:t>
            </a:r>
            <a:endParaRPr lang="cs-CZ" dirty="0"/>
          </a:p>
        </p:txBody>
      </p:sp>
      <p:cxnSp>
        <p:nvCxnSpPr>
          <p:cNvPr id="12" name="Přímá spojovací šipka 11"/>
          <p:cNvCxnSpPr/>
          <p:nvPr/>
        </p:nvCxnSpPr>
        <p:spPr>
          <a:xfrm rot="10800000">
            <a:off x="1428728" y="3143248"/>
            <a:ext cx="214314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785786" y="3143248"/>
            <a:ext cx="16287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angažovanost</a:t>
            </a:r>
            <a:endParaRPr lang="cs-CZ" dirty="0"/>
          </a:p>
        </p:txBody>
      </p:sp>
      <p:cxnSp>
        <p:nvCxnSpPr>
          <p:cNvPr id="15" name="Přímá spojovací šipka 14"/>
          <p:cNvCxnSpPr/>
          <p:nvPr/>
        </p:nvCxnSpPr>
        <p:spPr>
          <a:xfrm rot="16200000" flipH="1">
            <a:off x="5607851" y="4036223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5786446" y="5143512"/>
            <a:ext cx="19145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Dlouhodobé trvání</a:t>
            </a:r>
            <a:endParaRPr lang="cs-CZ" dirty="0"/>
          </a:p>
        </p:txBody>
      </p:sp>
      <p:cxnSp>
        <p:nvCxnSpPr>
          <p:cNvPr id="18" name="Přímá spojovací šipka 17"/>
          <p:cNvCxnSpPr/>
          <p:nvPr/>
        </p:nvCxnSpPr>
        <p:spPr>
          <a:xfrm rot="5400000">
            <a:off x="2857488" y="4143380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oblený obdélník 18"/>
          <p:cNvSpPr/>
          <p:nvPr/>
        </p:nvSpPr>
        <p:spPr>
          <a:xfrm>
            <a:off x="2214546" y="5429264"/>
            <a:ext cx="170021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uspokojení</a:t>
            </a:r>
            <a:endParaRPr lang="cs-CZ" dirty="0"/>
          </a:p>
        </p:txBody>
      </p:sp>
      <p:cxnSp>
        <p:nvCxnSpPr>
          <p:cNvPr id="21" name="Přímá spojovací šipka 20"/>
          <p:cNvCxnSpPr/>
          <p:nvPr/>
        </p:nvCxnSpPr>
        <p:spPr>
          <a:xfrm rot="5400000" flipH="1" flipV="1">
            <a:off x="3857620" y="1714488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aoblený obdélník 21"/>
          <p:cNvSpPr/>
          <p:nvPr/>
        </p:nvSpPr>
        <p:spPr>
          <a:xfrm>
            <a:off x="4714876" y="428604"/>
            <a:ext cx="17145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Malé skupiny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</a:t>
            </a:r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Petrusek</a:t>
            </a:r>
            <a:r>
              <a:rPr lang="cs-CZ" dirty="0" smtClean="0"/>
              <a:t> M., Alan J., </a:t>
            </a:r>
            <a:r>
              <a:rPr lang="cs-CZ" dirty="0" err="1" smtClean="0"/>
              <a:t>Duffková</a:t>
            </a:r>
            <a:r>
              <a:rPr lang="cs-CZ" dirty="0" smtClean="0"/>
              <a:t> </a:t>
            </a:r>
            <a:r>
              <a:rPr lang="cs-CZ" dirty="0" err="1" smtClean="0"/>
              <a:t>j</a:t>
            </a:r>
            <a:r>
              <a:rPr lang="cs-CZ" dirty="0" smtClean="0"/>
              <a:t>.: Sociologie, Státní pedagogické nakladatelství v Praze 1994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116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VY_20_INOVACE_SVF20660DUD</vt:lpstr>
      <vt:lpstr>Primární skupiny – jejich znaky</vt:lpstr>
      <vt:lpstr>Vyberte znaky primárních skupin</vt:lpstr>
      <vt:lpstr>Snímek 4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10</cp:revision>
  <dcterms:created xsi:type="dcterms:W3CDTF">2012-07-08T05:09:06Z</dcterms:created>
  <dcterms:modified xsi:type="dcterms:W3CDTF">2012-08-31T12:48:55Z</dcterms:modified>
</cp:coreProperties>
</file>