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9CBEC-7A34-4882-BB6A-6B435464A660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F3502E-42D2-4D9B-AAD7-28AFCE8FD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9CBEC-7A34-4882-BB6A-6B435464A660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F3502E-42D2-4D9B-AAD7-28AFCE8FD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9CBEC-7A34-4882-BB6A-6B435464A660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F3502E-42D2-4D9B-AAD7-28AFCE8FD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9CBEC-7A34-4882-BB6A-6B435464A660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F3502E-42D2-4D9B-AAD7-28AFCE8FD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9CBEC-7A34-4882-BB6A-6B435464A660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F3502E-42D2-4D9B-AAD7-28AFCE8FD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9CBEC-7A34-4882-BB6A-6B435464A660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F3502E-42D2-4D9B-AAD7-28AFCE8FD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9CBEC-7A34-4882-BB6A-6B435464A660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F3502E-42D2-4D9B-AAD7-28AFCE8FD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9CBEC-7A34-4882-BB6A-6B435464A660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F3502E-42D2-4D9B-AAD7-28AFCE8FD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9CBEC-7A34-4882-BB6A-6B435464A660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F3502E-42D2-4D9B-AAD7-28AFCE8FD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9CBEC-7A34-4882-BB6A-6B435464A660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F3502E-42D2-4D9B-AAD7-28AFCE8FD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9CBEC-7A34-4882-BB6A-6B435464A660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F3502E-42D2-4D9B-AAD7-28AFCE8FD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DA9CBEC-7A34-4882-BB6A-6B435464A660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FF3502E-42D2-4D9B-AAD7-28AFCE8FD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VY_20_INOVACE_SVF21560DUD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928670"/>
            <a:ext cx="7498080" cy="592933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 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Název projektu:   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Číslo šablony:   	       III/2</a:t>
            </a:r>
            <a:br>
              <a:rPr lang="cs-CZ" b="1" dirty="0" smtClean="0"/>
            </a:br>
            <a:r>
              <a:rPr lang="cs-CZ" b="1" dirty="0" smtClean="0"/>
              <a:t>Datum vytvoření:            27.8.2012	</a:t>
            </a:r>
            <a:br>
              <a:rPr lang="cs-CZ" b="1" dirty="0" smtClean="0"/>
            </a:br>
            <a:r>
              <a:rPr lang="cs-CZ" b="1" dirty="0" smtClean="0"/>
              <a:t>Autor:	   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    Společenské vědy</a:t>
            </a:r>
            <a:br>
              <a:rPr lang="cs-CZ" b="1" dirty="0" smtClean="0"/>
            </a:br>
            <a:r>
              <a:rPr lang="cs-CZ" b="1" dirty="0" smtClean="0"/>
              <a:t>Tematická oblast:             Sociální skupiny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Obor vzdělání:                  Fotograf (34-56-l/01) 2.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sociální skupiny</a:t>
            </a:r>
          </a:p>
          <a:p>
            <a:pPr>
              <a:buNone/>
            </a:pPr>
            <a:r>
              <a:rPr lang="cs-CZ" b="1" dirty="0" smtClean="0"/>
              <a:t>                                                      (test)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0"/>
            <a:ext cx="3071834" cy="8572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Opakovací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dirty="0" smtClean="0"/>
          </a:p>
          <a:p>
            <a:pPr marL="596646" indent="-514350">
              <a:buAutoNum type="arabicPeriod"/>
            </a:pPr>
            <a:r>
              <a:rPr lang="cs-CZ" dirty="0" smtClean="0"/>
              <a:t>Doplňte vynechaný pojem.</a:t>
            </a:r>
          </a:p>
          <a:p>
            <a:pPr marL="596646" indent="-514350">
              <a:buNone/>
            </a:pPr>
            <a:r>
              <a:rPr lang="cs-CZ" dirty="0" smtClean="0"/>
              <a:t>     ………….je proces, v jehož průběhu si děti osvojují a poznávají kulturní normy a hodnoty</a:t>
            </a:r>
          </a:p>
          <a:p>
            <a:pPr marL="596646" indent="-514350">
              <a:buNone/>
            </a:pPr>
            <a:endParaRPr lang="cs-CZ" dirty="0" smtClean="0"/>
          </a:p>
          <a:p>
            <a:pPr marL="596646" indent="-514350">
              <a:buAutoNum type="arabicPeriod" startAt="2"/>
            </a:pPr>
            <a:r>
              <a:rPr lang="cs-CZ" dirty="0" smtClean="0"/>
              <a:t>Skupina tří a více osob, mezi nimiž jsou vzájemné vztahy se nazývá</a:t>
            </a:r>
          </a:p>
          <a:p>
            <a:pPr marL="596646" indent="-514350">
              <a:buNone/>
            </a:pPr>
            <a:r>
              <a:rPr lang="cs-CZ" dirty="0" smtClean="0"/>
              <a:t>     a) sociální agregát</a:t>
            </a:r>
          </a:p>
          <a:p>
            <a:pPr marL="596646" indent="-514350">
              <a:buNone/>
            </a:pPr>
            <a:r>
              <a:rPr lang="cs-CZ" dirty="0" smtClean="0"/>
              <a:t>     b) sociální skupina</a:t>
            </a:r>
          </a:p>
          <a:p>
            <a:pPr marL="596646" indent="-514350">
              <a:buNone/>
            </a:pPr>
            <a:r>
              <a:rPr lang="cs-CZ" dirty="0" smtClean="0"/>
              <a:t>     c) sociální vrstva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1115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Opakovací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dirty="0" smtClean="0"/>
          </a:p>
          <a:p>
            <a:pPr marL="596646" indent="-514350">
              <a:buAutoNum type="arabicPeriod" startAt="3"/>
            </a:pPr>
            <a:r>
              <a:rPr lang="cs-CZ" dirty="0" smtClean="0"/>
              <a:t>Lidé obklopili záchranáře, aby viděli jejich práci.  O jaký typ davu se jedná?</a:t>
            </a:r>
          </a:p>
          <a:p>
            <a:pPr marL="596646" indent="-514350">
              <a:buNone/>
            </a:pPr>
            <a:r>
              <a:rPr lang="cs-CZ" dirty="0" smtClean="0"/>
              <a:t>     a) sociálně strukturované</a:t>
            </a:r>
          </a:p>
          <a:p>
            <a:pPr marL="596646" indent="-514350">
              <a:buNone/>
            </a:pPr>
            <a:r>
              <a:rPr lang="cs-CZ" dirty="0" smtClean="0"/>
              <a:t>     b) náhodné</a:t>
            </a:r>
          </a:p>
          <a:p>
            <a:pPr marL="596646" indent="-514350">
              <a:buNone/>
            </a:pPr>
            <a:r>
              <a:rPr lang="cs-CZ" dirty="0" smtClean="0"/>
              <a:t>     c) nezákonné</a:t>
            </a:r>
          </a:p>
          <a:p>
            <a:pPr marL="596646" indent="-514350">
              <a:buNone/>
            </a:pPr>
            <a:endParaRPr lang="cs-CZ" dirty="0" smtClean="0"/>
          </a:p>
          <a:p>
            <a:pPr marL="596646" indent="-514350">
              <a:buAutoNum type="arabicPeriod" startAt="4"/>
            </a:pPr>
            <a:r>
              <a:rPr lang="cs-CZ" dirty="0" smtClean="0"/>
              <a:t>Doplňte:</a:t>
            </a:r>
          </a:p>
          <a:p>
            <a:pPr marL="596646" indent="-514350">
              <a:buNone/>
            </a:pPr>
            <a:r>
              <a:rPr lang="cs-CZ" dirty="0" smtClean="0"/>
              <a:t>     Skupina, ve které je jasně vymezená hierarchie sociálních rolí a pozic se nazývá</a:t>
            </a:r>
          </a:p>
          <a:p>
            <a:pPr marL="596646" indent="-514350">
              <a:buNone/>
            </a:pPr>
            <a:r>
              <a:rPr lang="cs-CZ" dirty="0" smtClean="0"/>
              <a:t>     ………………….</a:t>
            </a:r>
          </a:p>
          <a:p>
            <a:pPr marL="596646" indent="-51435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Opakovací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cs-CZ" dirty="0" smtClean="0"/>
          </a:p>
          <a:p>
            <a:pPr marL="596646" indent="-514350">
              <a:buAutoNum type="arabicPeriod" startAt="5"/>
            </a:pPr>
            <a:r>
              <a:rPr lang="cs-CZ" dirty="0" smtClean="0"/>
              <a:t>Která teze je </a:t>
            </a:r>
            <a:r>
              <a:rPr lang="cs-CZ" u="sng" dirty="0" smtClean="0"/>
              <a:t>nepravdivá</a:t>
            </a:r>
            <a:r>
              <a:rPr lang="cs-CZ" dirty="0" smtClean="0"/>
              <a:t>?</a:t>
            </a:r>
          </a:p>
          <a:p>
            <a:pPr marL="596646" indent="-514350">
              <a:buNone/>
            </a:pPr>
            <a:r>
              <a:rPr lang="cs-CZ" dirty="0" smtClean="0"/>
              <a:t>     a) v sociální skupině existuje komunikační síť</a:t>
            </a:r>
          </a:p>
          <a:p>
            <a:pPr marL="596646" indent="-514350">
              <a:buNone/>
            </a:pPr>
            <a:r>
              <a:rPr lang="cs-CZ" dirty="0" smtClean="0"/>
              <a:t>     b) v sociální skupině členové nejsou ve vzájemné interakci</a:t>
            </a:r>
          </a:p>
          <a:p>
            <a:pPr marL="596646" indent="-514350">
              <a:buNone/>
            </a:pPr>
            <a:r>
              <a:rPr lang="cs-CZ" dirty="0" smtClean="0"/>
              <a:t>     c) v sociální skupině existuje systém </a:t>
            </a:r>
          </a:p>
          <a:p>
            <a:pPr marL="596646" indent="-514350">
              <a:buNone/>
            </a:pPr>
            <a:r>
              <a:rPr lang="cs-CZ" dirty="0" smtClean="0"/>
              <a:t>         sankcí</a:t>
            </a:r>
          </a:p>
          <a:p>
            <a:pPr marL="596646" indent="-514350">
              <a:buNone/>
            </a:pPr>
            <a:r>
              <a:rPr lang="cs-CZ" dirty="0" smtClean="0"/>
              <a:t>     d) primární skupina je tvořena lidmi, které </a:t>
            </a:r>
          </a:p>
          <a:p>
            <a:pPr marL="596646" indent="-514350">
              <a:buNone/>
            </a:pPr>
            <a:r>
              <a:rPr lang="cs-CZ" dirty="0" smtClean="0"/>
              <a:t>         příliš neznáme</a:t>
            </a:r>
          </a:p>
          <a:p>
            <a:pPr marL="596646" indent="-51435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Opakovací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96646" indent="-514350">
              <a:buAutoNum type="arabicPeriod" startAt="6"/>
            </a:pPr>
            <a:r>
              <a:rPr lang="cs-CZ" dirty="0" smtClean="0"/>
              <a:t>V poslanecké sněmovně existuje forma spolupráce:</a:t>
            </a:r>
          </a:p>
          <a:p>
            <a:pPr marL="596646" indent="-514350">
              <a:buNone/>
            </a:pPr>
            <a:r>
              <a:rPr lang="cs-CZ" dirty="0" smtClean="0"/>
              <a:t>     a) hierarchický model</a:t>
            </a:r>
          </a:p>
          <a:p>
            <a:pPr marL="596646" indent="-514350">
              <a:buNone/>
            </a:pPr>
            <a:r>
              <a:rPr lang="cs-CZ" dirty="0" smtClean="0"/>
              <a:t>     b) synergický model</a:t>
            </a:r>
          </a:p>
          <a:p>
            <a:pPr marL="596646" indent="-514350">
              <a:buNone/>
            </a:pPr>
            <a:endParaRPr lang="cs-CZ" dirty="0" smtClean="0"/>
          </a:p>
          <a:p>
            <a:pPr marL="596646" indent="-514350">
              <a:buAutoNum type="arabicPeriod" startAt="7"/>
            </a:pPr>
            <a:r>
              <a:rPr lang="cs-CZ" dirty="0" smtClean="0"/>
              <a:t>Od Franty očekáváme, že se bude pilně učit a poslouchat rodiče.</a:t>
            </a:r>
          </a:p>
          <a:p>
            <a:pPr marL="596646" indent="-514350">
              <a:buNone/>
            </a:pPr>
            <a:r>
              <a:rPr lang="cs-CZ" dirty="0" smtClean="0"/>
              <a:t>     </a:t>
            </a:r>
          </a:p>
          <a:p>
            <a:pPr marL="596646" indent="-514350">
              <a:buNone/>
            </a:pPr>
            <a:r>
              <a:rPr lang="cs-CZ" dirty="0" smtClean="0"/>
              <a:t>      Jakým pojmem můžeme vyjádřit výše  </a:t>
            </a:r>
          </a:p>
          <a:p>
            <a:pPr marL="596646" indent="-514350">
              <a:buNone/>
            </a:pPr>
            <a:r>
              <a:rPr lang="cs-CZ" dirty="0" smtClean="0"/>
              <a:t>      uvedenou tezi?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</a:t>
            </a:r>
            <a:r>
              <a:rPr lang="cs-CZ" dirty="0" err="1" smtClean="0"/>
              <a:t>Didaktis</a:t>
            </a:r>
            <a:r>
              <a:rPr lang="cs-CZ" smtClean="0"/>
              <a:t> 2OO8</a:t>
            </a:r>
          </a:p>
          <a:p>
            <a:pPr>
              <a:buNone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58</TotalTime>
  <Words>223</Words>
  <Application>Microsoft Office PowerPoint</Application>
  <PresentationFormat>Předvádění na obrazovce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Slunovrat</vt:lpstr>
      <vt:lpstr>VY_20_INOVACE_SVF21560DUD</vt:lpstr>
      <vt:lpstr>Opakovací test</vt:lpstr>
      <vt:lpstr>Opakovací test</vt:lpstr>
      <vt:lpstr>Opakovací test</vt:lpstr>
      <vt:lpstr>Opakovací test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Josef Dudek</dc:creator>
  <cp:lastModifiedBy>Josef Dudek</cp:lastModifiedBy>
  <cp:revision>10</cp:revision>
  <dcterms:created xsi:type="dcterms:W3CDTF">2012-07-09T05:41:05Z</dcterms:created>
  <dcterms:modified xsi:type="dcterms:W3CDTF">2012-08-31T13:51:31Z</dcterms:modified>
</cp:coreProperties>
</file>