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0AE8C7-75BA-4631-987E-A06F8C8726EB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82920D-A690-43E3-87A6-E5F3C4BB97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VY_20_INOVACE_SVF22060DUD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60007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(test – rodina)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3000396" cy="8572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Opakovací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1.   Která odpověď je pravdivá?</a:t>
            </a:r>
          </a:p>
          <a:p>
            <a:pPr marL="514350" indent="-514350">
              <a:buNone/>
            </a:pPr>
            <a:r>
              <a:rPr lang="cs-CZ" dirty="0" smtClean="0"/>
              <a:t>     a) rodina je velká sociální skupina</a:t>
            </a:r>
          </a:p>
          <a:p>
            <a:pPr marL="514350" indent="-514350">
              <a:buNone/>
            </a:pPr>
            <a:r>
              <a:rPr lang="cs-CZ" dirty="0" smtClean="0"/>
              <a:t>     b) rodina není sociální skupina</a:t>
            </a:r>
          </a:p>
          <a:p>
            <a:pPr marL="514350" indent="-514350">
              <a:buNone/>
            </a:pPr>
            <a:r>
              <a:rPr lang="cs-CZ" dirty="0" smtClean="0"/>
              <a:t>     a) rodina je sekundární sociální skupinou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rabicPeriod" startAt="2"/>
            </a:pPr>
            <a:r>
              <a:rPr lang="cs-CZ" dirty="0" smtClean="0"/>
              <a:t>Rodina patří mezi ty sociální organizace, které jsou charakteristické:</a:t>
            </a:r>
          </a:p>
          <a:p>
            <a:pPr marL="514350" indent="-514350">
              <a:buNone/>
            </a:pPr>
            <a:r>
              <a:rPr lang="cs-CZ" dirty="0" smtClean="0"/>
              <a:t>     a) pro život v tradiční společnosti</a:t>
            </a:r>
          </a:p>
          <a:p>
            <a:pPr marL="514350" indent="-514350">
              <a:buNone/>
            </a:pPr>
            <a:r>
              <a:rPr lang="cs-CZ" dirty="0" smtClean="0"/>
              <a:t>     b) pro život v moderní společnosti</a:t>
            </a:r>
          </a:p>
          <a:p>
            <a:pPr marL="514350" indent="-514350">
              <a:buNone/>
            </a:pPr>
            <a:r>
              <a:rPr lang="cs-CZ" dirty="0" smtClean="0"/>
              <a:t>     c) pro život v postmoderní společnosti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 startAt="3"/>
            </a:pPr>
            <a:r>
              <a:rPr lang="cs-CZ" dirty="0" smtClean="0"/>
              <a:t>Rodina, která je tvořená rodiči a dětmi se nazývá……………………</a:t>
            </a:r>
          </a:p>
          <a:p>
            <a:pPr marL="596646" indent="-514350">
              <a:buAutoNum type="arabicPeriod" startAt="3"/>
            </a:pPr>
            <a:endParaRPr lang="cs-CZ" dirty="0" smtClean="0"/>
          </a:p>
          <a:p>
            <a:pPr marL="596646" indent="-514350">
              <a:buAutoNum type="arabicPeriod" startAt="3"/>
            </a:pPr>
            <a:r>
              <a:rPr lang="cs-CZ" dirty="0" smtClean="0"/>
              <a:t>Rodina, v níž má hlavní slovo otec se nazývá………………………….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 startAt="5"/>
            </a:pPr>
            <a:r>
              <a:rPr lang="cs-CZ" dirty="0" smtClean="0"/>
              <a:t>Polyandrie se nachází v:</a:t>
            </a:r>
          </a:p>
          <a:p>
            <a:pPr marL="596646" indent="-514350">
              <a:buNone/>
            </a:pPr>
            <a:r>
              <a:rPr lang="cs-CZ" dirty="0" smtClean="0"/>
              <a:t>     a) indii</a:t>
            </a:r>
          </a:p>
          <a:p>
            <a:pPr marL="596646" indent="-514350">
              <a:buNone/>
            </a:pPr>
            <a:r>
              <a:rPr lang="cs-CZ" dirty="0" smtClean="0"/>
              <a:t>     b) v Maroku</a:t>
            </a:r>
          </a:p>
          <a:p>
            <a:pPr marL="596646" indent="-514350">
              <a:buNone/>
            </a:pPr>
            <a:r>
              <a:rPr lang="cs-CZ" dirty="0" smtClean="0"/>
              <a:t>     c)  v ČR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6"/>
            </a:pPr>
            <a:r>
              <a:rPr lang="cs-CZ" dirty="0" smtClean="0"/>
              <a:t>V rodině dítě nemusí chodit do školy. Jakou funkci rodině neplní?</a:t>
            </a:r>
          </a:p>
          <a:p>
            <a:pPr marL="596646" indent="-514350">
              <a:buNone/>
            </a:pPr>
            <a:r>
              <a:rPr lang="cs-CZ" dirty="0" smtClean="0"/>
              <a:t>     ………………………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 marL="596646" indent="-514350">
              <a:buAutoNum type="arabicPeriod" startAt="7"/>
            </a:pPr>
            <a:r>
              <a:rPr lang="cs-CZ" dirty="0" smtClean="0"/>
              <a:t>Rodina, z které člověk vychází se nazývá:</a:t>
            </a:r>
          </a:p>
          <a:p>
            <a:pPr marL="596646" indent="-514350">
              <a:buNone/>
            </a:pPr>
            <a:r>
              <a:rPr lang="cs-CZ" dirty="0" smtClean="0"/>
              <a:t>     a) orientační</a:t>
            </a:r>
          </a:p>
          <a:p>
            <a:pPr marL="596646" indent="-514350">
              <a:buNone/>
            </a:pPr>
            <a:r>
              <a:rPr lang="cs-CZ" dirty="0" smtClean="0"/>
              <a:t>     b) </a:t>
            </a:r>
            <a:r>
              <a:rPr lang="cs-CZ" dirty="0" err="1" smtClean="0"/>
              <a:t>prokreační</a:t>
            </a:r>
            <a:endParaRPr lang="cs-CZ" dirty="0" smtClean="0"/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8"/>
            </a:pPr>
            <a:r>
              <a:rPr lang="cs-CZ" dirty="0" smtClean="0"/>
              <a:t>Polygamie je manželský vztah:</a:t>
            </a:r>
          </a:p>
          <a:p>
            <a:pPr marL="596646" indent="-514350">
              <a:buNone/>
            </a:pPr>
            <a:r>
              <a:rPr lang="cs-CZ" dirty="0" smtClean="0"/>
              <a:t>     a) mnohomužství</a:t>
            </a:r>
          </a:p>
          <a:p>
            <a:pPr marL="596646" indent="-514350">
              <a:buNone/>
            </a:pPr>
            <a:r>
              <a:rPr lang="cs-CZ" dirty="0" smtClean="0"/>
              <a:t>     b) mnohomužství</a:t>
            </a:r>
          </a:p>
          <a:p>
            <a:pPr marL="596646" indent="-514350">
              <a:buNone/>
            </a:pPr>
            <a:r>
              <a:rPr lang="cs-CZ" dirty="0" smtClean="0"/>
              <a:t>     c) mnohomužství nebo mnohomužství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 marL="596646" indent="-514350">
              <a:buAutoNum type="arabicPeriod" startAt="9"/>
            </a:pPr>
            <a:r>
              <a:rPr lang="cs-CZ" dirty="0" smtClean="0"/>
              <a:t>Rodina je sociální skupina, která je:</a:t>
            </a:r>
          </a:p>
          <a:p>
            <a:pPr marL="596646" indent="-514350">
              <a:buNone/>
            </a:pPr>
            <a:r>
              <a:rPr lang="cs-CZ" dirty="0" smtClean="0"/>
              <a:t>     a) bezvýznamná</a:t>
            </a:r>
          </a:p>
          <a:p>
            <a:pPr marL="596646" indent="-514350">
              <a:buNone/>
            </a:pPr>
            <a:r>
              <a:rPr lang="cs-CZ" dirty="0" smtClean="0"/>
              <a:t>     b) má střední důležitost</a:t>
            </a:r>
          </a:p>
          <a:p>
            <a:pPr marL="596646" indent="-514350">
              <a:buNone/>
            </a:pPr>
            <a:r>
              <a:rPr lang="cs-CZ" dirty="0" smtClean="0"/>
              <a:t>     c) je nejdůležitější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10"/>
            </a:pPr>
            <a:r>
              <a:rPr lang="cs-CZ" dirty="0" smtClean="0"/>
              <a:t>Jaký je typ spolupráce v tradiční rodině?</a:t>
            </a:r>
          </a:p>
          <a:p>
            <a:pPr marL="596646" indent="-514350">
              <a:buNone/>
            </a:pPr>
            <a:r>
              <a:rPr lang="cs-CZ" dirty="0" smtClean="0"/>
              <a:t>     a) Hierarchický</a:t>
            </a:r>
          </a:p>
          <a:p>
            <a:pPr marL="596646" indent="-514350">
              <a:buNone/>
            </a:pPr>
            <a:r>
              <a:rPr lang="cs-CZ" dirty="0" smtClean="0"/>
              <a:t>     b) synergický</a:t>
            </a:r>
          </a:p>
          <a:p>
            <a:pPr marL="596646" indent="-514350">
              <a:buNone/>
            </a:pPr>
            <a:r>
              <a:rPr lang="cs-CZ" dirty="0" smtClean="0"/>
              <a:t>     c) žádný</a:t>
            </a:r>
          </a:p>
          <a:p>
            <a:pPr marL="596646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 marL="596646" indent="-514350">
              <a:buAutoNum type="arabicPeriod" startAt="11"/>
            </a:pPr>
            <a:r>
              <a:rPr lang="cs-CZ" dirty="0" smtClean="0"/>
              <a:t>Hlavní důvod pro uzavření manželství v 19. stol.  byl:</a:t>
            </a:r>
          </a:p>
          <a:p>
            <a:pPr marL="596646" indent="-514350">
              <a:buNone/>
            </a:pPr>
            <a:r>
              <a:rPr lang="cs-CZ" dirty="0" smtClean="0"/>
              <a:t>      a) láska</a:t>
            </a:r>
          </a:p>
          <a:p>
            <a:pPr marL="596646" indent="-514350">
              <a:buNone/>
            </a:pPr>
            <a:r>
              <a:rPr lang="cs-CZ" dirty="0" smtClean="0"/>
              <a:t>      b) neprovdaná žena byla považována za neakceptovatelnou</a:t>
            </a:r>
          </a:p>
          <a:p>
            <a:pPr marL="596646" indent="-514350">
              <a:buNone/>
            </a:pPr>
            <a:r>
              <a:rPr lang="cs-CZ" dirty="0" smtClean="0"/>
              <a:t>      c) zabezpečovací důvody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12"/>
            </a:pPr>
            <a:r>
              <a:rPr lang="cs-CZ" dirty="0" smtClean="0"/>
              <a:t>Vyjmenujte všechny funkce rodiny.</a:t>
            </a:r>
          </a:p>
          <a:p>
            <a:pPr marL="596646" indent="-51435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271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VY_20_INOVACE_SVF22060DUD</vt:lpstr>
      <vt:lpstr>Opakovací test</vt:lpstr>
      <vt:lpstr>test</vt:lpstr>
      <vt:lpstr>test</vt:lpstr>
      <vt:lpstr>test</vt:lpstr>
      <vt:lpstr>test</vt:lpstr>
      <vt:lpstr>test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9</cp:revision>
  <dcterms:created xsi:type="dcterms:W3CDTF">2012-07-09T07:21:36Z</dcterms:created>
  <dcterms:modified xsi:type="dcterms:W3CDTF">2012-08-31T14:17:45Z</dcterms:modified>
</cp:coreProperties>
</file>