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26C868-CC40-4351-A131-BEEBF165E2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726BC7-F0B0-428B-8E26-95F5754433C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004048" y="476672"/>
            <a:ext cx="3403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 smtClean="0"/>
              <a:t>VY_32_INOVACE_CJK4_2260_ZEM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šablony:   		III/2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Datum vytvoření:	03.12.2012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pro předmět:	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Tematická oblast:	Světová literatura 2.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20. století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vzdělání:		Kosmetické služby (69-41-l/01) 4.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	Průřez světovou literaturou 2.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20. století 			– učební materiál s úkoly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Popis využití: 		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ýukový materiál s úkoly pro žáky s využitím 			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, notebooku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Čas:  			25 minut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  <p:pic>
        <p:nvPicPr>
          <p:cNvPr id="5" name="Obrázek 4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tato literatura se datuje od konce 	       2. světové války – tzn. od roku 1945</a:t>
            </a:r>
          </a:p>
          <a:p>
            <a:r>
              <a:rPr lang="cs-CZ" dirty="0" smtClean="0"/>
              <a:t>literatura této doby je rozmanitá, mnohovrstevnatá,  je náročné vyjmenovat všechny proudy a směry</a:t>
            </a:r>
          </a:p>
          <a:p>
            <a:r>
              <a:rPr lang="cs-CZ" dirty="0" smtClean="0"/>
              <a:t>tato prezentace se zaměřuje na nejvýraznější skupiny a směry této doby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 č. 1 – O ČEM SE DLE VAŠEHO NÁZORU PO VÁLCE PSALO? TZN. JAKÝM TÉMATŮM SE SPISOVATELÉ VĚNOVALI?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cs-CZ" sz="5000" dirty="0" smtClean="0"/>
          </a:p>
          <a:p>
            <a:r>
              <a:rPr lang="cs-CZ" sz="7500" dirty="0" smtClean="0"/>
              <a:t>výraznou skupinu tvoří knihy odrážející válku – při studiu však zaznamenáváme výrazný rozdíl mezi zpracováním tohoto tématu u východních a západních spisovatelů</a:t>
            </a:r>
          </a:p>
          <a:p>
            <a:r>
              <a:rPr lang="cs-CZ" sz="7500" dirty="0" smtClean="0"/>
              <a:t>na východě se vyprávění zaměřila na patetické vyprávění o hrdinech, oslavu vojáků, válečných scén</a:t>
            </a:r>
          </a:p>
          <a:p>
            <a:r>
              <a:rPr lang="cs-CZ" sz="7500" dirty="0" smtClean="0"/>
              <a:t>západní literatura ukazuje spíše člověka degradovaného z hrůz války, psychicky narušeného či zlomeného válkou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6300" dirty="0" smtClean="0"/>
              <a:t>ÚKOL č. 2 – VYSVĚTLETE POJEM PATOS. SROVNEJTE TVORBU SPISOVATELŮ, KTEŘÍ ODRÁŽELI 	         1. SVĚTOVOU VÁLKU, S TĚMITO AUTORY.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Autofit/>
          </a:bodyPr>
          <a:lstStyle/>
          <a:p>
            <a:r>
              <a:rPr lang="cs-CZ" sz="2400" dirty="0" smtClean="0"/>
              <a:t>příklady knih odrážejících válku:</a:t>
            </a:r>
          </a:p>
          <a:p>
            <a:pPr>
              <a:buNone/>
            </a:pPr>
            <a:r>
              <a:rPr lang="cs-CZ" sz="2400" dirty="0" smtClean="0"/>
              <a:t>	William </a:t>
            </a:r>
            <a:r>
              <a:rPr lang="cs-CZ" sz="2400" dirty="0" err="1" smtClean="0"/>
              <a:t>Styron</a:t>
            </a:r>
            <a:r>
              <a:rPr lang="cs-CZ" sz="2400" dirty="0" smtClean="0"/>
              <a:t> – </a:t>
            </a:r>
            <a:r>
              <a:rPr lang="cs-CZ" sz="2400" dirty="0" err="1" smtClean="0"/>
              <a:t>Sophiina</a:t>
            </a:r>
            <a:r>
              <a:rPr lang="cs-CZ" sz="2400" dirty="0" smtClean="0"/>
              <a:t> volba</a:t>
            </a:r>
          </a:p>
          <a:p>
            <a:pPr>
              <a:buNone/>
            </a:pPr>
            <a:r>
              <a:rPr lang="cs-CZ" sz="2400" dirty="0" smtClean="0"/>
              <a:t>	Winston </a:t>
            </a:r>
            <a:r>
              <a:rPr lang="cs-CZ" sz="2400" dirty="0" err="1" smtClean="0"/>
              <a:t>Churchill</a:t>
            </a:r>
            <a:r>
              <a:rPr lang="cs-CZ" sz="2400" dirty="0" smtClean="0"/>
              <a:t> – Druhá světová válka (za tuto knihu získal autor Nobelovu cenu za literaturu – 1953)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Anne</a:t>
            </a:r>
            <a:r>
              <a:rPr lang="cs-CZ" sz="2400" dirty="0" smtClean="0"/>
              <a:t> Franková – Deník </a:t>
            </a:r>
            <a:r>
              <a:rPr lang="cs-CZ" sz="2400" dirty="0" err="1" smtClean="0"/>
              <a:t>Anne</a:t>
            </a:r>
            <a:r>
              <a:rPr lang="cs-CZ" sz="2400" dirty="0" smtClean="0"/>
              <a:t> Frankové (druhá nejvydávanější kniha světa – po Bibli)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Joseph</a:t>
            </a:r>
            <a:r>
              <a:rPr lang="cs-CZ" sz="2400" dirty="0" smtClean="0"/>
              <a:t> Heller – Hlava XXII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err="1" smtClean="0"/>
              <a:t>Pierre</a:t>
            </a:r>
            <a:r>
              <a:rPr lang="cs-CZ" sz="2400" dirty="0" smtClean="0"/>
              <a:t> </a:t>
            </a:r>
            <a:r>
              <a:rPr lang="cs-CZ" sz="2400" dirty="0" err="1" smtClean="0"/>
              <a:t>Boulle</a:t>
            </a:r>
            <a:r>
              <a:rPr lang="cs-CZ" sz="2400" dirty="0" smtClean="0"/>
              <a:t> - Most přes řeku </a:t>
            </a:r>
            <a:r>
              <a:rPr lang="cs-CZ" sz="2400" dirty="0" err="1" smtClean="0"/>
              <a:t>Kwai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Adolf Hitler – </a:t>
            </a:r>
            <a:r>
              <a:rPr lang="cs-CZ" sz="2400" dirty="0" err="1" smtClean="0"/>
              <a:t>Mein</a:t>
            </a:r>
            <a:r>
              <a:rPr lang="cs-CZ" sz="2400" dirty="0" smtClean="0"/>
              <a:t> </a:t>
            </a:r>
            <a:r>
              <a:rPr lang="cs-CZ" sz="2400" dirty="0" err="1" smtClean="0"/>
              <a:t>Kampf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Thomas </a:t>
            </a:r>
            <a:r>
              <a:rPr lang="cs-CZ" sz="2400" dirty="0" err="1" smtClean="0"/>
              <a:t>Keneally</a:t>
            </a:r>
            <a:r>
              <a:rPr lang="cs-CZ" sz="2400" dirty="0" smtClean="0"/>
              <a:t> – Schindlerova archa (podle ní </a:t>
            </a:r>
            <a:r>
              <a:rPr lang="cs-CZ" sz="2400" dirty="0" err="1" smtClean="0"/>
              <a:t>Steven</a:t>
            </a:r>
            <a:r>
              <a:rPr lang="cs-CZ" sz="2400" dirty="0" smtClean="0"/>
              <a:t> </a:t>
            </a:r>
            <a:r>
              <a:rPr lang="cs-CZ" sz="2400" dirty="0" err="1" smtClean="0"/>
              <a:t>Spilberg</a:t>
            </a:r>
            <a:r>
              <a:rPr lang="cs-CZ" sz="2400" dirty="0" smtClean="0"/>
              <a:t> natočil film Schindlerův seznam)</a:t>
            </a:r>
          </a:p>
          <a:p>
            <a:pPr>
              <a:buNone/>
            </a:pPr>
            <a:r>
              <a:rPr lang="cs-CZ" sz="2400" dirty="0" smtClean="0"/>
              <a:t>	Norman </a:t>
            </a:r>
            <a:r>
              <a:rPr lang="cs-CZ" sz="2400" dirty="0" err="1" smtClean="0"/>
              <a:t>Mailer</a:t>
            </a:r>
            <a:r>
              <a:rPr lang="cs-CZ" sz="2400" dirty="0" smtClean="0"/>
              <a:t> – Nazí a mrtví</a:t>
            </a:r>
          </a:p>
          <a:p>
            <a:pPr>
              <a:buNone/>
            </a:pPr>
            <a:r>
              <a:rPr lang="cs-CZ" sz="2400" dirty="0" smtClean="0"/>
              <a:t>ÚKOL č. 3 – KTEROU Z TĚCHTO KNIH ZNÁTE? CO O NÍ VÍTE?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důsledkem tohoto období a poměrů ve společnosti byla krize v mezilidských vztazích, pocity úzkosti, odcizení, ohrožení – těmito tématy se zabývá směr </a:t>
            </a:r>
            <a:r>
              <a:rPr lang="cs-CZ" b="1" dirty="0" smtClean="0"/>
              <a:t>EXISTENCIALISMUS</a:t>
            </a:r>
          </a:p>
          <a:p>
            <a:pPr>
              <a:buNone/>
            </a:pPr>
            <a:endParaRPr lang="cs-CZ" sz="1200" dirty="0" smtClean="0"/>
          </a:p>
          <a:p>
            <a:r>
              <a:rPr lang="cs-CZ" dirty="0" smtClean="0"/>
              <a:t>nová poválečná generace má tendenci distancovat se od těch, kteří řídí stát, rozhodují o budoucnosti, nastavují pravidla – tato mladá generace revoltuje, vzpouzí se proti nastaveným konvencím – zástupci tohoto životního stylu jsou např.  </a:t>
            </a:r>
            <a:r>
              <a:rPr lang="cs-CZ" b="1" dirty="0" smtClean="0"/>
              <a:t>BEATNICI (BEAT GENERATION)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1200" dirty="0" smtClean="0"/>
          </a:p>
          <a:p>
            <a:r>
              <a:rPr lang="cs-CZ" sz="3500" dirty="0" smtClean="0"/>
              <a:t>někteří spisovatelé měli potřebu vnést do literatury něco nového, experimentovat – tento trend nebyl samoúčelný – autoři prostřednictvím svých knih odráželi cestu, kterou se společnost ubírala, a poukazovali na nešvary a negativa této cesty – např.  </a:t>
            </a:r>
            <a:r>
              <a:rPr lang="cs-CZ" sz="3500" b="1" dirty="0" smtClean="0"/>
              <a:t>ABSURDNÍ LITERATURA</a:t>
            </a:r>
          </a:p>
          <a:p>
            <a:pPr>
              <a:buNone/>
            </a:pPr>
            <a:endParaRPr lang="cs-CZ" sz="1200" dirty="0" smtClean="0"/>
          </a:p>
          <a:p>
            <a:r>
              <a:rPr lang="cs-CZ" sz="3500" dirty="0" smtClean="0"/>
              <a:t>určitá skupina autorů chce skutečnost zachytit pravdivě, bez příkras, fantazie – tento proud dostal název </a:t>
            </a:r>
            <a:r>
              <a:rPr lang="cs-CZ" sz="3500" b="1" dirty="0" smtClean="0"/>
              <a:t>NEOREALISMUS</a:t>
            </a:r>
          </a:p>
          <a:p>
            <a:pPr>
              <a:buNone/>
            </a:pPr>
            <a:endParaRPr lang="cs-CZ" sz="1300" b="1" dirty="0" smtClean="0"/>
          </a:p>
          <a:p>
            <a:pPr>
              <a:buNone/>
            </a:pPr>
            <a:r>
              <a:rPr lang="cs-CZ" dirty="0" smtClean="0"/>
              <a:t>ÚKOL č. 4 – VYJMENUJTE ZNAKY REALISMU.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jiná skupina vytváří nový typ literatury tím, že nevymýšlí nic nového, jen kombinují již existující proudy, trendy – </a:t>
            </a:r>
            <a:r>
              <a:rPr lang="cs-CZ" b="1" dirty="0" smtClean="0"/>
              <a:t>POSTMODERNISMUS</a:t>
            </a:r>
            <a:r>
              <a:rPr lang="cs-CZ" dirty="0" smtClean="0"/>
              <a:t> – navíc název odráží nesouhlas se všemi tzv. moderními směry</a:t>
            </a:r>
          </a:p>
          <a:p>
            <a:r>
              <a:rPr lang="cs-CZ" dirty="0" smtClean="0"/>
              <a:t>velký úspěch má návrat ke starým mýtům, legendám, ztvárňování fantazijních příběhů – </a:t>
            </a:r>
            <a:r>
              <a:rPr lang="cs-CZ" b="1" dirty="0" smtClean="0"/>
              <a:t>FANTASY LITERATURA</a:t>
            </a:r>
          </a:p>
          <a:p>
            <a:r>
              <a:rPr lang="cs-CZ" dirty="0" smtClean="0"/>
              <a:t>někteří upozorňují na možná úskalí budoucnosti – varují např. před přetechnizovaným světem – </a:t>
            </a:r>
            <a:r>
              <a:rPr lang="cs-CZ" b="1" dirty="0" smtClean="0"/>
              <a:t>SCI-FI LITERATURA</a:t>
            </a:r>
          </a:p>
          <a:p>
            <a:r>
              <a:rPr lang="cs-CZ" dirty="0" smtClean="0"/>
              <a:t>mezi kvalitními knihami se najdou ovšem i takové, které jsou dobře napsány, ale postrádají výraznější uměleckou kvalitu – </a:t>
            </a:r>
            <a:r>
              <a:rPr lang="cs-CZ" b="1" dirty="0" smtClean="0"/>
              <a:t>BRAKOVÉ KNIHY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 smtClean="0"/>
              <a:t>SVĚTOVÁ LITERATURA 2. POL. 20. STOL.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ÚKOL č. 5 – KTERÉ FILMY Z POSLEDNÍCH LET ODRÁŽEJÍ SOUČASNOU MÓDU – OBLIBU FANTASY PŘÍBĚHŮ?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ÚKOL č. 6 – KTERÉ TYPY KNIH BYSTE ZAŘADILI K TZV. BRAKOVÉ LITERATUŘE?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260648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POUŽITÁ LITERATURA:</a:t>
            </a:r>
          </a:p>
          <a:p>
            <a:endParaRPr lang="cs-CZ" sz="2000" dirty="0"/>
          </a:p>
          <a:p>
            <a:r>
              <a:rPr lang="cs-CZ" sz="2000" dirty="0" smtClean="0"/>
              <a:t>PROKOP , V.:  </a:t>
            </a:r>
            <a:r>
              <a:rPr lang="cs-CZ" sz="2000" i="1" dirty="0" smtClean="0"/>
              <a:t>Přehled světové literatury 20. století</a:t>
            </a:r>
            <a:r>
              <a:rPr lang="cs-CZ" sz="2000" dirty="0" smtClean="0"/>
              <a:t>. Sokolov 2001.</a:t>
            </a:r>
          </a:p>
          <a:p>
            <a:r>
              <a:rPr lang="cs-CZ" sz="2000" dirty="0" smtClean="0"/>
              <a:t>KLIMEŠ, L.: </a:t>
            </a:r>
            <a:r>
              <a:rPr lang="cs-CZ" sz="2000" i="1" dirty="0" smtClean="0"/>
              <a:t>Slovník cizích slov. </a:t>
            </a:r>
            <a:r>
              <a:rPr lang="cs-CZ" sz="2000" dirty="0" smtClean="0"/>
              <a:t>Praha 1995.</a:t>
            </a:r>
          </a:p>
          <a:p>
            <a:r>
              <a:rPr lang="cs-CZ" sz="2000" dirty="0" smtClean="0"/>
              <a:t>http://cs.wikipedia.org/wiki/Beat_generation</a:t>
            </a:r>
          </a:p>
          <a:p>
            <a:r>
              <a:rPr lang="cs-CZ" sz="2000" dirty="0" smtClean="0"/>
              <a:t>http://cs.wikipedia.org/wiki/Absurdn%C3%AD_drama</a:t>
            </a:r>
          </a:p>
          <a:p>
            <a:r>
              <a:rPr lang="cs-CZ" sz="2000" dirty="0" smtClean="0"/>
              <a:t>http://cs.wikipedia.org/wiki/Postmodernismus</a:t>
            </a:r>
          </a:p>
          <a:p>
            <a:r>
              <a:rPr lang="cs-CZ" sz="2000" dirty="0" smtClean="0"/>
              <a:t>http://cs.wikipedia.org/wiki/Fantasy</a:t>
            </a:r>
          </a:p>
          <a:p>
            <a:r>
              <a:rPr lang="cs-CZ" sz="2000" dirty="0" smtClean="0"/>
              <a:t>http://cs.wikipedia.org/wiki/Sci-fi</a:t>
            </a:r>
          </a:p>
          <a:p>
            <a:r>
              <a:rPr lang="cs-CZ" sz="2000" dirty="0" smtClean="0"/>
              <a:t>http://cs.wikipedia.org/wiki/Neorealismus</a:t>
            </a:r>
          </a:p>
          <a:p>
            <a:r>
              <a:rPr lang="cs-CZ" sz="2000" smtClean="0"/>
              <a:t>http://cs.wikipedia.org/wiki/Existencialismus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463</TotalTime>
  <Words>470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Snímek 1</vt:lpstr>
      <vt:lpstr>SVĚTOVÁ LITERATURA 2. POL. 20. STOL.</vt:lpstr>
      <vt:lpstr>SVĚTOVÁ LITERATURA 2. POL. 20. STOL.</vt:lpstr>
      <vt:lpstr>SVĚTOVÁ LITERATURA 2. POL. 20. STOL.</vt:lpstr>
      <vt:lpstr>SVĚTOVÁ LITERATURA 2. POL. 20. STOL.</vt:lpstr>
      <vt:lpstr>SVĚTOVÁ LITERATURA 2. POL. 20. STOL.</vt:lpstr>
      <vt:lpstr>SVĚTOVÁ LITERATURA 2. POL. 20. STOL.</vt:lpstr>
      <vt:lpstr>SVĚTOVÁ LITERATURA 2. POL. 20. STOL.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55</cp:revision>
  <dcterms:created xsi:type="dcterms:W3CDTF">2012-12-16T12:24:32Z</dcterms:created>
  <dcterms:modified xsi:type="dcterms:W3CDTF">2013-03-08T16:40:46Z</dcterms:modified>
</cp:coreProperties>
</file>