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6" r:id="rId8"/>
    <p:sldId id="261" r:id="rId9"/>
    <p:sldId id="263" r:id="rId10"/>
    <p:sldId id="267" r:id="rId11"/>
    <p:sldId id="264" r:id="rId12"/>
    <p:sldId id="268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646B11-4E2F-4590-BCFD-99DAE563ED3D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BC8B3-35A9-45CE-8AC1-64EE7A4034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896036" y="186313"/>
            <a:ext cx="358649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/>
              <a:t>VY_32_INOVACE_CJK4_2360_ZEM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3548" y="83438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Výukový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šablony:   		III/2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Datum vytvoření:		04.12.2012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pro předmět:	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Tematická oblast:		Světová literatura 2.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20. století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vzdělání:		Kosmetické služby (69-41-l/01) 4.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	Absurdní literatura - učební materiál s úkoly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Popis využití: 		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ýukový materiál s úkoly pro žáky s využitím 				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, notebooku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Čas:  			25 minut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  <p:pic>
        <p:nvPicPr>
          <p:cNvPr id="7" name="Obrázek 6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 pokoje se vracejí Marta s </a:t>
            </a:r>
            <a:r>
              <a:rPr lang="cs-CZ" dirty="0" err="1" smtClean="0"/>
              <a:t>Nickem</a:t>
            </a:r>
            <a:r>
              <a:rPr lang="cs-CZ" dirty="0" smtClean="0"/>
              <a:t> – Marta je zklamaná </a:t>
            </a:r>
            <a:r>
              <a:rPr lang="cs-CZ" dirty="0" err="1" smtClean="0"/>
              <a:t>Nickovým</a:t>
            </a:r>
            <a:r>
              <a:rPr lang="cs-CZ" dirty="0" smtClean="0"/>
              <a:t> výkonem, uvědomí si, že miluje Jiřího, a chce mu to říct</a:t>
            </a:r>
          </a:p>
          <a:p>
            <a:r>
              <a:rPr lang="cs-CZ" dirty="0" smtClean="0"/>
              <a:t>Jiří však chce jen jednu věc – hrát hru „Vychováváme syna“, v níž sdělují hostům každý svou verzi výchovy, jak si ji kdo představoval; v závěru oznámí Martě, že syn je mrtev – čímž končí jediné pouto, které ještě mezi sebou měli</a:t>
            </a:r>
          </a:p>
          <a:p>
            <a:r>
              <a:rPr lang="cs-CZ" dirty="0" smtClean="0"/>
              <a:t>večírek je u konce, začíná svítat; </a:t>
            </a:r>
            <a:r>
              <a:rPr lang="cs-CZ" dirty="0" err="1" smtClean="0"/>
              <a:t>Nick</a:t>
            </a:r>
            <a:r>
              <a:rPr lang="cs-CZ" dirty="0" smtClean="0"/>
              <a:t> a </a:t>
            </a:r>
            <a:r>
              <a:rPr lang="cs-CZ" dirty="0" err="1" smtClean="0"/>
              <a:t>Drahunka</a:t>
            </a:r>
            <a:r>
              <a:rPr lang="cs-CZ" dirty="0" smtClean="0"/>
              <a:t> odcházejí domů; Jiří uloží Martu něžně do postele a zpívá jí tiše "Kdopak by se Kafky bál, Kafky bál, Kafky bál... "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hra byla v roce 1966 zfilmována</a:t>
            </a:r>
          </a:p>
          <a:p>
            <a:r>
              <a:rPr lang="cs-CZ" dirty="0" smtClean="0"/>
              <a:t>v hlavních rolích Elizabeth </a:t>
            </a:r>
            <a:r>
              <a:rPr lang="cs-CZ" dirty="0" err="1" smtClean="0"/>
              <a:t>Taylor</a:t>
            </a:r>
            <a:r>
              <a:rPr lang="cs-CZ" dirty="0" smtClean="0"/>
              <a:t> (Marta) a Richard </a:t>
            </a:r>
            <a:r>
              <a:rPr lang="cs-CZ" dirty="0" err="1" smtClean="0"/>
              <a:t>Burton</a:t>
            </a:r>
            <a:r>
              <a:rPr lang="cs-CZ" dirty="0" smtClean="0"/>
              <a:t> (</a:t>
            </a:r>
            <a:r>
              <a:rPr lang="cs-CZ" dirty="0" err="1" smtClean="0"/>
              <a:t>George</a:t>
            </a:r>
            <a:r>
              <a:rPr lang="cs-CZ" dirty="0" smtClean="0"/>
              <a:t>) – v té době skuteční manželé</a:t>
            </a:r>
          </a:p>
          <a:p>
            <a:r>
              <a:rPr lang="cs-CZ" dirty="0" smtClean="0"/>
              <a:t>historicky dosud jediný film, který získal nominace na Oscara ve všech 13 kategoriích (každý člen tvůrčího týmu, jehož jméno je v závěrečných titulcích); nakonec si odnesl pět sošek – herečka v hlavní i vedlejší roli, kamera, výprava, kostýmy </a:t>
            </a:r>
          </a:p>
          <a:p>
            <a:r>
              <a:rPr lang="cs-CZ" dirty="0" smtClean="0"/>
              <a:t>do roku 2011 nejdražší černobílý film v historii; výrobní náklady činily 7,5 milionů dolarů, z velké části šly na platy Liz </a:t>
            </a:r>
            <a:r>
              <a:rPr lang="cs-CZ" dirty="0" err="1" smtClean="0"/>
              <a:t>Taylorové</a:t>
            </a:r>
            <a:r>
              <a:rPr lang="cs-CZ" dirty="0" smtClean="0"/>
              <a:t> a Richard </a:t>
            </a:r>
            <a:r>
              <a:rPr lang="cs-CZ" dirty="0" err="1" smtClean="0"/>
              <a:t>Burtona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ÚKOLY – U VŠECH TŘÍ HER (PLEŠATÁ ZPĚVAČKA, ŽIDLE, KDO SE BOJÍ VIRGINIE WOOLFOVÉ) PRODISKUTUJTE A ROZVEĎTE SVÉ ODPOVĚDI:</a:t>
            </a:r>
          </a:p>
          <a:p>
            <a:pPr>
              <a:buNone/>
            </a:pPr>
            <a:endParaRPr lang="cs-CZ" sz="1100" dirty="0" smtClean="0"/>
          </a:p>
          <a:p>
            <a:pPr>
              <a:buFontTx/>
              <a:buChar char="-"/>
            </a:pPr>
            <a:r>
              <a:rPr lang="cs-CZ" dirty="0" smtClean="0"/>
              <a:t>V ČEM SPOČÍVÁ JEJICH ABSURDITA?</a:t>
            </a:r>
          </a:p>
          <a:p>
            <a:pPr>
              <a:buFontTx/>
              <a:buChar char="-"/>
            </a:pPr>
            <a:r>
              <a:rPr lang="cs-CZ" dirty="0" smtClean="0"/>
              <a:t>JSOU TYTO HRY NADČASOVÉ?</a:t>
            </a:r>
          </a:p>
          <a:p>
            <a:pPr>
              <a:buFontTx/>
              <a:buChar char="-"/>
            </a:pPr>
            <a:r>
              <a:rPr lang="cs-CZ" dirty="0" smtClean="0"/>
              <a:t>MÁ SMYSL JE HRÁT JEŠTĚ DNES? </a:t>
            </a:r>
          </a:p>
          <a:p>
            <a:pPr>
              <a:buFontTx/>
              <a:buChar char="-"/>
            </a:pPr>
            <a:r>
              <a:rPr lang="cs-CZ" dirty="0" smtClean="0"/>
              <a:t>POCHOPÍ JE DNES DIVÁCI ČI ČTENÁŘI?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0466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dirty="0" smtClean="0"/>
              <a:t>PROKOP , V.:  </a:t>
            </a:r>
            <a:r>
              <a:rPr lang="cs-CZ" i="1" dirty="0" smtClean="0"/>
              <a:t>Přehled světové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http://cs.wikipedia.org/wiki/Eug%C3%A9ne_Ionesco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ctenarsky</a:t>
            </a:r>
            <a:r>
              <a:rPr lang="cs-CZ" dirty="0" smtClean="0"/>
              <a:t>-</a:t>
            </a:r>
            <a:r>
              <a:rPr lang="cs-CZ" dirty="0" err="1" smtClean="0"/>
              <a:t>denik</a:t>
            </a:r>
            <a:r>
              <a:rPr lang="cs-CZ" dirty="0" smtClean="0"/>
              <a:t>/</a:t>
            </a:r>
            <a:r>
              <a:rPr lang="cs-CZ" dirty="0" err="1" smtClean="0"/>
              <a:t>eugene</a:t>
            </a:r>
            <a:r>
              <a:rPr lang="cs-CZ" dirty="0" smtClean="0"/>
              <a:t>-</a:t>
            </a:r>
            <a:r>
              <a:rPr lang="cs-CZ" dirty="0" err="1" smtClean="0"/>
              <a:t>ionesco</a:t>
            </a:r>
            <a:r>
              <a:rPr lang="cs-CZ" dirty="0" smtClean="0"/>
              <a:t>/</a:t>
            </a:r>
            <a:r>
              <a:rPr lang="cs-CZ" dirty="0" err="1" smtClean="0"/>
              <a:t>plesata</a:t>
            </a:r>
            <a:r>
              <a:rPr lang="cs-CZ" dirty="0" smtClean="0"/>
              <a:t>-</a:t>
            </a:r>
            <a:r>
              <a:rPr lang="cs-CZ" dirty="0" err="1" smtClean="0"/>
              <a:t>zpevacka.html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divadloarena.cz</a:t>
            </a:r>
            <a:r>
              <a:rPr lang="cs-CZ" dirty="0" smtClean="0"/>
              <a:t>/</a:t>
            </a:r>
            <a:r>
              <a:rPr lang="cs-CZ" dirty="0" err="1" smtClean="0"/>
              <a:t>repertoar</a:t>
            </a:r>
            <a:r>
              <a:rPr lang="cs-CZ" dirty="0" smtClean="0"/>
              <a:t>/</a:t>
            </a:r>
            <a:r>
              <a:rPr lang="cs-CZ" dirty="0" err="1" smtClean="0"/>
              <a:t>plesata</a:t>
            </a:r>
            <a:r>
              <a:rPr lang="cs-CZ" dirty="0" smtClean="0"/>
              <a:t>-</a:t>
            </a:r>
            <a:r>
              <a:rPr lang="cs-CZ" dirty="0" err="1" smtClean="0"/>
              <a:t>zpevacka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csfd.cz</a:t>
            </a:r>
            <a:r>
              <a:rPr lang="cs-CZ" dirty="0" smtClean="0"/>
              <a:t>/film/6984-kdo-se-boji-</a:t>
            </a:r>
            <a:r>
              <a:rPr lang="cs-CZ" dirty="0" err="1" smtClean="0"/>
              <a:t>virginie</a:t>
            </a:r>
            <a:r>
              <a:rPr lang="cs-CZ" dirty="0" smtClean="0"/>
              <a:t>-</a:t>
            </a:r>
            <a:r>
              <a:rPr lang="cs-CZ" dirty="0" err="1" smtClean="0"/>
              <a:t>woolfove</a:t>
            </a:r>
            <a:r>
              <a:rPr lang="cs-CZ" dirty="0" smtClean="0"/>
              <a:t>/</a:t>
            </a:r>
          </a:p>
          <a:p>
            <a:endParaRPr lang="cs-CZ" dirty="0"/>
          </a:p>
          <a:p>
            <a:r>
              <a:rPr lang="cs-CZ" dirty="0" smtClean="0"/>
              <a:t>Obrázky [cit. 04.12.2012]</a:t>
            </a:r>
          </a:p>
          <a:p>
            <a:r>
              <a:rPr lang="cs-CZ" dirty="0" smtClean="0"/>
              <a:t>obr. 1 – http://cs.wikipedia.orgwikiSouborAlfred_Jarry.jpg</a:t>
            </a:r>
          </a:p>
          <a:p>
            <a:r>
              <a:rPr lang="cs-CZ" dirty="0" smtClean="0"/>
              <a:t>obr. 2 - http://commons.wikimedia.org/wiki/File:Eugene_Ionesco.jpg?uselang=cs</a:t>
            </a:r>
          </a:p>
          <a:p>
            <a:r>
              <a:rPr lang="cs-CZ" dirty="0" smtClean="0"/>
              <a:t>obr. 3 - http://commons.wikimedia.org/wiki/File:Edward_Albee_(1987).jpg?uselang=cs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základem je slovo absurdní = nesmyslný, nelogický, odporující logickému myšlení</a:t>
            </a:r>
          </a:p>
          <a:p>
            <a:r>
              <a:rPr lang="cs-CZ" dirty="0" smtClean="0"/>
              <a:t>témata pro absurdní literaturu vycházela z pocitů lidí v dané době – člověk se začal cítit bezmocně, lidský život postrádal smysl, lidé nebyli schopni mezi sebou komunikovat, stále výraznějším pocitem ve společnosti bylo odcizení</a:t>
            </a:r>
          </a:p>
          <a:p>
            <a:r>
              <a:rPr lang="cs-CZ" dirty="0" smtClean="0"/>
              <a:t>nejvíce textů absurdní literatury autoři tvořili v 60. letech 20. století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další znaky: nepřítomnost souvislého děje; v rozhovorech nemá smysl hledat logiku; jazyk ztrácí svou vypovídací, sdělnou funkci; lidé se neposlouchají, nejsou schopni spolu komunikovat</a:t>
            </a:r>
          </a:p>
          <a:p>
            <a:r>
              <a:rPr lang="cs-CZ" dirty="0" smtClean="0"/>
              <a:t>za „praotce“ absurdní literatury je považován Francouz </a:t>
            </a:r>
            <a:r>
              <a:rPr lang="cs-CZ" b="1" dirty="0" smtClean="0"/>
              <a:t>ALFRÉD JARRY </a:t>
            </a:r>
            <a:r>
              <a:rPr lang="cs-CZ" sz="2400" dirty="0" smtClean="0"/>
              <a:t>(1873-1907)</a:t>
            </a:r>
          </a:p>
          <a:p>
            <a:r>
              <a:rPr lang="cs-CZ" dirty="0" smtClean="0"/>
              <a:t>dílo – drama </a:t>
            </a:r>
            <a:r>
              <a:rPr lang="cs-CZ" b="1" dirty="0" smtClean="0"/>
              <a:t>Král </a:t>
            </a:r>
            <a:r>
              <a:rPr lang="cs-CZ" b="1" dirty="0" err="1" smtClean="0"/>
              <a:t>Ubu</a:t>
            </a:r>
            <a:r>
              <a:rPr lang="cs-CZ" dirty="0" smtClean="0"/>
              <a:t>, román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err="1" smtClean="0"/>
              <a:t>Nadsamec</a:t>
            </a:r>
            <a:endParaRPr lang="cs-CZ" b="1" dirty="0"/>
          </a:p>
        </p:txBody>
      </p:sp>
      <p:pic>
        <p:nvPicPr>
          <p:cNvPr id="4" name="Obrázek 3" descr="httpcs.wikipedia.orgwikiSouborAlfred_Jarry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677850"/>
            <a:ext cx="2039192" cy="21801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36096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představitelé: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		Samuel </a:t>
            </a:r>
            <a:r>
              <a:rPr lang="cs-CZ" dirty="0" err="1" smtClean="0"/>
              <a:t>Beckett</a:t>
            </a:r>
            <a:endParaRPr lang="cs-CZ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err="1" smtClean="0"/>
              <a:t>Eugéne</a:t>
            </a:r>
            <a:r>
              <a:rPr lang="cs-CZ" b="1" dirty="0" smtClean="0"/>
              <a:t> </a:t>
            </a:r>
            <a:r>
              <a:rPr lang="cs-CZ" b="1" dirty="0" err="1" smtClean="0"/>
              <a:t>Ionesco</a:t>
            </a:r>
            <a:endParaRPr lang="cs-CZ" b="1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smtClean="0"/>
              <a:t>Edward </a:t>
            </a:r>
            <a:r>
              <a:rPr lang="cs-CZ" b="1" dirty="0" err="1" smtClean="0"/>
              <a:t>Albee</a:t>
            </a:r>
            <a:endParaRPr lang="cs-CZ" b="1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		Václav Havel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Eugéne</a:t>
            </a:r>
            <a:r>
              <a:rPr lang="cs-CZ" b="1" dirty="0" smtClean="0"/>
              <a:t> </a:t>
            </a:r>
            <a:r>
              <a:rPr lang="cs-CZ" b="1" dirty="0" err="1" smtClean="0"/>
              <a:t>Ionesco</a:t>
            </a:r>
            <a:r>
              <a:rPr lang="cs-CZ" b="1" dirty="0" smtClean="0"/>
              <a:t> </a:t>
            </a:r>
            <a:r>
              <a:rPr lang="cs-CZ" dirty="0" smtClean="0"/>
              <a:t>(1909-1994) francouzský autor rumunského původu</a:t>
            </a:r>
          </a:p>
          <a:p>
            <a:r>
              <a:rPr lang="cs-CZ" b="1" dirty="0" smtClean="0"/>
              <a:t>PLEŠATÁ ZPĚVAČKA </a:t>
            </a:r>
            <a:r>
              <a:rPr lang="cs-CZ" dirty="0" smtClean="0"/>
              <a:t>– </a:t>
            </a:r>
            <a:r>
              <a:rPr lang="cs-CZ" dirty="0" err="1" smtClean="0"/>
              <a:t>Ionesco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vytvořil tuto hru na základě četby </a:t>
            </a:r>
          </a:p>
          <a:p>
            <a:pPr>
              <a:buNone/>
            </a:pPr>
            <a:r>
              <a:rPr lang="cs-CZ" dirty="0" smtClean="0"/>
              <a:t>	učebnice angličtiny, když se začal </a:t>
            </a:r>
          </a:p>
          <a:p>
            <a:pPr>
              <a:buNone/>
            </a:pPr>
            <a:r>
              <a:rPr lang="cs-CZ" dirty="0" smtClean="0"/>
              <a:t>	učit anglicky – „dialogy“ jsou v této hře </a:t>
            </a:r>
          </a:p>
          <a:p>
            <a:pPr>
              <a:buNone/>
            </a:pPr>
            <a:r>
              <a:rPr lang="cs-CZ" dirty="0" smtClean="0"/>
              <a:t>	vytvořeny pouze z vět z této učebnice –</a:t>
            </a:r>
          </a:p>
          <a:p>
            <a:pPr>
              <a:buNone/>
            </a:pPr>
            <a:r>
              <a:rPr lang="cs-CZ" dirty="0" smtClean="0"/>
              <a:t>	výsledkem je absence smysluplné konverzace</a:t>
            </a:r>
          </a:p>
          <a:p>
            <a:r>
              <a:rPr lang="cs-CZ" dirty="0" smtClean="0"/>
              <a:t> dva manželské páry (</a:t>
            </a:r>
            <a:r>
              <a:rPr lang="cs-CZ" dirty="0" err="1" smtClean="0"/>
              <a:t>Smithovi</a:t>
            </a:r>
            <a:r>
              <a:rPr lang="cs-CZ" dirty="0" smtClean="0"/>
              <a:t> a Martinovi) se sejdou ke společně strávenému večeru u </a:t>
            </a:r>
            <a:r>
              <a:rPr lang="cs-CZ" dirty="0" err="1" smtClean="0"/>
              <a:t>Smithových</a:t>
            </a:r>
            <a:r>
              <a:rPr lang="cs-CZ" dirty="0" smtClean="0"/>
              <a:t> doma</a:t>
            </a:r>
          </a:p>
        </p:txBody>
      </p:sp>
      <p:pic>
        <p:nvPicPr>
          <p:cNvPr id="4" name="Obrázek 3" descr="httpcommons.wikimedia.orgwikiFileEugene_Ionesco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5768" y="1700808"/>
            <a:ext cx="2088232" cy="304343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Autofit/>
          </a:bodyPr>
          <a:lstStyle/>
          <a:p>
            <a:r>
              <a:rPr lang="cs-CZ" sz="2800" dirty="0" smtClean="0"/>
              <a:t>absurdní je hra od začátku do konce – např. rozhovor mezi manželi Martinovými, kteří na základě frází z učebnice zjišťují, že oba bydlí v 8. patře, mají dvouletou dceru, bydlí v jednom bytě, přijeli stejným vlakem, tudíž musejí být manželé ... </a:t>
            </a:r>
          </a:p>
          <a:p>
            <a:r>
              <a:rPr lang="cs-CZ" sz="2800" dirty="0" smtClean="0"/>
              <a:t>pak však na scénu přichází služebná Máry, která je vyvede z tohoto tvrzení, a prozradí, že ona je ve skutečnosti </a:t>
            </a:r>
            <a:r>
              <a:rPr lang="cs-CZ" sz="2800" dirty="0" err="1" smtClean="0"/>
              <a:t>Sherlock</a:t>
            </a:r>
            <a:r>
              <a:rPr lang="cs-CZ" sz="2800" dirty="0" smtClean="0"/>
              <a:t> </a:t>
            </a:r>
            <a:r>
              <a:rPr lang="cs-CZ" sz="2800" dirty="0" err="1" smtClean="0"/>
              <a:t>Holmes</a:t>
            </a:r>
            <a:r>
              <a:rPr lang="cs-CZ" sz="2800" dirty="0" smtClean="0"/>
              <a:t> ... </a:t>
            </a:r>
          </a:p>
          <a:p>
            <a:r>
              <a:rPr lang="cs-CZ" sz="2800" dirty="0" smtClean="0"/>
              <a:t>v závěru hry po setmění jeviště zůstávají na scéně jen manželé Martinovi, kteří vedou stejné „monologické dialogy“ jako </a:t>
            </a:r>
            <a:r>
              <a:rPr lang="cs-CZ" sz="2800" dirty="0" err="1" smtClean="0"/>
              <a:t>Smithovi</a:t>
            </a:r>
            <a:r>
              <a:rPr lang="cs-CZ" sz="2800" dirty="0" smtClean="0"/>
              <a:t> v začátku příběhu</a:t>
            </a:r>
          </a:p>
          <a:p>
            <a:r>
              <a:rPr lang="cs-CZ" sz="2800" dirty="0" smtClean="0"/>
              <a:t>hru v současnosti uvádí Komorní scéna Aréna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ŽIDLE</a:t>
            </a:r>
            <a:r>
              <a:rPr lang="cs-CZ" dirty="0" smtClean="0"/>
              <a:t> – manželská dvojice Stařečka a Stařenky se rozhodne uspořádat na rozloučenou večírek, na který pozve mnoho zástupců elity své doby, kteří však zůstávají pro diváka neviditelní a jejich přítomnost je divákem tušena jen prázdnými židlemi</a:t>
            </a:r>
          </a:p>
          <a:p>
            <a:r>
              <a:rPr lang="cs-CZ" dirty="0" smtClean="0"/>
              <a:t>na večírek dorazí také Řečník, který má za úkol v projevu zodpovědět základní otázky lidské existence – podle Stařečka</a:t>
            </a:r>
          </a:p>
          <a:p>
            <a:r>
              <a:rPr lang="cs-CZ" dirty="0" smtClean="0"/>
              <a:t>postava Řečníka je však hluchoněmá, takže se tohoto projevu nedočkáme</a:t>
            </a:r>
          </a:p>
          <a:p>
            <a:r>
              <a:rPr lang="cs-CZ" dirty="0" smtClean="0"/>
              <a:t>Stařenka a Stařeček na konci hry spáchají sebevraždu skokem z oken – toto bývá prezentováno jako smrt posledních příslušníků lidské civilizace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 smtClean="0"/>
              <a:t>Edward </a:t>
            </a:r>
            <a:r>
              <a:rPr lang="cs-CZ" sz="3400" b="1" dirty="0" err="1" smtClean="0"/>
              <a:t>Albee</a:t>
            </a:r>
            <a:r>
              <a:rPr lang="cs-CZ" sz="3400" b="1" dirty="0" smtClean="0"/>
              <a:t> </a:t>
            </a:r>
            <a:r>
              <a:rPr lang="cs-CZ" sz="3400" dirty="0" smtClean="0"/>
              <a:t>(*1928) – americký dramatik </a:t>
            </a:r>
          </a:p>
          <a:p>
            <a:pPr>
              <a:buNone/>
            </a:pPr>
            <a:r>
              <a:rPr lang="cs-CZ" sz="3400" dirty="0" smtClean="0"/>
              <a:t>	a prozaik</a:t>
            </a:r>
          </a:p>
          <a:p>
            <a:pPr algn="ctr">
              <a:buNone/>
            </a:pPr>
            <a:endParaRPr lang="cs-CZ" sz="3400" dirty="0" smtClean="0"/>
          </a:p>
          <a:p>
            <a:r>
              <a:rPr lang="cs-CZ" sz="3400" b="1" dirty="0" smtClean="0"/>
              <a:t>KDO SE BOJÍ VIRGINIE WOOLFOVÉ </a:t>
            </a:r>
          </a:p>
          <a:p>
            <a:r>
              <a:rPr lang="cs-CZ" sz="3400" dirty="0" smtClean="0"/>
              <a:t>(u nás uváděno pod názvem Kdopak by se </a:t>
            </a:r>
          </a:p>
          <a:p>
            <a:pPr>
              <a:buNone/>
            </a:pPr>
            <a:r>
              <a:rPr lang="cs-CZ" sz="3400" dirty="0" smtClean="0"/>
              <a:t>	Kafky bál)</a:t>
            </a:r>
          </a:p>
          <a:p>
            <a:r>
              <a:rPr lang="cs-CZ" sz="3400" dirty="0" smtClean="0"/>
              <a:t>hra o vyhaslosti, pokřivenosti a falši ve vztazích</a:t>
            </a:r>
          </a:p>
          <a:p>
            <a:r>
              <a:rPr lang="cs-CZ" sz="3400" dirty="0" smtClean="0"/>
              <a:t>dva manželské páry vysokoškolských pedagogů </a:t>
            </a:r>
          </a:p>
          <a:p>
            <a:pPr>
              <a:buNone/>
            </a:pPr>
            <a:r>
              <a:rPr lang="cs-CZ" sz="3400" dirty="0" smtClean="0"/>
              <a:t>	(</a:t>
            </a:r>
            <a:r>
              <a:rPr lang="cs-CZ" sz="3400" dirty="0" err="1" smtClean="0"/>
              <a:t>Marta</a:t>
            </a:r>
            <a:r>
              <a:rPr lang="cs-CZ" sz="3400" dirty="0" smtClean="0"/>
              <a:t>-Jiří, </a:t>
            </a:r>
            <a:r>
              <a:rPr lang="cs-CZ" sz="3400" dirty="0" err="1" smtClean="0"/>
              <a:t>Drahunka</a:t>
            </a:r>
            <a:r>
              <a:rPr lang="cs-CZ" sz="3400" dirty="0" smtClean="0"/>
              <a:t>-</a:t>
            </a:r>
            <a:r>
              <a:rPr lang="cs-CZ" sz="3400" dirty="0" err="1" smtClean="0"/>
              <a:t>Nick</a:t>
            </a:r>
            <a:r>
              <a:rPr lang="cs-CZ" sz="3400" dirty="0" smtClean="0"/>
              <a:t>) stráví spolu noc v domě Marty a Jiřího; s přibývajícím množstvím alkoholu klesají zábrany v řeči i chování</a:t>
            </a:r>
          </a:p>
          <a:p>
            <a:r>
              <a:rPr lang="cs-CZ" sz="3400" dirty="0" smtClean="0"/>
              <a:t>Marta a Jiří spolu hrají hru o neexistujícím synovi – je to vlastně jediné téma jejich rozhovorů; k takovému hovoru dojde i během tohoto večera; Marta se převleče do odvážných šatů, Jiří odchází doplnit pití, které vydatně nalévá všem přítomným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httpcommons.wikimedia.orgwikiFileEdward_Albee_(1987)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268760"/>
            <a:ext cx="2050479" cy="24998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724128" y="18448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ABSURDNÍ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Jiří se vrací do pokoje a zpívá:„Kdopak by se Kafky bál, Kafky bál, Kafky bál..." - přidává se </a:t>
            </a:r>
            <a:r>
              <a:rPr lang="cs-CZ" dirty="0" err="1" smtClean="0"/>
              <a:t>Nick</a:t>
            </a:r>
            <a:r>
              <a:rPr lang="cs-CZ" dirty="0" smtClean="0"/>
              <a:t> i </a:t>
            </a:r>
            <a:r>
              <a:rPr lang="cs-CZ" dirty="0" err="1" smtClean="0"/>
              <a:t>Drahunka</a:t>
            </a:r>
            <a:endParaRPr lang="cs-CZ" dirty="0" smtClean="0"/>
          </a:p>
          <a:p>
            <a:r>
              <a:rPr lang="cs-CZ" dirty="0" smtClean="0"/>
              <a:t>páry stále více popíjejí, Marta už je hodně opilá, začne svádět Nicka, protože společensky unavená </a:t>
            </a:r>
            <a:r>
              <a:rPr lang="cs-CZ" dirty="0" err="1" smtClean="0"/>
              <a:t>Drahunka</a:t>
            </a:r>
            <a:r>
              <a:rPr lang="cs-CZ" dirty="0" smtClean="0"/>
              <a:t> už spí ve vedlejším pokoji</a:t>
            </a:r>
          </a:p>
          <a:p>
            <a:r>
              <a:rPr lang="cs-CZ" dirty="0" smtClean="0"/>
              <a:t>Jiří ji v tom ještě podporuje; </a:t>
            </a:r>
            <a:r>
              <a:rPr lang="cs-CZ" dirty="0" err="1" smtClean="0"/>
              <a:t>Nick</a:t>
            </a:r>
            <a:r>
              <a:rPr lang="cs-CZ" dirty="0" smtClean="0"/>
              <a:t> a Marta spolu odcházejí do vedlejšího pokoje</a:t>
            </a:r>
          </a:p>
          <a:p>
            <a:r>
              <a:rPr lang="cs-CZ" dirty="0" smtClean="0"/>
              <a:t>zazní zvonkohra, ta probudí </a:t>
            </a:r>
            <a:r>
              <a:rPr lang="cs-CZ" dirty="0" err="1" smtClean="0"/>
              <a:t>Drahunku</a:t>
            </a:r>
            <a:r>
              <a:rPr lang="cs-CZ" dirty="0" smtClean="0"/>
              <a:t> a Jiří dostane šílený nápad – oznámí </a:t>
            </a:r>
            <a:r>
              <a:rPr lang="cs-CZ" dirty="0" err="1" smtClean="0"/>
              <a:t>Drahunce</a:t>
            </a:r>
            <a:r>
              <a:rPr lang="cs-CZ" dirty="0" smtClean="0"/>
              <a:t>, že to byl </a:t>
            </a:r>
            <a:r>
              <a:rPr lang="cs-CZ" dirty="0" err="1" smtClean="0"/>
              <a:t>pošťák</a:t>
            </a:r>
            <a:r>
              <a:rPr lang="cs-CZ" dirty="0" smtClean="0"/>
              <a:t>, který přinesl zprávu, že syn je mrtev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800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Snímek 1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ABSURDNÍ LITERATURA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21</cp:revision>
  <dcterms:created xsi:type="dcterms:W3CDTF">2012-12-16T15:16:44Z</dcterms:created>
  <dcterms:modified xsi:type="dcterms:W3CDTF">2013-03-08T16:40:03Z</dcterms:modified>
</cp:coreProperties>
</file>