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0" r:id="rId8"/>
    <p:sldId id="261" r:id="rId9"/>
    <p:sldId id="264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7ADE9FC-342E-46CD-9962-A8B8186225A3}" type="datetimeFigureOut">
              <a:rPr lang="cs-CZ" smtClean="0"/>
              <a:pPr/>
              <a:t>8.3.2013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3A95C5D-BDC2-447C-BC04-4F535AE7D8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ADE9FC-342E-46CD-9962-A8B8186225A3}" type="datetimeFigureOut">
              <a:rPr lang="cs-CZ" smtClean="0"/>
              <a:pPr/>
              <a:t>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A95C5D-BDC2-447C-BC04-4F535AE7D8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7ADE9FC-342E-46CD-9962-A8B8186225A3}" type="datetimeFigureOut">
              <a:rPr lang="cs-CZ" smtClean="0"/>
              <a:pPr/>
              <a:t>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3A95C5D-BDC2-447C-BC04-4F535AE7D8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ADE9FC-342E-46CD-9962-A8B8186225A3}" type="datetimeFigureOut">
              <a:rPr lang="cs-CZ" smtClean="0"/>
              <a:pPr/>
              <a:t>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A95C5D-BDC2-447C-BC04-4F535AE7D8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7ADE9FC-342E-46CD-9962-A8B8186225A3}" type="datetimeFigureOut">
              <a:rPr lang="cs-CZ" smtClean="0"/>
              <a:pPr/>
              <a:t>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3A95C5D-BDC2-447C-BC04-4F535AE7D8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ADE9FC-342E-46CD-9962-A8B8186225A3}" type="datetimeFigureOut">
              <a:rPr lang="cs-CZ" smtClean="0"/>
              <a:pPr/>
              <a:t>8.3.2013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A95C5D-BDC2-447C-BC04-4F535AE7D8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ADE9FC-342E-46CD-9962-A8B8186225A3}" type="datetimeFigureOut">
              <a:rPr lang="cs-CZ" smtClean="0"/>
              <a:pPr/>
              <a:t>8.3.2013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A95C5D-BDC2-447C-BC04-4F535AE7D8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ADE9FC-342E-46CD-9962-A8B8186225A3}" type="datetimeFigureOut">
              <a:rPr lang="cs-CZ" smtClean="0"/>
              <a:pPr/>
              <a:t>8.3.2013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A95C5D-BDC2-447C-BC04-4F535AE7D8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7ADE9FC-342E-46CD-9962-A8B8186225A3}" type="datetimeFigureOut">
              <a:rPr lang="cs-CZ" smtClean="0"/>
              <a:pPr/>
              <a:t>8.3.2013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A95C5D-BDC2-447C-BC04-4F535AE7D8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ADE9FC-342E-46CD-9962-A8B8186225A3}" type="datetimeFigureOut">
              <a:rPr lang="cs-CZ" smtClean="0"/>
              <a:pPr/>
              <a:t>8.3.2013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A95C5D-BDC2-447C-BC04-4F535AE7D8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ADE9FC-342E-46CD-9962-A8B8186225A3}" type="datetimeFigureOut">
              <a:rPr lang="cs-CZ" smtClean="0"/>
              <a:pPr/>
              <a:t>8.3.2013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A95C5D-BDC2-447C-BC04-4F535AE7D82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7ADE9FC-342E-46CD-9962-A8B8186225A3}" type="datetimeFigureOut">
              <a:rPr lang="cs-CZ" smtClean="0"/>
              <a:pPr/>
              <a:t>8.3.2013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3A95C5D-BDC2-447C-BC04-4F535AE7D82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4716016" y="186313"/>
            <a:ext cx="3766515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dirty="0" smtClean="0"/>
              <a:t>VY_32_INOVACE_CJK4_2560_ZEM</a:t>
            </a:r>
          </a:p>
          <a:p>
            <a:pPr fontAlgn="auto">
              <a:spcAft>
                <a:spcPts val="0"/>
              </a:spcAft>
              <a:defRPr/>
            </a:pPr>
            <a:endParaRPr lang="cs-CZ" dirty="0">
              <a:solidFill>
                <a:srgbClr val="4F271C">
                  <a:satMod val="130000"/>
                </a:srgb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503548" y="834386"/>
            <a:ext cx="8136904" cy="59093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Výukový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materiál v rámci projektu OPVK 1.5 Peníze středním školám</a:t>
            </a:r>
            <a:b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Číslo projektu:		CZ.1.07/1.5.00/34.0883 </a:t>
            </a:r>
            <a:b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Název projektu:		Rozvoj vzdělanosti</a:t>
            </a:r>
            <a:b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Číslo šablony:   		III/2</a:t>
            </a:r>
            <a:b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Datum vytvoření:	12.12.2012</a:t>
            </a:r>
            <a:b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Autor:			Mgr. Petra Zemánková</a:t>
            </a:r>
            <a:b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Určeno pro předmět:	Literatura</a:t>
            </a:r>
            <a:b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Tematická oblast:	Světová literatura 2. </a:t>
            </a:r>
            <a:r>
              <a:rPr lang="cs-CZ" b="1" dirty="0" err="1" smtClean="0">
                <a:solidFill>
                  <a:schemeClr val="bg2">
                    <a:lumMod val="25000"/>
                  </a:schemeClr>
                </a:solidFill>
              </a:rPr>
              <a:t>pol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. 20. století</a:t>
            </a:r>
            <a:b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Obor vzdělání:		Kosmetické služby (69-41-l/01) 4. ročník</a:t>
            </a:r>
            <a:b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                                            </a:t>
            </a:r>
            <a:b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Název výukového materiálu: </a:t>
            </a:r>
          </a:p>
          <a:p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			Alberto </a:t>
            </a:r>
            <a:r>
              <a:rPr lang="cs-CZ" b="1" dirty="0" err="1" smtClean="0">
                <a:solidFill>
                  <a:schemeClr val="bg2">
                    <a:lumMod val="25000"/>
                  </a:schemeClr>
                </a:solidFill>
              </a:rPr>
              <a:t>Moravia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 - učební materiál s úkoly</a:t>
            </a:r>
            <a:b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Popis využití: 		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v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ýukový materiál s úkoly pro žáky s využitím 			</a:t>
            </a:r>
            <a:r>
              <a:rPr lang="cs-CZ" b="1" dirty="0" err="1" smtClean="0">
                <a:solidFill>
                  <a:schemeClr val="bg2">
                    <a:lumMod val="25000"/>
                  </a:schemeClr>
                </a:solidFill>
              </a:rPr>
              <a:t>dataprojektoru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, notebooku</a:t>
            </a:r>
          </a:p>
          <a:p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Čas:  			25 minut </a:t>
            </a:r>
            <a:b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cs-CZ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cs-CZ" dirty="0"/>
          </a:p>
        </p:txBody>
      </p:sp>
      <p:pic>
        <p:nvPicPr>
          <p:cNvPr id="7" name="Obrázek 6" descr="loga_sablony_pruhled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188640"/>
            <a:ext cx="3635896" cy="80961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332656"/>
            <a:ext cx="756084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POUŽITÁ LITERATURA:</a:t>
            </a:r>
          </a:p>
          <a:p>
            <a:endParaRPr lang="cs-CZ" dirty="0"/>
          </a:p>
          <a:p>
            <a:r>
              <a:rPr lang="cs-CZ" dirty="0" smtClean="0"/>
              <a:t>PROKOP , V.:  </a:t>
            </a:r>
            <a:r>
              <a:rPr lang="cs-CZ" i="1" dirty="0" smtClean="0"/>
              <a:t>Přehled světové literatury 20. století</a:t>
            </a:r>
            <a:r>
              <a:rPr lang="cs-CZ" dirty="0" smtClean="0"/>
              <a:t>. Sokolov 2001.</a:t>
            </a:r>
          </a:p>
          <a:p>
            <a:r>
              <a:rPr lang="cs-CZ" dirty="0" smtClean="0"/>
              <a:t>SLANAŘ, O. A KOL.: </a:t>
            </a:r>
            <a:r>
              <a:rPr lang="cs-CZ" i="1" dirty="0" smtClean="0"/>
              <a:t>Obsahy a rozbory děl (k LITERATUŘE – přehledu SŠ učiva). </a:t>
            </a:r>
            <a:r>
              <a:rPr lang="cs-CZ" dirty="0" smtClean="0"/>
              <a:t>Třebíč 2006.</a:t>
            </a:r>
          </a:p>
          <a:p>
            <a:r>
              <a:rPr lang="cs-CZ" dirty="0" smtClean="0"/>
              <a:t>SOCHROVÁ, M.: </a:t>
            </a:r>
            <a:r>
              <a:rPr lang="cs-CZ" i="1" dirty="0" smtClean="0"/>
              <a:t>Čtenářský deník k Literatuře v kostce. </a:t>
            </a:r>
            <a:r>
              <a:rPr lang="cs-CZ" dirty="0" smtClean="0"/>
              <a:t>Havlíčkův Brod 1998.</a:t>
            </a:r>
          </a:p>
          <a:p>
            <a:endParaRPr lang="cs-CZ" dirty="0" smtClean="0"/>
          </a:p>
          <a:p>
            <a:r>
              <a:rPr lang="cs-CZ" b="1" dirty="0" smtClean="0"/>
              <a:t>OBRÁZKY </a:t>
            </a:r>
            <a:r>
              <a:rPr lang="cs-CZ" dirty="0" smtClean="0"/>
              <a:t>[cit. 12.12.2012]</a:t>
            </a:r>
          </a:p>
          <a:p>
            <a:r>
              <a:rPr lang="cs-CZ" dirty="0" smtClean="0"/>
              <a:t>obr. 1 – http://commons.wikimedia.org/wiki/Alberto_Moravia</a:t>
            </a:r>
          </a:p>
          <a:p>
            <a:r>
              <a:rPr lang="cs-CZ" dirty="0" smtClean="0"/>
              <a:t>obr. 2 – http//:www.</a:t>
            </a:r>
            <a:r>
              <a:rPr lang="cs-CZ" dirty="0" err="1" smtClean="0"/>
              <a:t>csfd.cz</a:t>
            </a:r>
            <a:r>
              <a:rPr lang="cs-CZ" dirty="0" smtClean="0"/>
              <a:t>/film/41314-</a:t>
            </a:r>
            <a:r>
              <a:rPr lang="cs-CZ" dirty="0" err="1" smtClean="0"/>
              <a:t>rimanka</a:t>
            </a:r>
            <a:r>
              <a:rPr lang="cs-CZ" dirty="0" smtClean="0"/>
              <a:t> </a:t>
            </a:r>
          </a:p>
          <a:p>
            <a:r>
              <a:rPr lang="cs-CZ" dirty="0" smtClean="0"/>
              <a:t>obr. 3 – http//:www.</a:t>
            </a:r>
            <a:r>
              <a:rPr lang="cs-CZ" dirty="0" err="1" smtClean="0"/>
              <a:t>csfd.cz</a:t>
            </a:r>
            <a:r>
              <a:rPr lang="cs-CZ" dirty="0" smtClean="0"/>
              <a:t>/film/28254-horalka</a:t>
            </a:r>
          </a:p>
          <a:p>
            <a:r>
              <a:rPr lang="cs-CZ" dirty="0" smtClean="0"/>
              <a:t>obr. 4 – http//:www.</a:t>
            </a:r>
            <a:r>
              <a:rPr lang="cs-CZ" dirty="0" err="1" smtClean="0"/>
              <a:t>csfd.cz</a:t>
            </a:r>
            <a:r>
              <a:rPr lang="cs-CZ" dirty="0" smtClean="0"/>
              <a:t>/film/14343-horalka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alberto</a:t>
            </a:r>
            <a:r>
              <a:rPr lang="cs-CZ" dirty="0" smtClean="0"/>
              <a:t> </a:t>
            </a:r>
            <a:r>
              <a:rPr lang="cs-CZ" dirty="0" err="1" smtClean="0"/>
              <a:t>moravia</a:t>
            </a:r>
            <a:r>
              <a:rPr lang="cs-CZ" dirty="0" smtClean="0"/>
              <a:t> (1907-1990)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narodil se v Římě</a:t>
            </a:r>
          </a:p>
          <a:p>
            <a:r>
              <a:rPr lang="cs-CZ" dirty="0" smtClean="0"/>
              <a:t>italský spisovatel, novinář, </a:t>
            </a:r>
          </a:p>
          <a:p>
            <a:pPr>
              <a:buNone/>
            </a:pPr>
            <a:r>
              <a:rPr lang="cs-CZ" dirty="0" smtClean="0"/>
              <a:t>	kritik</a:t>
            </a:r>
          </a:p>
          <a:p>
            <a:r>
              <a:rPr lang="cs-CZ" dirty="0" smtClean="0"/>
              <a:t>představitel </a:t>
            </a:r>
            <a:r>
              <a:rPr lang="cs-CZ" b="1" dirty="0" smtClean="0"/>
              <a:t>neorealismu</a:t>
            </a:r>
          </a:p>
          <a:p>
            <a:pPr>
              <a:buNone/>
            </a:pPr>
            <a:r>
              <a:rPr lang="cs-CZ" dirty="0" smtClean="0"/>
              <a:t>	ve svých dílech zabýval </a:t>
            </a:r>
          </a:p>
          <a:p>
            <a:pPr>
              <a:buNone/>
            </a:pPr>
            <a:r>
              <a:rPr lang="cs-CZ" dirty="0" smtClean="0"/>
              <a:t>	úpadkem rodiny, motivy odcizení </a:t>
            </a:r>
          </a:p>
          <a:p>
            <a:pPr>
              <a:buNone/>
            </a:pPr>
            <a:r>
              <a:rPr lang="cs-CZ" dirty="0" smtClean="0"/>
              <a:t>	a krachem lidských vztahů; </a:t>
            </a:r>
          </a:p>
          <a:p>
            <a:pPr>
              <a:buNone/>
            </a:pPr>
            <a:r>
              <a:rPr lang="cs-CZ" dirty="0" smtClean="0"/>
              <a:t>	jeho nejtypičtějším tématem je nuda</a:t>
            </a:r>
          </a:p>
          <a:p>
            <a:r>
              <a:rPr lang="cs-CZ" dirty="0" smtClean="0"/>
              <a:t>v posledních knihách se objevuje jediné téma – sex – podle něj sex tvoří základní lidské momenty</a:t>
            </a:r>
          </a:p>
          <a:p>
            <a:r>
              <a:rPr lang="cs-CZ" dirty="0" smtClean="0"/>
              <a:t>nejslavnější díla – </a:t>
            </a:r>
            <a:r>
              <a:rPr lang="cs-CZ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ŘÍMANKA, HORALKA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6" name="Obrázek 5" descr="httpcommons.wikimedia.orgwikiFileAlbertomoravia.jpguselang=c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1556792"/>
            <a:ext cx="2659794" cy="3284983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6876256" y="494116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 smtClean="0"/>
              <a:t>obr. 1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020728"/>
          </a:xfrm>
        </p:spPr>
        <p:txBody>
          <a:bodyPr/>
          <a:lstStyle/>
          <a:p>
            <a:pPr algn="ctr"/>
            <a:r>
              <a:rPr lang="cs-CZ" dirty="0" err="1" smtClean="0"/>
              <a:t>alberto</a:t>
            </a:r>
            <a:r>
              <a:rPr lang="cs-CZ" dirty="0" smtClean="0"/>
              <a:t> </a:t>
            </a:r>
            <a:r>
              <a:rPr lang="cs-CZ" dirty="0" err="1" smtClean="0"/>
              <a:t>moravia</a:t>
            </a:r>
            <a:r>
              <a:rPr lang="cs-CZ" dirty="0" smtClean="0"/>
              <a:t> (1907-1990)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ŘÍMANKA (La Romana - 1947) – román zasazený do meziválečné Itálie.</a:t>
            </a:r>
          </a:p>
          <a:p>
            <a:r>
              <a:rPr lang="cs-CZ" dirty="0" smtClean="0"/>
              <a:t>hlavní postava - krásná Adriana, která využívá svou vizáž, aby se uživila – stala se prostitutkou, aby uživila matku</a:t>
            </a:r>
          </a:p>
          <a:p>
            <a:r>
              <a:rPr lang="cs-CZ" dirty="0" smtClean="0"/>
              <a:t>sama sní o tom, že bude mít hodně peněz a bude mít dítě s vrahem (dítě prostitutky a vraha má být silné)</a:t>
            </a:r>
          </a:p>
          <a:p>
            <a:r>
              <a:rPr lang="cs-CZ" dirty="0" smtClean="0"/>
              <a:t>o „své“ tři muže přichází a zůstává sama</a:t>
            </a:r>
          </a:p>
          <a:p>
            <a:r>
              <a:rPr lang="cs-CZ" dirty="0" smtClean="0"/>
              <a:t>když všichni muži kolem ní umírají, zjišťuje, že je těhotná (s vrahem na útěku – jejím klientem), ovšem opět (stejně jako na začátku) stojí před problémem, jak uživit sebe, svou matku a své dítě</a:t>
            </a:r>
          </a:p>
          <a:p>
            <a:r>
              <a:rPr lang="cs-CZ" dirty="0" smtClean="0"/>
              <a:t>přesto závěr nepůsobí pesimisticky – končí nadějí na lepší život – že se o ni postarají rodiče jednoho z milenců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alberto</a:t>
            </a:r>
            <a:r>
              <a:rPr lang="cs-CZ" dirty="0" smtClean="0"/>
              <a:t> </a:t>
            </a:r>
            <a:r>
              <a:rPr lang="cs-CZ" dirty="0" err="1" smtClean="0"/>
              <a:t>moravia</a:t>
            </a:r>
            <a:r>
              <a:rPr lang="cs-CZ" dirty="0" smtClean="0"/>
              <a:t> (1907-1990)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HORALKA (La </a:t>
            </a:r>
            <a:r>
              <a:rPr lang="cs-CZ" dirty="0" err="1" smtClean="0"/>
              <a:t>Ciociara</a:t>
            </a:r>
            <a:r>
              <a:rPr lang="cs-CZ" dirty="0" smtClean="0"/>
              <a:t> - 1957)</a:t>
            </a:r>
          </a:p>
          <a:p>
            <a:r>
              <a:rPr lang="cs-CZ" dirty="0" smtClean="0"/>
              <a:t>hlavní hrdinka se jmenuje </a:t>
            </a:r>
            <a:r>
              <a:rPr lang="cs-CZ" dirty="0" err="1" smtClean="0"/>
              <a:t>Cesira</a:t>
            </a:r>
            <a:r>
              <a:rPr lang="cs-CZ" dirty="0" smtClean="0"/>
              <a:t>; jako 16letá se vdala, vzorně se starala o domácnost, svého muže a dceru </a:t>
            </a:r>
            <a:r>
              <a:rPr lang="cs-CZ" dirty="0" err="1" smtClean="0"/>
              <a:t>Rosettu</a:t>
            </a:r>
            <a:endParaRPr lang="cs-CZ" dirty="0" smtClean="0"/>
          </a:p>
          <a:p>
            <a:r>
              <a:rPr lang="cs-CZ" dirty="0" smtClean="0"/>
              <a:t>muž jí umírá a ona zůstává s dcerou sama</a:t>
            </a:r>
          </a:p>
          <a:p>
            <a:r>
              <a:rPr lang="cs-CZ" dirty="0" smtClean="0"/>
              <a:t>do toho přichází druhá světová válka</a:t>
            </a:r>
          </a:p>
          <a:p>
            <a:r>
              <a:rPr lang="cs-CZ" dirty="0" err="1" smtClean="0"/>
              <a:t>Cesira</a:t>
            </a:r>
            <a:r>
              <a:rPr lang="cs-CZ" dirty="0" smtClean="0"/>
              <a:t> si přivydělává tím, že kupuje na venkově nedostatkové zboží a prodává ho v Římě na černém trhu</a:t>
            </a:r>
          </a:p>
          <a:p>
            <a:r>
              <a:rPr lang="cs-CZ" dirty="0" smtClean="0"/>
              <a:t>po bombardování Říma v roce 1943 utíká s dcerou do bezpečí – ukrývají se na venkově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alberto</a:t>
            </a:r>
            <a:r>
              <a:rPr lang="cs-CZ" dirty="0" smtClean="0"/>
              <a:t> </a:t>
            </a:r>
            <a:r>
              <a:rPr lang="cs-CZ" dirty="0" err="1" smtClean="0"/>
              <a:t>moravia</a:t>
            </a:r>
            <a:r>
              <a:rPr lang="cs-CZ" dirty="0" smtClean="0"/>
              <a:t> (1907-1990)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 několika ne příliš dobrých zkušenostech na vesnici se obě ženy stěhují do hor</a:t>
            </a:r>
          </a:p>
          <a:p>
            <a:r>
              <a:rPr lang="cs-CZ" dirty="0" smtClean="0"/>
              <a:t>jsou přesvědčeny o krátkodobosti svého azylu, ten se však protáhne na devět měsíců</a:t>
            </a:r>
          </a:p>
          <a:p>
            <a:r>
              <a:rPr lang="cs-CZ" dirty="0" smtClean="0"/>
              <a:t>jsou nuceny zde strávit i zimu a po ní se dozvídají, že spojenecká vojska už osvobozují Řím</a:t>
            </a:r>
          </a:p>
          <a:p>
            <a:r>
              <a:rPr lang="cs-CZ" dirty="0" smtClean="0"/>
              <a:t>proto scházejí opět do </a:t>
            </a:r>
            <a:r>
              <a:rPr lang="cs-CZ" dirty="0" err="1" smtClean="0"/>
              <a:t>Cesiriny</a:t>
            </a:r>
            <a:r>
              <a:rPr lang="cs-CZ" dirty="0" smtClean="0"/>
              <a:t> rodné vesnice – chtějí se pomodlit v kostelíku, tam ale vtrhne americké vojsko a </a:t>
            </a:r>
            <a:r>
              <a:rPr lang="cs-CZ" dirty="0" err="1" smtClean="0"/>
              <a:t>Rosettu</a:t>
            </a:r>
            <a:r>
              <a:rPr lang="cs-CZ" dirty="0" smtClean="0"/>
              <a:t> znásilní</a:t>
            </a:r>
          </a:p>
          <a:p>
            <a:r>
              <a:rPr lang="cs-CZ" dirty="0" smtClean="0"/>
              <a:t>po této zkušenosti se R. chování změní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alberto</a:t>
            </a:r>
            <a:r>
              <a:rPr lang="cs-CZ" dirty="0" smtClean="0"/>
              <a:t> </a:t>
            </a:r>
            <a:r>
              <a:rPr lang="cs-CZ" dirty="0" err="1" smtClean="0"/>
              <a:t>moravia</a:t>
            </a:r>
            <a:r>
              <a:rPr lang="cs-CZ" dirty="0" smtClean="0"/>
              <a:t> (1907-1990)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stává se z ní prostitutka bez citů</a:t>
            </a:r>
          </a:p>
          <a:p>
            <a:r>
              <a:rPr lang="cs-CZ" dirty="0" smtClean="0"/>
              <a:t>ženy se konečně mohou vrátit domů, na cestě do Říma však jejich známého, jenž je veze zpět, zastřelí</a:t>
            </a:r>
          </a:p>
          <a:p>
            <a:r>
              <a:rPr lang="cs-CZ" dirty="0" smtClean="0"/>
              <a:t>jejich osudy v knize sice nejsou dále líčeny, přesto </a:t>
            </a:r>
            <a:r>
              <a:rPr lang="cs-CZ" dirty="0" err="1" smtClean="0"/>
              <a:t>Rosettina</a:t>
            </a:r>
            <a:r>
              <a:rPr lang="cs-CZ" dirty="0" smtClean="0"/>
              <a:t> reakce na tuto smrt (rozpláče se), dávají naději na návrat </a:t>
            </a:r>
            <a:r>
              <a:rPr lang="cs-CZ" dirty="0" err="1" smtClean="0"/>
              <a:t>Rosettiných</a:t>
            </a:r>
            <a:r>
              <a:rPr lang="cs-CZ" dirty="0" smtClean="0"/>
              <a:t> citů a možnost návratu do původního života obou žen</a:t>
            </a:r>
          </a:p>
          <a:p>
            <a:r>
              <a:rPr lang="cs-CZ" dirty="0" smtClean="0"/>
              <a:t>jazyk – hovorový, až vulgární; historická fakta – pád fašismu v Itálii; velké množství postav; dokumentární způsob vypravování, detailní popisy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alberto</a:t>
            </a:r>
            <a:r>
              <a:rPr lang="cs-CZ" dirty="0" smtClean="0"/>
              <a:t> </a:t>
            </a:r>
            <a:r>
              <a:rPr lang="cs-CZ" dirty="0" err="1" smtClean="0"/>
              <a:t>moravia</a:t>
            </a:r>
            <a:r>
              <a:rPr lang="cs-CZ" dirty="0" smtClean="0"/>
              <a:t> (1907-1990)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obě knihy byly dvakrát zfilmovány:</a:t>
            </a:r>
          </a:p>
          <a:p>
            <a:pPr>
              <a:buNone/>
            </a:pPr>
            <a:r>
              <a:rPr lang="cs-CZ" dirty="0" smtClean="0"/>
              <a:t>	1954 - </a:t>
            </a:r>
            <a:r>
              <a:rPr lang="cs-CZ" i="1" dirty="0" smtClean="0"/>
              <a:t>Římanka</a:t>
            </a:r>
            <a:r>
              <a:rPr lang="cs-CZ" dirty="0" smtClean="0"/>
              <a:t> - režie </a:t>
            </a:r>
            <a:r>
              <a:rPr lang="cs-CZ" dirty="0" err="1" smtClean="0"/>
              <a:t>Luigi</a:t>
            </a:r>
            <a:r>
              <a:rPr lang="cs-CZ" dirty="0" smtClean="0"/>
              <a:t> </a:t>
            </a:r>
            <a:r>
              <a:rPr lang="cs-CZ" dirty="0" err="1" smtClean="0"/>
              <a:t>Zampa</a:t>
            </a:r>
            <a:r>
              <a:rPr lang="cs-CZ" dirty="0" smtClean="0"/>
              <a:t> – v hlavní roli Adriany </a:t>
            </a:r>
            <a:r>
              <a:rPr lang="cs-CZ" dirty="0" err="1" smtClean="0"/>
              <a:t>Gina</a:t>
            </a:r>
            <a:r>
              <a:rPr lang="cs-CZ" dirty="0" smtClean="0"/>
              <a:t> </a:t>
            </a:r>
            <a:r>
              <a:rPr lang="cs-CZ" dirty="0" err="1" smtClean="0"/>
              <a:t>Lollobrigida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1988 – ve filmu opět hraje </a:t>
            </a:r>
            <a:r>
              <a:rPr lang="cs-CZ" dirty="0" err="1" smtClean="0"/>
              <a:t>Gina</a:t>
            </a:r>
            <a:r>
              <a:rPr lang="cs-CZ" dirty="0" smtClean="0"/>
              <a:t> </a:t>
            </a:r>
            <a:r>
              <a:rPr lang="cs-CZ" dirty="0" err="1" smtClean="0"/>
              <a:t>Lollobrigida</a:t>
            </a:r>
            <a:r>
              <a:rPr lang="cs-CZ" dirty="0" smtClean="0"/>
              <a:t>, tentokrát však Adrianinu matku</a:t>
            </a:r>
          </a:p>
          <a:p>
            <a:pPr>
              <a:buNone/>
            </a:pPr>
            <a:r>
              <a:rPr lang="cs-CZ" dirty="0" smtClean="0"/>
              <a:t>	1960 – </a:t>
            </a:r>
            <a:r>
              <a:rPr lang="cs-CZ" i="1" dirty="0" smtClean="0"/>
              <a:t>Horalka – </a:t>
            </a:r>
            <a:r>
              <a:rPr lang="cs-CZ" dirty="0" smtClean="0"/>
              <a:t>režie </a:t>
            </a:r>
            <a:r>
              <a:rPr lang="cs-CZ" dirty="0" err="1" smtClean="0"/>
              <a:t>Vittorio</a:t>
            </a:r>
            <a:r>
              <a:rPr lang="cs-CZ" dirty="0" smtClean="0"/>
              <a:t> de </a:t>
            </a:r>
            <a:r>
              <a:rPr lang="cs-CZ" dirty="0" err="1" smtClean="0"/>
              <a:t>Sitta</a:t>
            </a:r>
            <a:r>
              <a:rPr lang="cs-CZ" dirty="0" smtClean="0"/>
              <a:t> (</a:t>
            </a:r>
            <a:r>
              <a:rPr lang="cs-CZ" dirty="0" err="1" smtClean="0"/>
              <a:t>Sophia</a:t>
            </a:r>
            <a:r>
              <a:rPr lang="cs-CZ" dirty="0" smtClean="0"/>
              <a:t> </a:t>
            </a:r>
            <a:r>
              <a:rPr lang="cs-CZ" dirty="0" err="1" smtClean="0"/>
              <a:t>Loren</a:t>
            </a:r>
            <a:r>
              <a:rPr lang="cs-CZ" dirty="0" smtClean="0"/>
              <a:t> získala za  roli </a:t>
            </a:r>
            <a:r>
              <a:rPr lang="cs-CZ" dirty="0" err="1" smtClean="0"/>
              <a:t>Cesiry</a:t>
            </a:r>
            <a:r>
              <a:rPr lang="cs-CZ" dirty="0" smtClean="0"/>
              <a:t> v roce 1962 Oscara)</a:t>
            </a:r>
          </a:p>
          <a:p>
            <a:pPr>
              <a:buNone/>
            </a:pPr>
            <a:r>
              <a:rPr lang="cs-CZ" dirty="0" smtClean="0"/>
              <a:t>	1988 – byl natočen remake filmu </a:t>
            </a:r>
            <a:r>
              <a:rPr lang="cs-CZ" i="1" dirty="0" smtClean="0"/>
              <a:t>Horalka – </a:t>
            </a:r>
            <a:r>
              <a:rPr lang="cs-CZ" dirty="0" smtClean="0"/>
              <a:t>opět se S. </a:t>
            </a:r>
            <a:r>
              <a:rPr lang="cs-CZ" dirty="0" err="1" smtClean="0"/>
              <a:t>Loren</a:t>
            </a:r>
            <a:r>
              <a:rPr lang="cs-CZ" dirty="0" smtClean="0"/>
              <a:t> v roli </a:t>
            </a:r>
            <a:r>
              <a:rPr lang="cs-CZ" dirty="0" err="1" smtClean="0"/>
              <a:t>Cesiry</a:t>
            </a:r>
            <a:endParaRPr lang="cs-CZ" i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alberto</a:t>
            </a:r>
            <a:r>
              <a:rPr lang="cs-CZ" dirty="0" smtClean="0"/>
              <a:t> </a:t>
            </a:r>
            <a:r>
              <a:rPr lang="cs-CZ" dirty="0" err="1" smtClean="0"/>
              <a:t>moravia</a:t>
            </a:r>
            <a:r>
              <a:rPr lang="cs-CZ" dirty="0" smtClean="0"/>
              <a:t> (1907-1990)</a:t>
            </a:r>
            <a:endParaRPr lang="cs-CZ" dirty="0"/>
          </a:p>
        </p:txBody>
      </p:sp>
      <p:pic>
        <p:nvPicPr>
          <p:cNvPr id="4" name="Zástupný symbol pro obsah 3" descr="httpwww.csfd.czfilm41314-rimank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556792"/>
            <a:ext cx="1872208" cy="2695980"/>
          </a:xfrm>
        </p:spPr>
      </p:pic>
      <p:pic>
        <p:nvPicPr>
          <p:cNvPr id="5" name="Obrázek 4" descr="httpwww.csfd.czfilm28254-horalkazajimavost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47864" y="2276872"/>
            <a:ext cx="1872208" cy="2762274"/>
          </a:xfrm>
          <a:prstGeom prst="rect">
            <a:avLst/>
          </a:prstGeom>
        </p:spPr>
      </p:pic>
      <p:pic>
        <p:nvPicPr>
          <p:cNvPr id="1026" name="Picture 2" descr="C:\Users\Petra\Desktop\Šablony\Alberto Moravia\httpwww.csfd.czfilm14343-horalk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3212976"/>
            <a:ext cx="1996582" cy="2722612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539552" y="436510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verze z r. 1954 (obr. 2) 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2771800" y="522920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verze z r. 1960 (obr. 3)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004048" y="6021288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 smtClean="0"/>
              <a:t>verze z r. 1988 (obr. 4)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alberto</a:t>
            </a:r>
            <a:r>
              <a:rPr lang="cs-CZ" dirty="0" smtClean="0"/>
              <a:t> </a:t>
            </a:r>
            <a:r>
              <a:rPr lang="cs-CZ" dirty="0" err="1" smtClean="0"/>
              <a:t>moravia</a:t>
            </a:r>
            <a:r>
              <a:rPr lang="cs-CZ" dirty="0" smtClean="0"/>
              <a:t> (1907-1990)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ÚKOLY: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- VYSVĚTLETE POJEM NEOREALISMUS</a:t>
            </a:r>
          </a:p>
          <a:p>
            <a:pPr>
              <a:buFontTx/>
              <a:buChar char="-"/>
            </a:pPr>
            <a:r>
              <a:rPr lang="cs-CZ" dirty="0" smtClean="0"/>
              <a:t>PROVEĎTE ČASOVÉ ZAŘAZENÍ</a:t>
            </a:r>
          </a:p>
          <a:p>
            <a:pPr>
              <a:buFontTx/>
              <a:buChar char="-"/>
            </a:pPr>
            <a:r>
              <a:rPr lang="cs-CZ" dirty="0" smtClean="0"/>
              <a:t>NAJDĚTE ZNAKY NEOREALISMU V OBOU VÝŠE UVEDENÝCH DÍLECH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128</TotalTime>
  <Words>578</Words>
  <Application>Microsoft Office PowerPoint</Application>
  <PresentationFormat>Předvádění na obrazovce (4:3)</PresentationFormat>
  <Paragraphs>70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Bohatý</vt:lpstr>
      <vt:lpstr>Snímek 1</vt:lpstr>
      <vt:lpstr>alberto moravia (1907-1990)</vt:lpstr>
      <vt:lpstr>alberto moravia (1907-1990)</vt:lpstr>
      <vt:lpstr>alberto moravia (1907-1990)</vt:lpstr>
      <vt:lpstr>alberto moravia (1907-1990)</vt:lpstr>
      <vt:lpstr>alberto moravia (1907-1990)</vt:lpstr>
      <vt:lpstr>alberto moravia (1907-1990)</vt:lpstr>
      <vt:lpstr>alberto moravia (1907-1990)</vt:lpstr>
      <vt:lpstr>alberto moravia (1907-1990)</vt:lpstr>
      <vt:lpstr>Snímek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Petra</dc:creator>
  <cp:lastModifiedBy>Petra</cp:lastModifiedBy>
  <cp:revision>14</cp:revision>
  <dcterms:created xsi:type="dcterms:W3CDTF">2012-12-18T16:43:44Z</dcterms:created>
  <dcterms:modified xsi:type="dcterms:W3CDTF">2013-03-08T16:41:18Z</dcterms:modified>
</cp:coreProperties>
</file>