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65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7" r:id="rId10"/>
    <p:sldId id="263" r:id="rId11"/>
    <p:sldId id="264" r:id="rId12"/>
    <p:sldId id="266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0" d="100"/>
          <a:sy n="120" d="100"/>
        </p:scale>
        <p:origin x="-72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oramenný trojúhelník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85F7887E-CC9F-44DE-BF73-BCCD62D78D38}" type="datetimeFigureOut">
              <a:rPr lang="cs-CZ" smtClean="0"/>
              <a:t>25.3.2013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008F7D4B-A32B-4365-8184-36C4C2FF4B9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7887E-CC9F-44DE-BF73-BCCD62D78D38}" type="datetimeFigureOut">
              <a:rPr lang="cs-CZ" smtClean="0"/>
              <a:t>25.3.2013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F7D4B-A32B-4365-8184-36C4C2FF4B9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7887E-CC9F-44DE-BF73-BCCD62D78D38}" type="datetimeFigureOut">
              <a:rPr lang="cs-CZ" smtClean="0"/>
              <a:t>25.3.2013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F7D4B-A32B-4365-8184-36C4C2FF4B9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85F7887E-CC9F-44DE-BF73-BCCD62D78D38}" type="datetimeFigureOut">
              <a:rPr lang="cs-CZ" smtClean="0"/>
              <a:t>25.3.2013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F7D4B-A32B-4365-8184-36C4C2FF4B9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úhlý trojúhelník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ovnoramenný trojúhelník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85F7887E-CC9F-44DE-BF73-BCCD62D78D38}" type="datetimeFigureOut">
              <a:rPr lang="cs-CZ" smtClean="0"/>
              <a:t>25.3.2013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008F7D4B-A32B-4365-8184-36C4C2FF4B96}" type="slidenum">
              <a:rPr lang="cs-CZ" smtClean="0"/>
              <a:t>‹#›</a:t>
            </a:fld>
            <a:endParaRPr lang="cs-CZ"/>
          </a:p>
        </p:txBody>
      </p:sp>
      <p:cxnSp>
        <p:nvCxnSpPr>
          <p:cNvPr id="11" name="Přímá spojnice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85F7887E-CC9F-44DE-BF73-BCCD62D78D38}" type="datetimeFigureOut">
              <a:rPr lang="cs-CZ" smtClean="0"/>
              <a:t>25.3.2013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08F7D4B-A32B-4365-8184-36C4C2FF4B9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85F7887E-CC9F-44DE-BF73-BCCD62D78D38}" type="datetimeFigureOut">
              <a:rPr lang="cs-CZ" smtClean="0"/>
              <a:t>25.3.2013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008F7D4B-A32B-4365-8184-36C4C2FF4B96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7887E-CC9F-44DE-BF73-BCCD62D78D38}" type="datetimeFigureOut">
              <a:rPr lang="cs-CZ" smtClean="0"/>
              <a:t>25.3.2013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F7D4B-A32B-4365-8184-36C4C2FF4B9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85F7887E-CC9F-44DE-BF73-BCCD62D78D38}" type="datetimeFigureOut">
              <a:rPr lang="cs-CZ" smtClean="0"/>
              <a:t>25.3.2013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08F7D4B-A32B-4365-8184-36C4C2FF4B9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85F7887E-CC9F-44DE-BF73-BCCD62D78D38}" type="datetimeFigureOut">
              <a:rPr lang="cs-CZ" smtClean="0"/>
              <a:t>25.3.2013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008F7D4B-A32B-4365-8184-36C4C2FF4B96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85F7887E-CC9F-44DE-BF73-BCCD62D78D38}" type="datetimeFigureOut">
              <a:rPr lang="cs-CZ" smtClean="0"/>
              <a:t>25.3.2013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008F7D4B-A32B-4365-8184-36C4C2FF4B96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avoúhlý trojúhelník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Přímá spojnice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85F7887E-CC9F-44DE-BF73-BCCD62D78D38}" type="datetimeFigureOut">
              <a:rPr lang="cs-CZ" smtClean="0"/>
              <a:t>25.3.2013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008F7D4B-A32B-4365-8184-36C4C2FF4B96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film.osobnosti.cz/sifra-mistra-leonarda-258698" TargetMode="External"/><Relationship Id="rId3" Type="http://schemas.openxmlformats.org/officeDocument/2006/relationships/hyperlink" Target="http://sk.wikipedia.org/wiki/Budova_Sony_(New_York)" TargetMode="External"/><Relationship Id="rId7" Type="http://schemas.openxmlformats.org/officeDocument/2006/relationships/hyperlink" Target="http://www.bubik.cz/starsiclanek-30.html" TargetMode="External"/><Relationship Id="rId2" Type="http://schemas.openxmlformats.org/officeDocument/2006/relationships/hyperlink" Target="http://www.wikipedie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thetimes.co.uk/tto/arts/books/article3213011.ece" TargetMode="External"/><Relationship Id="rId5" Type="http://schemas.openxmlformats.org/officeDocument/2006/relationships/hyperlink" Target="http://www.lazydork.com/movies/oneflew.shtml" TargetMode="External"/><Relationship Id="rId4" Type="http://schemas.openxmlformats.org/officeDocument/2006/relationships/hyperlink" Target="http://www.pensionhotel.cz/mesto--3387-hotely-stuttgart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971600" y="332656"/>
            <a:ext cx="7128792" cy="79208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Obdélník 1"/>
          <p:cNvSpPr/>
          <p:nvPr/>
        </p:nvSpPr>
        <p:spPr>
          <a:xfrm>
            <a:off x="4427984" y="499315"/>
            <a:ext cx="3658374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cs-CZ" dirty="0">
                <a:solidFill>
                  <a:schemeClr val="bg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V</a:t>
            </a:r>
            <a:r>
              <a:rPr lang="en-US" dirty="0" smtClean="0">
                <a:solidFill>
                  <a:schemeClr val="bg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Y_32_INOVACE_</a:t>
            </a:r>
            <a:r>
              <a:rPr lang="cs-CZ" dirty="0" smtClean="0">
                <a:solidFill>
                  <a:schemeClr val="bg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CJK42660BED</a:t>
            </a:r>
            <a:endParaRPr lang="cs-CZ" dirty="0">
              <a:solidFill>
                <a:schemeClr val="bg1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1043608" y="1412776"/>
            <a:ext cx="7560840" cy="477053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600" b="1" dirty="0"/>
              <a:t>Výukový materiál v rámci projektu OPVK 1.5 Peníze středním školám</a:t>
            </a:r>
            <a:br>
              <a:rPr lang="cs-CZ" sz="1600" b="1" dirty="0"/>
            </a:br>
            <a:r>
              <a:rPr lang="cs-CZ" sz="1600" b="1" dirty="0"/>
              <a:t/>
            </a:r>
            <a:br>
              <a:rPr lang="cs-CZ" sz="1600" b="1" dirty="0"/>
            </a:br>
            <a:r>
              <a:rPr lang="cs-CZ" sz="1600" b="1" dirty="0"/>
              <a:t>Číslo projektu:		</a:t>
            </a:r>
            <a:r>
              <a:rPr lang="cs-CZ" sz="1600" b="1" dirty="0" smtClean="0"/>
              <a:t>	CZ.1.07/1.5.00/34.0883 </a:t>
            </a:r>
            <a:r>
              <a:rPr lang="cs-CZ" sz="1600" b="1" dirty="0"/>
              <a:t/>
            </a:r>
            <a:br>
              <a:rPr lang="cs-CZ" sz="1600" b="1" dirty="0"/>
            </a:br>
            <a:r>
              <a:rPr lang="cs-CZ" sz="1600" b="1" dirty="0"/>
              <a:t>Název projektu:		</a:t>
            </a:r>
            <a:r>
              <a:rPr lang="cs-CZ" sz="1600" b="1" dirty="0" smtClean="0"/>
              <a:t>	Rozvoj </a:t>
            </a:r>
            <a:r>
              <a:rPr lang="cs-CZ" sz="1600" b="1" dirty="0"/>
              <a:t>vzdělanosti</a:t>
            </a:r>
            <a:br>
              <a:rPr lang="cs-CZ" sz="1600" b="1" dirty="0"/>
            </a:br>
            <a:r>
              <a:rPr lang="cs-CZ" sz="1600" b="1" dirty="0"/>
              <a:t>Číslo šablony:   		</a:t>
            </a:r>
            <a:r>
              <a:rPr lang="cs-CZ" sz="1600" b="1" dirty="0" smtClean="0"/>
              <a:t>	III/2</a:t>
            </a:r>
            <a:r>
              <a:rPr lang="cs-CZ" sz="1600" b="1" dirty="0"/>
              <a:t/>
            </a:r>
            <a:br>
              <a:rPr lang="cs-CZ" sz="1600" b="1" dirty="0"/>
            </a:br>
            <a:r>
              <a:rPr lang="cs-CZ" sz="1600" b="1" dirty="0"/>
              <a:t>Datum vytvoření:	</a:t>
            </a:r>
            <a:r>
              <a:rPr lang="cs-CZ" sz="1600" b="1" dirty="0" smtClean="0"/>
              <a:t>		3.1.2013</a:t>
            </a:r>
            <a:r>
              <a:rPr lang="cs-CZ" sz="1600" b="1" dirty="0"/>
              <a:t/>
            </a:r>
            <a:br>
              <a:rPr lang="cs-CZ" sz="1600" b="1" dirty="0"/>
            </a:br>
            <a:r>
              <a:rPr lang="cs-CZ" sz="1600" b="1" dirty="0"/>
              <a:t>Autor:			</a:t>
            </a:r>
            <a:r>
              <a:rPr lang="cs-CZ" sz="1600" b="1" dirty="0" smtClean="0"/>
              <a:t>	Mgr. Karla </a:t>
            </a:r>
            <a:r>
              <a:rPr lang="cs-CZ" sz="1600" b="1" dirty="0" err="1" smtClean="0"/>
              <a:t>Bedrlíková</a:t>
            </a:r>
            <a:r>
              <a:rPr lang="cs-CZ" sz="1600" b="1" dirty="0"/>
              <a:t/>
            </a:r>
            <a:br>
              <a:rPr lang="cs-CZ" sz="1600" b="1" dirty="0"/>
            </a:br>
            <a:r>
              <a:rPr lang="cs-CZ" sz="1600" b="1" dirty="0"/>
              <a:t>Určeno pro předmět:      </a:t>
            </a:r>
            <a:r>
              <a:rPr lang="cs-CZ" sz="1600" b="1" dirty="0" smtClean="0"/>
              <a:t>		Český jazyk a literatura</a:t>
            </a:r>
            <a:r>
              <a:rPr lang="cs-CZ" sz="1600" b="1" dirty="0"/>
              <a:t/>
            </a:r>
            <a:br>
              <a:rPr lang="cs-CZ" sz="1600" b="1" dirty="0"/>
            </a:br>
            <a:r>
              <a:rPr lang="cs-CZ" sz="1600" b="1" dirty="0"/>
              <a:t>Tematická oblast:	</a:t>
            </a:r>
            <a:r>
              <a:rPr lang="cs-CZ" sz="1600" b="1" dirty="0" smtClean="0"/>
              <a:t>		Světová literatura po roce 1945</a:t>
            </a:r>
            <a:r>
              <a:rPr lang="cs-CZ" sz="1600" b="1" dirty="0"/>
              <a:t/>
            </a:r>
            <a:br>
              <a:rPr lang="cs-CZ" sz="1600" b="1" dirty="0"/>
            </a:br>
            <a:r>
              <a:rPr lang="cs-CZ" sz="1600" b="1" dirty="0"/>
              <a:t>Obor vzdělání:		</a:t>
            </a:r>
            <a:r>
              <a:rPr lang="cs-CZ" sz="1600" b="1" dirty="0" smtClean="0"/>
              <a:t>	Kosmetické služby </a:t>
            </a:r>
            <a:r>
              <a:rPr lang="cs-CZ" sz="1600" b="1" smtClean="0"/>
              <a:t>(69-41-L/01),</a:t>
            </a:r>
            <a:r>
              <a:rPr lang="cs-CZ" sz="1600" b="1" dirty="0" smtClean="0"/>
              <a:t>4.roč.                                           </a:t>
            </a:r>
            <a:r>
              <a:rPr lang="cs-CZ" sz="1600" b="1" dirty="0"/>
              <a:t/>
            </a:r>
            <a:br>
              <a:rPr lang="cs-CZ" sz="1600" b="1" dirty="0"/>
            </a:br>
            <a:r>
              <a:rPr lang="cs-CZ" sz="1600" b="1" dirty="0"/>
              <a:t>Název výukového materiálu</a:t>
            </a:r>
            <a:r>
              <a:rPr lang="cs-CZ" sz="1600" b="1" dirty="0" smtClean="0"/>
              <a:t>:  	Postmodernismus – obecný přehled</a:t>
            </a:r>
            <a:r>
              <a:rPr lang="cs-CZ" sz="1600" b="1" dirty="0"/>
              <a:t/>
            </a:r>
            <a:br>
              <a:rPr lang="cs-CZ" sz="1600" b="1" dirty="0"/>
            </a:br>
            <a:r>
              <a:rPr lang="cs-CZ" sz="1600" b="1" dirty="0"/>
              <a:t/>
            </a:r>
            <a:br>
              <a:rPr lang="cs-CZ" sz="1600" b="1" dirty="0"/>
            </a:br>
            <a:r>
              <a:rPr lang="cs-CZ" sz="1600" b="1" dirty="0"/>
              <a:t>Popis využití: </a:t>
            </a:r>
            <a:r>
              <a:rPr lang="cs-CZ" sz="1600" b="1" dirty="0" smtClean="0"/>
              <a:t>			Výukový </a:t>
            </a:r>
            <a:r>
              <a:rPr lang="cs-CZ" sz="1600" b="1" dirty="0"/>
              <a:t>materiál s úkoly pro žáky s </a:t>
            </a:r>
            <a:r>
              <a:rPr lang="cs-CZ" sz="1600" b="1" dirty="0" smtClean="0"/>
              <a:t>			                   	využitím dataprojektoru, </a:t>
            </a:r>
            <a:r>
              <a:rPr lang="cs-CZ" sz="1600" b="1" dirty="0"/>
              <a:t>	</a:t>
            </a:r>
            <a:r>
              <a:rPr lang="cs-CZ" sz="1600" b="1" dirty="0" smtClean="0"/>
              <a:t>					</a:t>
            </a:r>
            <a:r>
              <a:rPr lang="cs-CZ" sz="1600" b="1" dirty="0" err="1" smtClean="0"/>
              <a:t>notebooku,internetu</a:t>
            </a:r>
            <a:r>
              <a:rPr lang="cs-CZ" sz="1600" b="1" dirty="0" smtClean="0"/>
              <a:t>.				</a:t>
            </a:r>
            <a:r>
              <a:rPr lang="cs-CZ" sz="1600" b="1" dirty="0"/>
              <a:t/>
            </a:r>
            <a:br>
              <a:rPr lang="cs-CZ" sz="1600" b="1" dirty="0"/>
            </a:br>
            <a:r>
              <a:rPr lang="cs-CZ" sz="1600" b="1" dirty="0"/>
              <a:t>Čas:  </a:t>
            </a:r>
            <a:r>
              <a:rPr lang="cs-CZ" sz="1600" b="1" dirty="0" smtClean="0"/>
              <a:t>				25 </a:t>
            </a:r>
            <a:r>
              <a:rPr lang="cs-CZ" sz="1600" b="1" dirty="0"/>
              <a:t>minut </a:t>
            </a:r>
            <a:br>
              <a:rPr lang="cs-CZ" sz="1600" b="1" dirty="0"/>
            </a:br>
            <a:r>
              <a:rPr lang="cs-CZ" sz="1600" dirty="0"/>
              <a:t/>
            </a:r>
            <a:br>
              <a:rPr lang="cs-CZ" sz="1600" dirty="0"/>
            </a:br>
            <a:endParaRPr lang="cs-CZ" sz="1600" dirty="0"/>
          </a:p>
        </p:txBody>
      </p:sp>
      <p:pic>
        <p:nvPicPr>
          <p:cNvPr id="1026" name="Picture 2" descr="E:\Downloads\Kaja\loga_sablony_pruhledn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434947"/>
            <a:ext cx="3098011" cy="689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6523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Ken</a:t>
            </a:r>
            <a:r>
              <a:rPr lang="cs-CZ" dirty="0" smtClean="0"/>
              <a:t> </a:t>
            </a:r>
            <a:r>
              <a:rPr lang="cs-CZ" dirty="0" err="1" smtClean="0"/>
              <a:t>Elton</a:t>
            </a:r>
            <a:r>
              <a:rPr lang="cs-CZ" dirty="0" smtClean="0"/>
              <a:t> </a:t>
            </a:r>
            <a:r>
              <a:rPr lang="cs-CZ" dirty="0" err="1" smtClean="0"/>
              <a:t>Kesey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 smtClean="0"/>
              <a:t>zabývá se problémy jedince, který se vinou společnosti dostane do jemu nepřátelského prostředí, autor se staví do role protestujícího proti této situaci</a:t>
            </a:r>
          </a:p>
          <a:p>
            <a:r>
              <a:rPr lang="cs-CZ" sz="2400" dirty="0"/>
              <a:t>p</a:t>
            </a:r>
            <a:r>
              <a:rPr lang="cs-CZ" sz="2400" dirty="0" smtClean="0"/>
              <a:t>o vydání druhého románu </a:t>
            </a:r>
            <a:r>
              <a:rPr lang="cs-CZ" sz="2400" dirty="0" smtClean="0">
                <a:solidFill>
                  <a:srgbClr val="FF0000"/>
                </a:solidFill>
              </a:rPr>
              <a:t>Tak mě někdy napadá </a:t>
            </a:r>
            <a:r>
              <a:rPr lang="cs-CZ" sz="2400" dirty="0" smtClean="0"/>
              <a:t>(1964) si koupil školní autobus a vydal se v doprovodu </a:t>
            </a:r>
            <a:r>
              <a:rPr lang="cs-CZ" sz="2400" dirty="0" err="1" smtClean="0"/>
              <a:t>Neala</a:t>
            </a:r>
            <a:r>
              <a:rPr lang="cs-CZ" sz="2400" dirty="0" smtClean="0"/>
              <a:t> </a:t>
            </a:r>
            <a:r>
              <a:rPr lang="cs-CZ" sz="2400" dirty="0" err="1" smtClean="0"/>
              <a:t>Cassadyho</a:t>
            </a:r>
            <a:r>
              <a:rPr lang="cs-CZ" sz="2400" dirty="0" smtClean="0"/>
              <a:t> a skupinou přátel na výlet přes USA. V New Yorku se seznámil s Allenem </a:t>
            </a:r>
            <a:r>
              <a:rPr lang="cs-CZ" sz="2400" dirty="0" err="1" smtClean="0"/>
              <a:t>Ginsbergem</a:t>
            </a:r>
            <a:r>
              <a:rPr lang="cs-CZ" sz="2400" dirty="0" smtClean="0"/>
              <a:t> a Jackem </a:t>
            </a:r>
            <a:r>
              <a:rPr lang="cs-CZ" sz="2400" dirty="0" err="1" smtClean="0"/>
              <a:t>Kerouackem</a:t>
            </a:r>
            <a:endParaRPr lang="cs-CZ" sz="2400" dirty="0" smtClean="0"/>
          </a:p>
          <a:p>
            <a:endParaRPr lang="cs-CZ" sz="2400" dirty="0"/>
          </a:p>
          <a:p>
            <a:pPr marL="64008" indent="0">
              <a:buNone/>
            </a:pPr>
            <a:r>
              <a:rPr lang="cs-CZ" sz="2400" dirty="0" smtClean="0"/>
              <a:t>	3. K jaké literární skupině řadíme poslední jmenované? Co o nich víte?</a:t>
            </a:r>
            <a:endParaRPr lang="cs-CZ" sz="2400" dirty="0"/>
          </a:p>
        </p:txBody>
      </p:sp>
      <p:pic>
        <p:nvPicPr>
          <p:cNvPr id="4" name="Picture 4" descr="E:\Downloads\1357784954_MB__light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5273315"/>
            <a:ext cx="520279" cy="520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8891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Vliv postmoderny – DAN  BROWN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a</a:t>
            </a:r>
            <a:r>
              <a:rPr lang="cs-CZ" sz="2400" dirty="0" smtClean="0"/>
              <a:t>merický spisovatel thrillerů</a:t>
            </a:r>
          </a:p>
          <a:p>
            <a:r>
              <a:rPr lang="cs-CZ" sz="2400" dirty="0"/>
              <a:t>z</a:t>
            </a:r>
            <a:r>
              <a:rPr lang="cs-CZ" sz="2400" dirty="0" smtClean="0"/>
              <a:t>ajímá se o kryptografii – šifrování</a:t>
            </a:r>
          </a:p>
          <a:p>
            <a:r>
              <a:rPr lang="cs-CZ" sz="2400" dirty="0"/>
              <a:t>j</a:t>
            </a:r>
            <a:r>
              <a:rPr lang="cs-CZ" sz="2400" dirty="0" smtClean="0"/>
              <a:t>eho tvorba se pohybuje na hraně mezi fikcí a skutečností</a:t>
            </a:r>
          </a:p>
          <a:p>
            <a:r>
              <a:rPr lang="cs-CZ" sz="2400" dirty="0" smtClean="0"/>
              <a:t>Brown často využívá a „rozmělňuje“ motivy vypůjčené z děl jiných autorů – např. Umberta </a:t>
            </a:r>
            <a:r>
              <a:rPr lang="cs-CZ" sz="2400" dirty="0" err="1" smtClean="0"/>
              <a:t>Eca</a:t>
            </a:r>
            <a:endParaRPr lang="cs-CZ" sz="2400" dirty="0" smtClean="0"/>
          </a:p>
          <a:p>
            <a:r>
              <a:rPr lang="cs-CZ" sz="2400" dirty="0" smtClean="0">
                <a:solidFill>
                  <a:srgbClr val="FF0000"/>
                </a:solidFill>
              </a:rPr>
              <a:t>ŠIFRA MISTRA LEONARDA </a:t>
            </a:r>
            <a:r>
              <a:rPr lang="cs-CZ" sz="2400" dirty="0" smtClean="0"/>
              <a:t>– prodáno více než 80 milionů výtisků = největší bestseller 21. století</a:t>
            </a:r>
          </a:p>
          <a:p>
            <a:pPr lvl="1"/>
            <a:r>
              <a:rPr lang="cs-CZ" sz="2000" dirty="0" smtClean="0"/>
              <a:t>hlavní hrdina – </a:t>
            </a:r>
            <a:r>
              <a:rPr lang="cs-CZ" sz="2000" dirty="0" err="1" smtClean="0"/>
              <a:t>symbolog</a:t>
            </a:r>
            <a:r>
              <a:rPr lang="cs-CZ" sz="2000" dirty="0" smtClean="0"/>
              <a:t> Robert </a:t>
            </a:r>
            <a:r>
              <a:rPr lang="cs-CZ" sz="2000" dirty="0" err="1" smtClean="0"/>
              <a:t>Langdon</a:t>
            </a:r>
            <a:endParaRPr lang="cs-CZ" sz="2000" dirty="0" smtClean="0"/>
          </a:p>
          <a:p>
            <a:pPr marL="64008" indent="0">
              <a:buNone/>
            </a:pPr>
            <a:r>
              <a:rPr lang="cs-CZ" sz="2400" dirty="0" smtClean="0"/>
              <a:t>	4. Pokuste se zjistit, kdo a z jakého důvodu toto dílo odmítal.</a:t>
            </a:r>
            <a:endParaRPr lang="cs-CZ" sz="2400" dirty="0"/>
          </a:p>
        </p:txBody>
      </p:sp>
      <p:pic>
        <p:nvPicPr>
          <p:cNvPr id="4" name="Picture 4" descr="E:\Downloads\1357784954_MB__light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5445224"/>
            <a:ext cx="520279" cy="520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1815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Použitá literatura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4008" indent="0">
              <a:buNone/>
            </a:pPr>
            <a:r>
              <a:rPr lang="cs-CZ" sz="1000" dirty="0" smtClean="0">
                <a:hlinkClick r:id="rId2"/>
              </a:rPr>
              <a:t>www.wikipedie.cz</a:t>
            </a:r>
            <a:endParaRPr lang="cs-CZ" sz="1000" dirty="0" smtClean="0"/>
          </a:p>
          <a:p>
            <a:pPr marL="64008" indent="0">
              <a:buNone/>
            </a:pPr>
            <a:r>
              <a:rPr lang="cs-CZ" sz="1000" dirty="0" smtClean="0"/>
              <a:t>Prokop, Vladimír: Přehled světové literatury 20. století. Sokolov 2006.</a:t>
            </a:r>
          </a:p>
          <a:p>
            <a:pPr marL="64008" indent="0">
              <a:buNone/>
            </a:pPr>
            <a:r>
              <a:rPr lang="cs-CZ" sz="1000" dirty="0" smtClean="0"/>
              <a:t>Obr. </a:t>
            </a:r>
            <a:r>
              <a:rPr lang="cs-CZ" sz="1000" dirty="0"/>
              <a:t>1- </a:t>
            </a:r>
            <a:r>
              <a:rPr lang="cs-CZ" sz="1000" dirty="0">
                <a:hlinkClick r:id="rId3"/>
              </a:rPr>
              <a:t>http://sk.wikipedia.org/wiki/Budova_Sony_%</a:t>
            </a:r>
            <a:r>
              <a:rPr lang="cs-CZ" sz="1000" dirty="0" smtClean="0">
                <a:hlinkClick r:id="rId3"/>
              </a:rPr>
              <a:t>28New_York%29</a:t>
            </a:r>
            <a:endParaRPr lang="cs-CZ" sz="1000" dirty="0" smtClean="0"/>
          </a:p>
          <a:p>
            <a:pPr marL="64008" indent="0">
              <a:buNone/>
            </a:pPr>
            <a:r>
              <a:rPr lang="cs-CZ" sz="1000" dirty="0" smtClean="0"/>
              <a:t>Obr. </a:t>
            </a:r>
            <a:r>
              <a:rPr lang="cs-CZ" sz="1000" dirty="0"/>
              <a:t>2 - </a:t>
            </a:r>
            <a:r>
              <a:rPr lang="cs-CZ" sz="1000" dirty="0">
                <a:hlinkClick r:id="rId4"/>
              </a:rPr>
              <a:t>http://www.pensionhotel.cz/mesto--</a:t>
            </a:r>
            <a:r>
              <a:rPr lang="cs-CZ" sz="1000" dirty="0" smtClean="0">
                <a:hlinkClick r:id="rId4"/>
              </a:rPr>
              <a:t>3387-hotely-stuttgart</a:t>
            </a:r>
            <a:endParaRPr lang="cs-CZ" sz="1000" dirty="0" smtClean="0"/>
          </a:p>
          <a:p>
            <a:pPr marL="64008" indent="0">
              <a:buNone/>
            </a:pPr>
            <a:r>
              <a:rPr lang="cs-CZ" sz="1000" dirty="0" smtClean="0"/>
              <a:t>Obr. </a:t>
            </a:r>
            <a:r>
              <a:rPr lang="cs-CZ" sz="1000" dirty="0"/>
              <a:t>3 - </a:t>
            </a:r>
            <a:r>
              <a:rPr lang="cs-CZ" sz="1000" dirty="0">
                <a:hlinkClick r:id="rId5"/>
              </a:rPr>
              <a:t>http://</a:t>
            </a:r>
            <a:r>
              <a:rPr lang="cs-CZ" sz="1000" dirty="0" smtClean="0">
                <a:hlinkClick r:id="rId5"/>
              </a:rPr>
              <a:t>www.lazydork.com/movies/oneflew.shtml</a:t>
            </a:r>
            <a:endParaRPr lang="cs-CZ" sz="1000" dirty="0" smtClean="0"/>
          </a:p>
          <a:p>
            <a:pPr marL="64008" indent="0">
              <a:buNone/>
            </a:pPr>
            <a:r>
              <a:rPr lang="cs-CZ" sz="1000" dirty="0" smtClean="0"/>
              <a:t>Obr. </a:t>
            </a:r>
            <a:r>
              <a:rPr lang="cs-CZ" sz="1000" dirty="0"/>
              <a:t>4 - </a:t>
            </a:r>
            <a:r>
              <a:rPr lang="cs-CZ" sz="1000" dirty="0">
                <a:hlinkClick r:id="rId6"/>
              </a:rPr>
              <a:t>http://</a:t>
            </a:r>
            <a:r>
              <a:rPr lang="cs-CZ" sz="1000" dirty="0" smtClean="0">
                <a:hlinkClick r:id="rId6"/>
              </a:rPr>
              <a:t>www.thetimes.co.uk/tto/arts/books/article3213011.ece</a:t>
            </a:r>
            <a:endParaRPr lang="cs-CZ" sz="1000" dirty="0" smtClean="0"/>
          </a:p>
          <a:p>
            <a:pPr marL="64008" indent="0">
              <a:buNone/>
            </a:pPr>
            <a:r>
              <a:rPr lang="cs-CZ" sz="1000" dirty="0" smtClean="0"/>
              <a:t>Obr. </a:t>
            </a:r>
            <a:r>
              <a:rPr lang="cs-CZ" sz="1000" dirty="0"/>
              <a:t>5 - </a:t>
            </a:r>
            <a:r>
              <a:rPr lang="cs-CZ" sz="1000" dirty="0">
                <a:hlinkClick r:id="rId7"/>
              </a:rPr>
              <a:t>http://</a:t>
            </a:r>
            <a:r>
              <a:rPr lang="cs-CZ" sz="1000" dirty="0" smtClean="0">
                <a:hlinkClick r:id="rId7"/>
              </a:rPr>
              <a:t>www.bubik.cz/starsiclanek-30.html</a:t>
            </a:r>
            <a:endParaRPr lang="cs-CZ" sz="1000" dirty="0" smtClean="0"/>
          </a:p>
          <a:p>
            <a:pPr marL="64008" indent="0">
              <a:buNone/>
            </a:pPr>
            <a:r>
              <a:rPr lang="cs-CZ" sz="1000" dirty="0" smtClean="0"/>
              <a:t>Obr. 6 </a:t>
            </a:r>
            <a:r>
              <a:rPr lang="cs-CZ" sz="1000" dirty="0"/>
              <a:t>- </a:t>
            </a:r>
            <a:r>
              <a:rPr lang="cs-CZ" sz="1000" dirty="0">
                <a:hlinkClick r:id="rId8"/>
              </a:rPr>
              <a:t>http://</a:t>
            </a:r>
            <a:r>
              <a:rPr lang="cs-CZ" sz="1000" dirty="0" smtClean="0">
                <a:hlinkClick r:id="rId8"/>
              </a:rPr>
              <a:t>film.osobnosti.cz/sifra-mistra-leonarda-258698</a:t>
            </a:r>
            <a:endParaRPr lang="cs-CZ" sz="1000" dirty="0" smtClean="0"/>
          </a:p>
          <a:p>
            <a:pPr marL="64008" indent="0">
              <a:buNone/>
            </a:pPr>
            <a:r>
              <a:rPr lang="cs-CZ" sz="1000" dirty="0" smtClean="0"/>
              <a:t>Všechny obrázky byly staženy 3.1.2013</a:t>
            </a:r>
          </a:p>
          <a:p>
            <a:pPr marL="64008" indent="0">
              <a:buNone/>
            </a:pPr>
            <a:endParaRPr lang="cs-CZ" sz="1000" dirty="0" smtClean="0"/>
          </a:p>
          <a:p>
            <a:pPr marL="64008" indent="0">
              <a:buNone/>
            </a:pPr>
            <a:endParaRPr lang="cs-CZ" sz="1000" dirty="0" smtClean="0"/>
          </a:p>
          <a:p>
            <a:pPr marL="64008" indent="0">
              <a:buNone/>
            </a:pPr>
            <a:endParaRPr lang="cs-CZ" sz="1000" dirty="0" smtClean="0"/>
          </a:p>
          <a:p>
            <a:pPr marL="64008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78749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Postmodernismus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Obecný přehled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7845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Postmodernismus (postmoderna)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myšlenkový směr 20. století</a:t>
            </a:r>
          </a:p>
          <a:p>
            <a:r>
              <a:rPr lang="cs-CZ" dirty="0" smtClean="0"/>
              <a:t>postmoderna se postavila proti moderním a avantgardním tendencím</a:t>
            </a:r>
          </a:p>
          <a:p>
            <a:r>
              <a:rPr lang="cs-CZ" dirty="0" smtClean="0"/>
              <a:t>v literatuře dochází k spojování odlišných stylových prvků a žánrových postupů =&gt; knihy tak využívají postupy odborné, pokleslé, krásné a publicistické literatury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6109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60648"/>
            <a:ext cx="8892480" cy="1759072"/>
          </a:xfrm>
        </p:spPr>
        <p:txBody>
          <a:bodyPr/>
          <a:lstStyle/>
          <a:p>
            <a:r>
              <a:rPr lang="cs-CZ" dirty="0" smtClean="0"/>
              <a:t>Postmodernismus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romány mají sklon k mystifikaci</a:t>
            </a:r>
          </a:p>
          <a:p>
            <a:r>
              <a:rPr lang="cs-CZ" dirty="0" smtClean="0"/>
              <a:t>často je využíváno textů připomínajících díla časově starší</a:t>
            </a:r>
          </a:p>
          <a:p>
            <a:r>
              <a:rPr lang="cs-CZ" dirty="0" smtClean="0"/>
              <a:t>dílo umožňuje velké množství interpretací</a:t>
            </a:r>
          </a:p>
          <a:p>
            <a:r>
              <a:rPr lang="cs-CZ" dirty="0" smtClean="0"/>
              <a:t>odmítání názorů spojených s kulturní nadřazeností západní civilizace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9731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Postmodernismus - architektura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826008"/>
          </a:xfrm>
        </p:spPr>
        <p:txBody>
          <a:bodyPr>
            <a:normAutofit/>
          </a:bodyPr>
          <a:lstStyle/>
          <a:p>
            <a:r>
              <a:rPr lang="cs-CZ" sz="2000" dirty="0" smtClean="0"/>
              <a:t>termín postmodernismus se poprvé objevil v USA ve spojení s vývojem architektury</a:t>
            </a:r>
          </a:p>
          <a:p>
            <a:r>
              <a:rPr lang="cs-CZ" sz="2000" dirty="0"/>
              <a:t>t</a:t>
            </a:r>
            <a:r>
              <a:rPr lang="cs-CZ" sz="2000" dirty="0" smtClean="0"/>
              <a:t>ato architektura vzniká jako opozice k funkcionalismu (pouhé formální řešení staveb, „nesloužily člověku“)</a:t>
            </a:r>
            <a:r>
              <a:rPr lang="cs-CZ" sz="2800" dirty="0" smtClean="0"/>
              <a:t/>
            </a:r>
            <a:br>
              <a:rPr lang="cs-CZ" sz="2800" dirty="0" smtClean="0"/>
            </a:br>
            <a:endParaRPr lang="cs-CZ" sz="2800" dirty="0"/>
          </a:p>
        </p:txBody>
      </p:sp>
      <p:pic>
        <p:nvPicPr>
          <p:cNvPr id="1026" name="Picture 2" descr="http://upload.wikimedia.org/wikipedia/commons/thumb/c/c0/Sony_Building_by_David_Shankbone.jpg/250px-Sony_Building_by_David_Shankbon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3212976"/>
            <a:ext cx="2088232" cy="2781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pensionhotel.cz/imgdescription/003/i000003378-2_4fee36f156f7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3212976"/>
            <a:ext cx="4148741" cy="2761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1949451" y="6130327"/>
            <a:ext cx="5645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00" dirty="0" smtClean="0"/>
              <a:t>Obr. 1</a:t>
            </a:r>
            <a:endParaRPr lang="cs-CZ" sz="10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6220065" y="6126554"/>
            <a:ext cx="5645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00" dirty="0" smtClean="0"/>
              <a:t>Obr. 2</a:t>
            </a:r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1858533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Představitelé postmoderny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Umberto </a:t>
            </a:r>
            <a:r>
              <a:rPr lang="cs-CZ" dirty="0" err="1" smtClean="0"/>
              <a:t>Eco</a:t>
            </a:r>
            <a:r>
              <a:rPr lang="cs-CZ" dirty="0" smtClean="0"/>
              <a:t> </a:t>
            </a:r>
            <a:r>
              <a:rPr lang="cs-CZ" sz="2400" dirty="0" smtClean="0"/>
              <a:t>(zpracován v dalším materiálu)</a:t>
            </a:r>
            <a:endParaRPr lang="cs-CZ" dirty="0" smtClean="0"/>
          </a:p>
          <a:p>
            <a:r>
              <a:rPr lang="cs-CZ" dirty="0" smtClean="0"/>
              <a:t>Vladimir  </a:t>
            </a:r>
            <a:r>
              <a:rPr lang="cs-CZ" dirty="0" err="1" smtClean="0"/>
              <a:t>Nabokov</a:t>
            </a:r>
            <a:r>
              <a:rPr lang="cs-CZ" dirty="0" smtClean="0"/>
              <a:t> </a:t>
            </a:r>
            <a:r>
              <a:rPr lang="cs-CZ" sz="2400" dirty="0" smtClean="0"/>
              <a:t> (taktéž)</a:t>
            </a:r>
            <a:endParaRPr lang="cs-CZ" dirty="0" smtClean="0"/>
          </a:p>
          <a:p>
            <a:r>
              <a:rPr lang="cs-CZ" dirty="0" err="1" smtClean="0"/>
              <a:t>Ken</a:t>
            </a:r>
            <a:r>
              <a:rPr lang="cs-CZ" dirty="0" smtClean="0"/>
              <a:t> </a:t>
            </a:r>
            <a:r>
              <a:rPr lang="cs-CZ" dirty="0" err="1" smtClean="0"/>
              <a:t>Kesey</a:t>
            </a:r>
            <a:endParaRPr lang="cs-CZ" dirty="0" smtClean="0"/>
          </a:p>
          <a:p>
            <a:r>
              <a:rPr lang="cs-CZ" dirty="0" smtClean="0"/>
              <a:t>Milan Kundera</a:t>
            </a:r>
          </a:p>
          <a:p>
            <a:r>
              <a:rPr lang="cs-CZ" dirty="0" smtClean="0"/>
              <a:t>Kurt </a:t>
            </a:r>
            <a:r>
              <a:rPr lang="cs-CZ" dirty="0" err="1" smtClean="0"/>
              <a:t>Vonnegut</a:t>
            </a:r>
            <a:endParaRPr lang="cs-CZ" dirty="0" smtClean="0"/>
          </a:p>
          <a:p>
            <a:r>
              <a:rPr lang="cs-CZ" dirty="0" err="1" smtClean="0"/>
              <a:t>Woody</a:t>
            </a:r>
            <a:r>
              <a:rPr lang="cs-CZ" dirty="0" smtClean="0"/>
              <a:t> Allen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3715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Umberto </a:t>
            </a:r>
            <a:r>
              <a:rPr lang="cs-CZ" dirty="0" err="1" smtClean="0"/>
              <a:t>Eco</a:t>
            </a:r>
            <a:r>
              <a:rPr lang="cs-CZ" dirty="0" smtClean="0"/>
              <a:t> (1932)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/>
              <a:t>i</a:t>
            </a:r>
            <a:r>
              <a:rPr lang="cs-CZ" sz="2400" dirty="0" smtClean="0"/>
              <a:t>talský</a:t>
            </a:r>
            <a:r>
              <a:rPr lang="cs-CZ" sz="2800" dirty="0" smtClean="0"/>
              <a:t> </a:t>
            </a:r>
            <a:r>
              <a:rPr lang="cs-CZ" sz="2400" dirty="0" smtClean="0"/>
              <a:t>spisovatel, novinář, redaktor a teoretik umění</a:t>
            </a:r>
          </a:p>
          <a:p>
            <a:r>
              <a:rPr lang="cs-CZ" sz="2400" dirty="0"/>
              <a:t>t</a:t>
            </a:r>
            <a:r>
              <a:rPr lang="cs-CZ" sz="2400" dirty="0" smtClean="0"/>
              <a:t>ypický představitel postmoderny</a:t>
            </a:r>
            <a:endParaRPr lang="cs-CZ" sz="2400" dirty="0"/>
          </a:p>
          <a:p>
            <a:r>
              <a:rPr lang="cs-CZ" sz="2400" dirty="0" smtClean="0"/>
              <a:t>nejznámější romány: </a:t>
            </a:r>
            <a:r>
              <a:rPr lang="cs-CZ" sz="2400" b="1" dirty="0" smtClean="0">
                <a:solidFill>
                  <a:srgbClr val="C00000"/>
                </a:solidFill>
              </a:rPr>
              <a:t>Jméno růže</a:t>
            </a:r>
            <a:r>
              <a:rPr lang="cs-CZ" sz="2400" dirty="0" smtClean="0">
                <a:solidFill>
                  <a:srgbClr val="C00000"/>
                </a:solidFill>
              </a:rPr>
              <a:t/>
            </a:r>
            <a:br>
              <a:rPr lang="cs-CZ" sz="2400" dirty="0" smtClean="0">
                <a:solidFill>
                  <a:srgbClr val="C00000"/>
                </a:solidFill>
              </a:rPr>
            </a:br>
            <a:r>
              <a:rPr lang="cs-CZ" sz="2400" dirty="0" smtClean="0"/>
              <a:t>			          </a:t>
            </a:r>
            <a:r>
              <a:rPr lang="cs-CZ" sz="2400" b="1" dirty="0" err="1" smtClean="0">
                <a:solidFill>
                  <a:srgbClr val="C00000"/>
                </a:solidFill>
              </a:rPr>
              <a:t>Foucaultovo</a:t>
            </a:r>
            <a:r>
              <a:rPr lang="cs-CZ" sz="2400" b="1" dirty="0" smtClean="0">
                <a:solidFill>
                  <a:srgbClr val="C00000"/>
                </a:solidFill>
              </a:rPr>
              <a:t> kyvadlo</a:t>
            </a:r>
          </a:p>
          <a:p>
            <a:r>
              <a:rPr lang="cs-CZ" sz="2400" dirty="0" smtClean="0">
                <a:solidFill>
                  <a:srgbClr val="FF0000"/>
                </a:solidFill>
              </a:rPr>
              <a:t>Jméno růže </a:t>
            </a:r>
            <a:r>
              <a:rPr lang="cs-CZ" sz="2400" dirty="0" smtClean="0"/>
              <a:t>(1980) – zfilmováno 1985</a:t>
            </a:r>
          </a:p>
          <a:p>
            <a:pPr lvl="1"/>
            <a:r>
              <a:rPr lang="cs-CZ" sz="2000" dirty="0" smtClean="0"/>
              <a:t>příběh se odehrává roku 1327 v italském opatství</a:t>
            </a:r>
          </a:p>
          <a:p>
            <a:pPr lvl="1"/>
            <a:r>
              <a:rPr lang="cs-CZ" sz="2000" dirty="0" smtClean="0"/>
              <a:t>Vilém z </a:t>
            </a:r>
            <a:r>
              <a:rPr lang="cs-CZ" sz="2000" dirty="0" err="1" smtClean="0"/>
              <a:t>Baskervillu</a:t>
            </a:r>
            <a:r>
              <a:rPr lang="cs-CZ" sz="2000" dirty="0" smtClean="0"/>
              <a:t> a jeho svěřenec </a:t>
            </a:r>
            <a:r>
              <a:rPr lang="cs-CZ" sz="2000" dirty="0" err="1" smtClean="0"/>
              <a:t>Adso</a:t>
            </a:r>
            <a:r>
              <a:rPr lang="cs-CZ" sz="2000" dirty="0" smtClean="0"/>
              <a:t> pátrají po stopách smrtí mladých mnichů	</a:t>
            </a:r>
          </a:p>
          <a:p>
            <a:pPr marL="64008" indent="0">
              <a:buNone/>
            </a:pP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	1. Dokažte, že je tento román postmodernistický. Zjistěte důvod, proč k vraždám docházelo.</a:t>
            </a:r>
            <a:endParaRPr lang="cs-CZ" sz="2400" dirty="0"/>
          </a:p>
        </p:txBody>
      </p:sp>
      <p:pic>
        <p:nvPicPr>
          <p:cNvPr id="2052" name="Picture 4" descr="E:\Downloads\1357784954_MB__light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59" y="5013176"/>
            <a:ext cx="520279" cy="520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4612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Ken</a:t>
            </a:r>
            <a:r>
              <a:rPr lang="cs-CZ" dirty="0" smtClean="0"/>
              <a:t> </a:t>
            </a:r>
            <a:r>
              <a:rPr lang="cs-CZ" dirty="0" err="1" smtClean="0"/>
              <a:t>Elton</a:t>
            </a:r>
            <a:r>
              <a:rPr lang="cs-CZ" dirty="0" smtClean="0"/>
              <a:t> </a:t>
            </a:r>
            <a:r>
              <a:rPr lang="cs-CZ" dirty="0" err="1" smtClean="0"/>
              <a:t>Kesey</a:t>
            </a:r>
            <a:r>
              <a:rPr lang="cs-CZ" dirty="0" smtClean="0"/>
              <a:t> (1935-2001)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v</a:t>
            </a:r>
            <a:r>
              <a:rPr lang="cs-CZ" sz="2400" dirty="0" smtClean="0"/>
              <a:t>ystudoval divadelní umění na oregonské univerzitě</a:t>
            </a:r>
          </a:p>
          <a:p>
            <a:r>
              <a:rPr lang="cs-CZ" sz="2400" dirty="0"/>
              <a:t>v</a:t>
            </a:r>
            <a:r>
              <a:rPr lang="cs-CZ" sz="2400" dirty="0" smtClean="0"/>
              <a:t> době studií se stal dobrovolníkem ve výzkumu </a:t>
            </a:r>
            <a:r>
              <a:rPr lang="cs-CZ" sz="2400" dirty="0" err="1" smtClean="0"/>
              <a:t>Veterans</a:t>
            </a:r>
            <a:r>
              <a:rPr lang="cs-CZ" sz="2400" dirty="0" smtClean="0"/>
              <a:t> </a:t>
            </a:r>
            <a:r>
              <a:rPr lang="cs-CZ" sz="2400" dirty="0" err="1" smtClean="0"/>
              <a:t>Hospital</a:t>
            </a:r>
            <a:r>
              <a:rPr lang="cs-CZ" sz="2400" dirty="0" smtClean="0"/>
              <a:t>, který zkoumal účinky halucinogenů, což ho inspirovalo k napsání jeho prvního románu </a:t>
            </a:r>
            <a:r>
              <a:rPr lang="cs-CZ" sz="2400" dirty="0" smtClean="0">
                <a:solidFill>
                  <a:srgbClr val="FF0000"/>
                </a:solidFill>
              </a:rPr>
              <a:t>Vyhoďme ho z kola ven </a:t>
            </a:r>
            <a:r>
              <a:rPr lang="cs-CZ" sz="2400" dirty="0" smtClean="0"/>
              <a:t>(1962) =&gt; dosáhl velkého úspěchu – divadelní hra</a:t>
            </a:r>
          </a:p>
          <a:p>
            <a:pPr marL="64008" indent="0">
              <a:buNone/>
            </a:pPr>
            <a:r>
              <a:rPr lang="cs-CZ" sz="2400" dirty="0" smtClean="0"/>
              <a:t>	2. Zjistěte, pod jakým názvem bylo dílo zfilmováno. Objasněte hlavní linii příběhu. Naleznete spojitost mezi filmem a českým prostředím?</a:t>
            </a:r>
            <a:endParaRPr lang="cs-CZ" sz="2400" dirty="0"/>
          </a:p>
        </p:txBody>
      </p:sp>
      <p:pic>
        <p:nvPicPr>
          <p:cNvPr id="4" name="Picture 4" descr="E:\Downloads\1357784954_MB__light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526670"/>
            <a:ext cx="520279" cy="520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9465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ww.lazydork.com/movies/onefle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443" y="694627"/>
            <a:ext cx="2838505" cy="1689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www.thetimes.co.uk/tto/multimedia/archive/00228/97930381_name-of-th_228618c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476672"/>
            <a:ext cx="4177308" cy="2782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www.bubik.cz/download/oldimages/0004/0004-00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0518" y="4005064"/>
            <a:ext cx="3836095" cy="2116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agebox.cz.osobnosti.cz/film/sifra-mistra-leonarda/sifra-mistra-leonarda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3140968"/>
            <a:ext cx="1905000" cy="2828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ovéPole 7"/>
          <p:cNvSpPr txBox="1"/>
          <p:nvPr/>
        </p:nvSpPr>
        <p:spPr>
          <a:xfrm>
            <a:off x="1553406" y="2492896"/>
            <a:ext cx="5645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00" dirty="0" smtClean="0"/>
              <a:t>Obr. 3</a:t>
            </a:r>
            <a:endParaRPr lang="cs-CZ" sz="10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5586276" y="3356992"/>
            <a:ext cx="5645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00" dirty="0" smtClean="0"/>
              <a:t>Obr. 4</a:t>
            </a:r>
            <a:endParaRPr lang="cs-CZ" sz="10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5586276" y="6253437"/>
            <a:ext cx="5645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00" dirty="0" smtClean="0"/>
              <a:t>Obr. 5</a:t>
            </a:r>
            <a:endParaRPr lang="cs-CZ" sz="10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1641811" y="6063099"/>
            <a:ext cx="5645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00" dirty="0" smtClean="0"/>
              <a:t>Obr. 6</a:t>
            </a:r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2282175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alent">
  <a:themeElements>
    <a:clrScheme name="Mřížka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Talent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alent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174</TotalTime>
  <Words>429</Words>
  <Application>Microsoft Office PowerPoint</Application>
  <PresentationFormat>Předvádění na obrazovce (4:3)</PresentationFormat>
  <Paragraphs>66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Talent</vt:lpstr>
      <vt:lpstr>Prezentace aplikace PowerPoint</vt:lpstr>
      <vt:lpstr>Postmodernismus</vt:lpstr>
      <vt:lpstr>Postmodernismus (postmoderna)</vt:lpstr>
      <vt:lpstr>Postmodernismus</vt:lpstr>
      <vt:lpstr>Postmodernismus - architektura</vt:lpstr>
      <vt:lpstr>Představitelé postmoderny</vt:lpstr>
      <vt:lpstr>Umberto Eco (1932)</vt:lpstr>
      <vt:lpstr>Ken Elton Kesey (1935-2001)</vt:lpstr>
      <vt:lpstr>Prezentace aplikace PowerPoint</vt:lpstr>
      <vt:lpstr>Ken Elton Kesey</vt:lpstr>
      <vt:lpstr>Vliv postmoderny – DAN  BROWN</vt:lpstr>
      <vt:lpstr>Použitá 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Kaja</dc:creator>
  <cp:lastModifiedBy>Libor</cp:lastModifiedBy>
  <cp:revision>39</cp:revision>
  <dcterms:created xsi:type="dcterms:W3CDTF">2013-01-06T20:58:32Z</dcterms:created>
  <dcterms:modified xsi:type="dcterms:W3CDTF">2013-03-25T19:48:18Z</dcterms:modified>
</cp:coreProperties>
</file>