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0" r:id="rId2"/>
    <p:sldId id="261" r:id="rId3"/>
    <p:sldId id="260" r:id="rId4"/>
    <p:sldId id="262" r:id="rId5"/>
    <p:sldId id="263" r:id="rId6"/>
    <p:sldId id="264" r:id="rId7"/>
    <p:sldId id="259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5B633-4F94-42AD-9F3D-1BC7672AC3EC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3274A-2B32-49AE-B331-909FB4D08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22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3274A-2B32-49AE-B331-909FB4D081D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592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3274A-2B32-49AE-B331-909FB4D081D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793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ADCF8-D32A-4E0C-99F3-431D119BB2F2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4A708-B352-47F1-8D4F-8DD94B943DE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ADCF8-D32A-4E0C-99F3-431D119BB2F2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4A708-B352-47F1-8D4F-8DD94B943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ADCF8-D32A-4E0C-99F3-431D119BB2F2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4A708-B352-47F1-8D4F-8DD94B943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ADCF8-D32A-4E0C-99F3-431D119BB2F2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4A708-B352-47F1-8D4F-8DD94B943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ADCF8-D32A-4E0C-99F3-431D119BB2F2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4A708-B352-47F1-8D4F-8DD94B943DE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ADCF8-D32A-4E0C-99F3-431D119BB2F2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4A708-B352-47F1-8D4F-8DD94B943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ADCF8-D32A-4E0C-99F3-431D119BB2F2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4A708-B352-47F1-8D4F-8DD94B943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ADCF8-D32A-4E0C-99F3-431D119BB2F2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4A708-B352-47F1-8D4F-8DD94B943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ADCF8-D32A-4E0C-99F3-431D119BB2F2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4A708-B352-47F1-8D4F-8DD94B943DE4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ADCF8-D32A-4E0C-99F3-431D119BB2F2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4A708-B352-47F1-8D4F-8DD94B943DE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ADCF8-D32A-4E0C-99F3-431D119BB2F2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4A708-B352-47F1-8D4F-8DD94B943DE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53ADCF8-D32A-4E0C-99F3-431D119BB2F2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14A708-B352-47F1-8D4F-8DD94B943DE4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enar.pise.cz/" TargetMode="External"/><Relationship Id="rId2" Type="http://schemas.openxmlformats.org/officeDocument/2006/relationships/hyperlink" Target="http://www.wikipedi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ilmfoto.osobnosti.cz/sophiina-volba-170868-392973" TargetMode="External"/><Relationship Id="rId5" Type="http://schemas.openxmlformats.org/officeDocument/2006/relationships/hyperlink" Target="http://www.dantikvariat.cz/nahled/obr/obr_155865.jpg" TargetMode="External"/><Relationship Id="rId4" Type="http://schemas.openxmlformats.org/officeDocument/2006/relationships/hyperlink" Target="http://www.hbcprotocols.com/styro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220072" y="490538"/>
            <a:ext cx="3136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611D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V</a:t>
            </a:r>
            <a:r>
              <a:rPr lang="en-US" dirty="0" smtClean="0">
                <a:solidFill>
                  <a:srgbClr val="611D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Y_32_INOVACE_</a:t>
            </a:r>
            <a:r>
              <a:rPr lang="cs-CZ" dirty="0">
                <a:solidFill>
                  <a:srgbClr val="611D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C</a:t>
            </a:r>
            <a:r>
              <a:rPr lang="cs-CZ" dirty="0" smtClean="0">
                <a:solidFill>
                  <a:srgbClr val="611D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imes New Roman" pitchFamily="18" charset="0"/>
              </a:rPr>
              <a:t>JK42760BED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1619622" y="1687513"/>
            <a:ext cx="6624638" cy="360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Výukový materiál v rámci projektu OPVK 1.5 Peníze středním školám</a:t>
            </a:r>
            <a:b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Číslo projektu:		CZ.1.07/1.5.00/34.0883 </a:t>
            </a:r>
            <a:b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Název projektu:		Rozvoj vzdělanosti</a:t>
            </a:r>
            <a:b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Číslo šablony:   		III/2</a:t>
            </a:r>
            <a:b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Datum vytvoření:		</a:t>
            </a:r>
            <a:r>
              <a:rPr lang="cs-CZ" sz="1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7.1. 2013</a:t>
            </a: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Autor:			Mgr. Karla </a:t>
            </a:r>
            <a:r>
              <a:rPr lang="cs-CZ" sz="1400" b="1" dirty="0" err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Bedrlíková</a:t>
            </a: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Určeno pro předmět:      		Český jazyk a literatura</a:t>
            </a:r>
            <a:b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Tematická oblast:		</a:t>
            </a:r>
            <a:r>
              <a:rPr lang="cs-CZ" sz="1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Světová literatura po roce 1945</a:t>
            </a: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Obor vzdělání:		</a:t>
            </a:r>
            <a:r>
              <a:rPr lang="cs-CZ" sz="1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Kosmetické služby (69-41-L/01), 4. ročník</a:t>
            </a: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/>
            </a:r>
            <a:b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Název výukového materiálu: 	</a:t>
            </a:r>
            <a:r>
              <a:rPr lang="cs-CZ" sz="1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William </a:t>
            </a:r>
            <a:r>
              <a:rPr lang="cs-CZ" sz="1400" b="1" dirty="0" err="1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Styron</a:t>
            </a:r>
            <a:r>
              <a:rPr lang="cs-CZ" sz="1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– </a:t>
            </a:r>
            <a:r>
              <a:rPr lang="cs-CZ" sz="1400" b="1" dirty="0" err="1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Sophiina</a:t>
            </a:r>
            <a:r>
              <a:rPr lang="cs-CZ" sz="1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volba</a:t>
            </a:r>
            <a:endParaRPr lang="cs-CZ" sz="14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Popis využití:		Výukový materiál s úkoly pro žáky s využitím 				dataprojektoru, notebooku</a:t>
            </a:r>
          </a:p>
          <a:p>
            <a:pPr>
              <a:spcAft>
                <a:spcPts val="1200"/>
              </a:spcAft>
            </a:pP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Čas:			</a:t>
            </a:r>
            <a:r>
              <a:rPr lang="cs-CZ" sz="14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25 </a:t>
            </a:r>
            <a: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minut</a:t>
            </a:r>
            <a:br>
              <a:rPr lang="cs-CZ" sz="1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</a:b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E:\Downloads\Kaja\loga_sablony_pruhled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223" y="514971"/>
            <a:ext cx="3098011" cy="68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92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Sophiina</a:t>
            </a:r>
            <a:r>
              <a:rPr lang="cs-CZ" sz="3600" dirty="0" smtClean="0"/>
              <a:t> volba - kompozice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14 nestejně dlouhých kapitol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 zážitcích Sophie se dozvídáme retrospektivně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ětšina klíčových momentů je vyjevena až v posledních kapitolách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ěkolik časových linií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/>
              <a:t>současnost tvoří autorovo vzpomínání a vyprávění o mládí x </a:t>
            </a:r>
            <a:r>
              <a:rPr lang="cs-CZ" sz="2000" dirty="0" err="1" smtClean="0"/>
              <a:t>Sophiina</a:t>
            </a:r>
            <a:r>
              <a:rPr lang="cs-CZ" sz="2000" dirty="0" smtClean="0"/>
              <a:t> minulost v Polsku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 knize je popsáno mnoho epizod ze </a:t>
            </a:r>
            <a:r>
              <a:rPr lang="cs-CZ" sz="2400" dirty="0" err="1" smtClean="0"/>
              <a:t>Stingova</a:t>
            </a:r>
            <a:r>
              <a:rPr lang="cs-CZ" sz="2400" dirty="0" smtClean="0"/>
              <a:t> života</a:t>
            </a:r>
          </a:p>
          <a:p>
            <a:r>
              <a:rPr lang="cs-CZ" sz="2400" dirty="0"/>
              <a:t>a</a:t>
            </a:r>
            <a:r>
              <a:rPr lang="cs-CZ" sz="2400" dirty="0" smtClean="0"/>
              <a:t>utor užívá spisovný jazyk, barvitě zabíhá do detailů,</a:t>
            </a:r>
            <a:br>
              <a:rPr lang="cs-CZ" sz="2400" dirty="0" smtClean="0"/>
            </a:br>
            <a:r>
              <a:rPr lang="cs-CZ" sz="2400" dirty="0" smtClean="0"/>
              <a:t>v promluvách Sophie jsou časté chyby, které vyplývají z jejího původu (např. chyby v časování)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503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Sophie ve filmu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410200"/>
          </a:xfrm>
        </p:spPr>
        <p:txBody>
          <a:bodyPr>
            <a:normAutofit/>
          </a:bodyPr>
          <a:lstStyle/>
          <a:p>
            <a:r>
              <a:rPr lang="cs-CZ" sz="2400" dirty="0"/>
              <a:t>r</a:t>
            </a:r>
            <a:r>
              <a:rPr lang="cs-CZ" sz="2400" dirty="0" smtClean="0"/>
              <a:t>omán zfilmován 1982 – režie Alan J. </a:t>
            </a:r>
            <a:r>
              <a:rPr lang="cs-CZ" sz="2400" dirty="0" err="1" smtClean="0"/>
              <a:t>Pakula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err="1" smtClean="0"/>
              <a:t>Meryl</a:t>
            </a:r>
            <a:r>
              <a:rPr lang="cs-CZ" sz="2400" dirty="0" smtClean="0"/>
              <a:t> </a:t>
            </a:r>
            <a:r>
              <a:rPr lang="cs-CZ" sz="2400" dirty="0" err="1" smtClean="0"/>
              <a:t>Streep</a:t>
            </a:r>
            <a:r>
              <a:rPr lang="cs-CZ" sz="2400" dirty="0"/>
              <a:t> </a:t>
            </a:r>
            <a:r>
              <a:rPr lang="cs-CZ" sz="2400" dirty="0" smtClean="0"/>
              <a:t>v hl. roli získala Oscara (kamerovými zkouškami prošla i Magda Vašáryová, kterou prosazoval sám </a:t>
            </a:r>
            <a:r>
              <a:rPr lang="cs-CZ" sz="2400" dirty="0" err="1" smtClean="0"/>
              <a:t>Styron</a:t>
            </a:r>
            <a:r>
              <a:rPr lang="cs-CZ" sz="2400" dirty="0" smtClean="0"/>
              <a:t>)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ritský skladatel Nicholas Max zkomponoval operu (2002) </a:t>
            </a:r>
            <a:endParaRPr lang="cs-CZ" sz="2400" dirty="0"/>
          </a:p>
        </p:txBody>
      </p:sp>
      <p:pic>
        <p:nvPicPr>
          <p:cNvPr id="4101" name="Picture 5" descr="http://img.fdb.cz/nu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264" y="-1770736"/>
            <a:ext cx="52387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http://img.fdb.cz/nu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788" y="-1625600"/>
            <a:ext cx="52387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http://img.fdb.cz/nu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188" y="-1473200"/>
            <a:ext cx="52387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http://img.fdb.cz/nu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588" y="-1320800"/>
            <a:ext cx="52387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http://img.fdb.cz/nu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8" y="-1168400"/>
            <a:ext cx="52387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603" y="3573016"/>
            <a:ext cx="4524423" cy="3026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040564" y="5949280"/>
            <a:ext cx="1210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Obr.č.3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5086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Použitá literatura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1800" dirty="0" smtClean="0">
                <a:hlinkClick r:id="rId2"/>
              </a:rPr>
              <a:t>www.wikipedie.cz</a:t>
            </a:r>
            <a:endParaRPr lang="cs-CZ" sz="1800" dirty="0" smtClean="0"/>
          </a:p>
          <a:p>
            <a:pPr marL="82296" indent="0">
              <a:buNone/>
            </a:pPr>
            <a:r>
              <a:rPr lang="cs-CZ" sz="1800" dirty="0" smtClean="0">
                <a:hlinkClick r:id="rId3"/>
              </a:rPr>
              <a:t>www.ctenar.pise.cz</a:t>
            </a:r>
            <a:endParaRPr lang="cs-CZ" sz="1800" dirty="0" smtClean="0"/>
          </a:p>
          <a:p>
            <a:pPr marL="82296" indent="0">
              <a:buNone/>
            </a:pPr>
            <a:r>
              <a:rPr lang="cs-CZ" sz="1800" dirty="0" smtClean="0"/>
              <a:t>Prokop, Vladimír: Přehled světové literatury. Sokolov 2006</a:t>
            </a:r>
          </a:p>
          <a:p>
            <a:pPr marL="82296" indent="0">
              <a:buNone/>
            </a:pPr>
            <a:r>
              <a:rPr lang="cs-CZ" sz="1800" dirty="0" smtClean="0">
                <a:hlinkClick r:id="rId4"/>
              </a:rPr>
              <a:t>Obr.č.1 -http://www.hbcprotocols.com/styron.html</a:t>
            </a:r>
            <a:endParaRPr lang="cs-CZ" sz="1800" dirty="0" smtClean="0"/>
          </a:p>
          <a:p>
            <a:pPr marL="82296" indent="0">
              <a:buNone/>
            </a:pPr>
            <a:r>
              <a:rPr lang="cs-CZ" sz="1800" dirty="0" smtClean="0">
                <a:hlinkClick r:id="rId5"/>
              </a:rPr>
              <a:t>Obr. č.2 - http</a:t>
            </a:r>
            <a:r>
              <a:rPr lang="cs-CZ" sz="1800" dirty="0">
                <a:hlinkClick r:id="rId5"/>
              </a:rPr>
              <a:t>://</a:t>
            </a:r>
            <a:r>
              <a:rPr lang="cs-CZ" sz="1800" dirty="0" smtClean="0">
                <a:hlinkClick r:id="rId5"/>
              </a:rPr>
              <a:t>www.dantikvariat.cz/nahled/obr/obr_155865.jpg</a:t>
            </a:r>
            <a:endParaRPr lang="cs-CZ" sz="1800" dirty="0" smtClean="0"/>
          </a:p>
          <a:p>
            <a:pPr marL="82296" indent="0">
              <a:buNone/>
            </a:pPr>
            <a:r>
              <a:rPr lang="cs-CZ" sz="1800" dirty="0">
                <a:hlinkClick r:id="rId6"/>
              </a:rPr>
              <a:t>Obr č. 3 - http://</a:t>
            </a:r>
            <a:r>
              <a:rPr lang="cs-CZ" sz="1800" dirty="0" smtClean="0">
                <a:hlinkClick r:id="rId6"/>
              </a:rPr>
              <a:t>filmfoto.osobnosti.cz/sophiina-volba-170868-392973</a:t>
            </a:r>
            <a:endParaRPr lang="cs-CZ" sz="1800" dirty="0" smtClean="0"/>
          </a:p>
          <a:p>
            <a:pPr marL="82296" indent="0">
              <a:buNone/>
            </a:pPr>
            <a:r>
              <a:rPr lang="cs-CZ" sz="1800" dirty="0" smtClean="0"/>
              <a:t>Všechny obrázky byly staženy 7.1.2013</a:t>
            </a:r>
            <a:endParaRPr lang="cs-CZ" sz="1800" dirty="0"/>
          </a:p>
          <a:p>
            <a:pPr marL="82296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659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William </a:t>
            </a:r>
            <a:r>
              <a:rPr lang="cs-CZ" dirty="0" err="1" smtClean="0"/>
              <a:t>Styron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Sophiina</a:t>
            </a:r>
            <a:r>
              <a:rPr lang="cs-CZ" sz="3600" dirty="0" smtClean="0"/>
              <a:t> volba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125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William </a:t>
            </a:r>
            <a:r>
              <a:rPr lang="cs-CZ" dirty="0" err="1" smtClean="0"/>
              <a:t>Styron</a:t>
            </a:r>
            <a:r>
              <a:rPr lang="cs-CZ" dirty="0" smtClean="0"/>
              <a:t> (1925 – 2006)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a</a:t>
            </a:r>
            <a:r>
              <a:rPr lang="cs-CZ" sz="2800" dirty="0" smtClean="0"/>
              <a:t>merický spisovatel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ředstavitel jižanské prózy</a:t>
            </a:r>
          </a:p>
          <a:p>
            <a:r>
              <a:rPr lang="cs-CZ" sz="2800" dirty="0" smtClean="0"/>
              <a:t>ve třinácti letech ztratil matku</a:t>
            </a:r>
            <a:br>
              <a:rPr lang="cs-CZ" sz="2800" dirty="0" smtClean="0"/>
            </a:br>
            <a:r>
              <a:rPr lang="cs-CZ" sz="2800" dirty="0" smtClean="0"/>
              <a:t>(bolesti z její ztráty pak přisuzoval některé problémy v pozdější době – alkohol, drogy, deprese)</a:t>
            </a:r>
            <a:endParaRPr lang="cs-CZ" sz="2800" dirty="0"/>
          </a:p>
          <a:p>
            <a:r>
              <a:rPr lang="cs-CZ" sz="2800" dirty="0"/>
              <a:t>v</a:t>
            </a:r>
            <a:r>
              <a:rPr lang="cs-CZ" sz="2800" dirty="0" smtClean="0"/>
              <a:t>e II. svět. válce vstoupil do armády</a:t>
            </a:r>
            <a:br>
              <a:rPr lang="cs-CZ" sz="2800" dirty="0" smtClean="0"/>
            </a:br>
            <a:r>
              <a:rPr lang="cs-CZ" sz="2800" dirty="0" smtClean="0"/>
              <a:t>(boje v Tichomoří)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 50. letech se vydal do Evropy (spoluzakládal časopis </a:t>
            </a:r>
            <a:r>
              <a:rPr lang="cs-CZ" sz="2800" dirty="0" err="1" smtClean="0"/>
              <a:t>The</a:t>
            </a:r>
            <a:r>
              <a:rPr lang="cs-CZ" sz="2800" dirty="0" smtClean="0"/>
              <a:t> Paris </a:t>
            </a:r>
            <a:r>
              <a:rPr lang="cs-CZ" sz="2800" dirty="0" err="1" smtClean="0"/>
              <a:t>Rewiew</a:t>
            </a:r>
            <a:r>
              <a:rPr lang="cs-CZ" sz="2800" dirty="0" smtClean="0"/>
              <a:t>), v Paříži potkal svou ženu, spisovatelku Rosy </a:t>
            </a:r>
            <a:r>
              <a:rPr lang="cs-CZ" sz="2800" dirty="0" err="1" smtClean="0"/>
              <a:t>Bergunderovou</a:t>
            </a:r>
            <a:r>
              <a:rPr lang="cs-CZ" sz="2800" dirty="0" smtClean="0"/>
              <a:t> (4 děti)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968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359664"/>
            <a:ext cx="7498080" cy="1143000"/>
          </a:xfrm>
        </p:spPr>
        <p:txBody>
          <a:bodyPr/>
          <a:lstStyle/>
          <a:p>
            <a:r>
              <a:rPr lang="cs-CZ" dirty="0" smtClean="0"/>
              <a:t>William </a:t>
            </a:r>
            <a:r>
              <a:rPr lang="cs-CZ" dirty="0" err="1" smtClean="0"/>
              <a:t>Styron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75656" y="1490979"/>
            <a:ext cx="3657600" cy="466344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1985 se zhroutil a začal se léčit z depresí =&gt; </a:t>
            </a:r>
            <a:r>
              <a:rPr lang="cs-CZ" sz="2400" dirty="0" smtClean="0">
                <a:solidFill>
                  <a:schemeClr val="accent6"/>
                </a:solidFill>
              </a:rPr>
              <a:t>Memoáry šílenství </a:t>
            </a:r>
            <a:r>
              <a:rPr lang="cs-CZ" sz="2400" dirty="0" smtClean="0"/>
              <a:t>– jedna z posledních prací, kde autor popisuje deprese, které ho málem dohnaly k sebevraždě</a:t>
            </a:r>
          </a:p>
          <a:p>
            <a:r>
              <a:rPr lang="cs-CZ" sz="2400" dirty="0"/>
              <a:t>j</a:t>
            </a:r>
            <a:r>
              <a:rPr lang="cs-CZ" sz="2400" dirty="0" smtClean="0"/>
              <a:t>eho romány se zabývají otázkami viny a trestu (navázal na tvorbu F.M. Dostojevského)</a:t>
            </a:r>
            <a:endParaRPr lang="cs-CZ" sz="2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976" y="1465580"/>
            <a:ext cx="3276050" cy="4688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427984" y="5805264"/>
            <a:ext cx="918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Obr.č.1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543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William </a:t>
            </a:r>
            <a:r>
              <a:rPr lang="cs-CZ" sz="4000" dirty="0" err="1" smtClean="0"/>
              <a:t>Styron</a:t>
            </a:r>
            <a:r>
              <a:rPr lang="cs-CZ" sz="4000" dirty="0" smtClean="0"/>
              <a:t> - dílo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Ulehni v temnotách </a:t>
            </a:r>
            <a:r>
              <a:rPr lang="cs-CZ" sz="2800" dirty="0" smtClean="0"/>
              <a:t>(1951)– románová prvotina o rozkladu jižanské rodiny (námětem napsání  byl novinový článek o dívce, kterou znal a která spáchala sebevraždu)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Doznání </a:t>
            </a:r>
            <a:r>
              <a:rPr lang="cs-CZ" sz="2800" dirty="0" err="1" smtClean="0">
                <a:solidFill>
                  <a:srgbClr val="FF0000"/>
                </a:solidFill>
              </a:rPr>
              <a:t>Nata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Turnera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(1967) – román a vzpouře otroků, jako první </a:t>
            </a:r>
            <a:r>
              <a:rPr lang="cs-CZ" sz="2800" dirty="0" err="1" smtClean="0"/>
              <a:t>nečernošský</a:t>
            </a:r>
            <a:r>
              <a:rPr lang="cs-CZ" sz="2800" dirty="0" smtClean="0"/>
              <a:t> spisovatel popisuje </a:t>
            </a:r>
            <a:r>
              <a:rPr lang="cs-CZ" sz="2800" dirty="0" err="1" smtClean="0"/>
              <a:t>Styron</a:t>
            </a:r>
            <a:r>
              <a:rPr lang="cs-CZ" sz="2800" dirty="0" smtClean="0"/>
              <a:t> pohnutky, které vedly k černošskému povstání r.1831(jeho babička ještě pamatovala vlastní otroky)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511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Sophiina</a:t>
            </a:r>
            <a:r>
              <a:rPr lang="cs-CZ" sz="4000" dirty="0" smtClean="0"/>
              <a:t> volba (1979)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r</a:t>
            </a:r>
            <a:r>
              <a:rPr lang="cs-CZ" sz="2800" dirty="0" smtClean="0"/>
              <a:t>omán o krutých podmínkách holocaustu</a:t>
            </a:r>
            <a:br>
              <a:rPr lang="cs-CZ" sz="2800" dirty="0" smtClean="0"/>
            </a:br>
            <a:r>
              <a:rPr lang="cs-CZ" sz="2800" dirty="0" smtClean="0"/>
              <a:t>   Objasněte pojem holocaust.</a:t>
            </a:r>
          </a:p>
          <a:p>
            <a:r>
              <a:rPr lang="cs-CZ" sz="2800" dirty="0"/>
              <a:t>r</a:t>
            </a:r>
            <a:r>
              <a:rPr lang="cs-CZ" sz="2800" dirty="0" smtClean="0"/>
              <a:t>omán napsal po návštěvě Československa a polské Osvětimi (1974)</a:t>
            </a:r>
          </a:p>
          <a:p>
            <a:r>
              <a:rPr lang="cs-CZ" sz="2800" dirty="0" smtClean="0"/>
              <a:t>psychologický, autobiografický a historický román</a:t>
            </a:r>
          </a:p>
          <a:p>
            <a:r>
              <a:rPr lang="cs-CZ" sz="2800" dirty="0"/>
              <a:t>f</a:t>
            </a:r>
            <a:r>
              <a:rPr lang="cs-CZ" sz="2800" dirty="0" smtClean="0"/>
              <a:t>ilozofické úvahy o existenci zla, </a:t>
            </a:r>
            <a:br>
              <a:rPr lang="cs-CZ" sz="2800" dirty="0" smtClean="0"/>
            </a:br>
            <a:r>
              <a:rPr lang="cs-CZ" sz="2800" dirty="0" smtClean="0"/>
              <a:t>zhoubném vlivu fašismu a kolektivní odpovědnosti za zločiny rasismu</a:t>
            </a:r>
          </a:p>
          <a:p>
            <a:pPr marL="82296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861048"/>
            <a:ext cx="1548000" cy="2267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686260" y="6310618"/>
            <a:ext cx="846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Obr č. 2</a:t>
            </a:r>
            <a:endParaRPr lang="cs-CZ" sz="1200" dirty="0"/>
          </a:p>
        </p:txBody>
      </p:sp>
      <p:pic>
        <p:nvPicPr>
          <p:cNvPr id="6" name="Picture 4" descr="E:\Downloads\1357784954_MB__lig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417" y="1947809"/>
            <a:ext cx="377210" cy="37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62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Sophiina</a:t>
            </a:r>
            <a:r>
              <a:rPr lang="cs-CZ" sz="4000" dirty="0" smtClean="0"/>
              <a:t> volba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román o mnoha volbách Sophie,</a:t>
            </a:r>
            <a:br>
              <a:rPr lang="cs-CZ" sz="2400" dirty="0" smtClean="0"/>
            </a:br>
            <a:r>
              <a:rPr lang="cs-CZ" sz="2400" dirty="0" smtClean="0"/>
              <a:t>která po skončení druhé světové</a:t>
            </a:r>
            <a:br>
              <a:rPr lang="cs-CZ" sz="2400" dirty="0" smtClean="0"/>
            </a:br>
            <a:r>
              <a:rPr lang="cs-CZ" sz="2400" dirty="0" smtClean="0"/>
              <a:t>války přijíždí do USA, aby se zde</a:t>
            </a:r>
            <a:br>
              <a:rPr lang="cs-CZ" sz="2400" dirty="0" smtClean="0"/>
            </a:br>
            <a:r>
              <a:rPr lang="cs-CZ" sz="2400" dirty="0" smtClean="0"/>
              <a:t>pokusila začít žít nový život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ázev románu se dnes vžil jako</a:t>
            </a:r>
            <a:br>
              <a:rPr lang="cs-CZ" sz="2400" dirty="0" smtClean="0"/>
            </a:br>
            <a:r>
              <a:rPr lang="cs-CZ" sz="2400" dirty="0" smtClean="0"/>
              <a:t>obecný pojem pro těžkou volbu </a:t>
            </a:r>
            <a:br>
              <a:rPr lang="cs-CZ" sz="2400" dirty="0" smtClean="0"/>
            </a:br>
            <a:r>
              <a:rPr lang="cs-CZ" sz="2400" dirty="0" smtClean="0"/>
              <a:t>mezi dvěma zly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ílo ukazuje, jaké škody může válka</a:t>
            </a:r>
            <a:br>
              <a:rPr lang="cs-CZ" sz="2400" dirty="0" smtClean="0"/>
            </a:br>
            <a:r>
              <a:rPr lang="cs-CZ" sz="2400" dirty="0" smtClean="0"/>
              <a:t>napáchat nejen na bojištích, ale hlavně </a:t>
            </a:r>
            <a:br>
              <a:rPr lang="cs-CZ" sz="2400" dirty="0" smtClean="0"/>
            </a:br>
            <a:r>
              <a:rPr lang="cs-CZ" sz="2400" dirty="0" smtClean="0"/>
              <a:t>na duši člověka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1111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Sophiina</a:t>
            </a:r>
            <a:r>
              <a:rPr lang="cs-CZ" sz="4000" dirty="0" smtClean="0"/>
              <a:t> volba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d</a:t>
            </a:r>
            <a:r>
              <a:rPr lang="cs-CZ" sz="2400" dirty="0" smtClean="0"/>
              <a:t>ěj se odehrává v Brooklynu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ladý </a:t>
            </a:r>
            <a:r>
              <a:rPr lang="cs-CZ" sz="2400" dirty="0" err="1" smtClean="0">
                <a:solidFill>
                  <a:srgbClr val="0070C0"/>
                </a:solidFill>
              </a:rPr>
              <a:t>Stingo</a:t>
            </a:r>
            <a:r>
              <a:rPr lang="cs-CZ" sz="2400" dirty="0" smtClean="0"/>
              <a:t> si pronajímá</a:t>
            </a:r>
            <a:r>
              <a:rPr lang="cs-CZ" sz="2400" dirty="0"/>
              <a:t> </a:t>
            </a:r>
            <a:r>
              <a:rPr lang="cs-CZ" sz="2400" dirty="0" smtClean="0"/>
              <a:t>byt</a:t>
            </a:r>
            <a:br>
              <a:rPr lang="cs-CZ" sz="2400" dirty="0" smtClean="0"/>
            </a:br>
            <a:r>
              <a:rPr lang="cs-CZ" sz="2400" dirty="0" smtClean="0"/>
              <a:t> v „Růžovém paláci“ a seznamuje se se svými</a:t>
            </a:r>
            <a:br>
              <a:rPr lang="cs-CZ" sz="2400" dirty="0" smtClean="0"/>
            </a:br>
            <a:r>
              <a:rPr lang="cs-CZ" sz="2400" dirty="0" smtClean="0"/>
              <a:t>sousedy – Sophií (</a:t>
            </a:r>
            <a:r>
              <a:rPr lang="cs-CZ" sz="2400" dirty="0" err="1" smtClean="0"/>
              <a:t>Zosia</a:t>
            </a:r>
            <a:r>
              <a:rPr lang="cs-CZ" sz="2400" dirty="0" smtClean="0"/>
              <a:t> </a:t>
            </a:r>
            <a:r>
              <a:rPr lang="cs-CZ" sz="2400" dirty="0" err="1" smtClean="0"/>
              <a:t>Zawistowska</a:t>
            </a:r>
            <a:r>
              <a:rPr lang="cs-CZ" sz="2400" dirty="0" smtClean="0"/>
              <a:t>) a Nathanem </a:t>
            </a:r>
            <a:r>
              <a:rPr lang="cs-CZ" sz="2400" dirty="0" err="1" smtClean="0"/>
              <a:t>Landauem</a:t>
            </a:r>
            <a:r>
              <a:rPr lang="cs-CZ" sz="2400" dirty="0" smtClean="0"/>
              <a:t> (schizofrenik, závislý na drogách)</a:t>
            </a:r>
          </a:p>
          <a:p>
            <a:r>
              <a:rPr lang="cs-CZ" sz="2400" dirty="0" smtClean="0"/>
              <a:t>Sophie začne postupně </a:t>
            </a:r>
            <a:r>
              <a:rPr lang="cs-CZ" sz="2400" dirty="0" err="1" smtClean="0"/>
              <a:t>Stingovi</a:t>
            </a:r>
            <a:r>
              <a:rPr lang="cs-CZ" sz="2400" dirty="0" smtClean="0"/>
              <a:t> líčit pravdy o vztahu s Nathanem i o pobytu v Osvětimi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ostupně si uvědomujeme volby, jimž byla vystavena</a:t>
            </a:r>
          </a:p>
          <a:p>
            <a:r>
              <a:rPr lang="cs-CZ" sz="2400" dirty="0"/>
              <a:t>č</a:t>
            </a:r>
            <a:r>
              <a:rPr lang="cs-CZ" sz="2400" dirty="0" smtClean="0"/>
              <a:t>asto se chybně interpretuje název knihy, když se omezuje jen na stěžejní </a:t>
            </a:r>
            <a:r>
              <a:rPr lang="cs-CZ" sz="2400" dirty="0" err="1" smtClean="0"/>
              <a:t>Sophiinu</a:t>
            </a:r>
            <a:r>
              <a:rPr lang="cs-CZ" sz="2400" dirty="0" smtClean="0"/>
              <a:t> volbu, kdy matka rozhoduje o životě a smrti svého dítěte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248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Sophiina</a:t>
            </a:r>
            <a:r>
              <a:rPr lang="cs-CZ" sz="4000" dirty="0" smtClean="0"/>
              <a:t> volba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1540" y="1423244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Naleznete v příběhu autobiografické rysy?</a:t>
            </a:r>
            <a:br>
              <a:rPr lang="cs-CZ" sz="2400" dirty="0" smtClean="0"/>
            </a:br>
            <a:r>
              <a:rPr lang="cs-CZ" sz="2400" dirty="0" smtClean="0"/>
              <a:t>Na základě vlastní četby (zhlédnutí filmu) vysvětlete, které další volby Sophie podstoupila.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 závěru románu Sophie ztrácí jakoukoli schopnost psychické regenerace a nenašla jediný důvod, aby pokračovala =&gt; smrt je jediným východiskem z tohoto šíleného světa</a:t>
            </a:r>
          </a:p>
          <a:p>
            <a:r>
              <a:rPr lang="cs-CZ" sz="2400" dirty="0" smtClean="0"/>
              <a:t>Sophie a Nathan spáchají sebevraždu (otráví se kyanidem) </a:t>
            </a:r>
          </a:p>
          <a:p>
            <a:pPr marL="82296" indent="0">
              <a:buNone/>
            </a:pPr>
            <a:r>
              <a:rPr lang="cs-CZ" sz="2400" dirty="0" smtClean="0"/>
              <a:t>      Zjistěte, jaké byly reakce po vydání díla.</a:t>
            </a:r>
            <a:endParaRPr lang="cs-CZ" sz="2400" dirty="0"/>
          </a:p>
        </p:txBody>
      </p:sp>
      <p:pic>
        <p:nvPicPr>
          <p:cNvPr id="4" name="Picture 4" descr="E:\Downloads\1357784954_MB__lig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736" y="1395606"/>
            <a:ext cx="377210" cy="37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E:\Downloads\1357784954_MB__lig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736" y="5015160"/>
            <a:ext cx="377210" cy="37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524</TotalTime>
  <Words>301</Words>
  <Application>Microsoft Office PowerPoint</Application>
  <PresentationFormat>Předvádění na obrazovce (4:3)</PresentationFormat>
  <Paragraphs>62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Prezentace aplikace PowerPoint</vt:lpstr>
      <vt:lpstr>William Styron</vt:lpstr>
      <vt:lpstr>William Styron (1925 – 2006)</vt:lpstr>
      <vt:lpstr>William Styron</vt:lpstr>
      <vt:lpstr>William Styron - dílo</vt:lpstr>
      <vt:lpstr>Sophiina volba (1979)</vt:lpstr>
      <vt:lpstr>Sophiina volba</vt:lpstr>
      <vt:lpstr>Sophiina volba</vt:lpstr>
      <vt:lpstr>Sophiina volba</vt:lpstr>
      <vt:lpstr>Sophiina volba - kompozice</vt:lpstr>
      <vt:lpstr>Sophie ve filmu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cxcx</dc:title>
  <dc:creator>Libor</dc:creator>
  <cp:lastModifiedBy>Libor</cp:lastModifiedBy>
  <cp:revision>46</cp:revision>
  <dcterms:created xsi:type="dcterms:W3CDTF">2013-01-13T20:18:48Z</dcterms:created>
  <dcterms:modified xsi:type="dcterms:W3CDTF">2013-03-25T19:50:33Z</dcterms:modified>
</cp:coreProperties>
</file>