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9" d="100"/>
          <a:sy n="79" d="100"/>
        </p:scale>
        <p:origin x="-1896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996-164D-4314-B302-6235FD499341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9FF4-1678-4EFC-B303-079E46E4BD1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996-164D-4314-B302-6235FD499341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9FF4-1678-4EFC-B303-079E46E4BD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996-164D-4314-B302-6235FD499341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9FF4-1678-4EFC-B303-079E46E4BD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996-164D-4314-B302-6235FD499341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9FF4-1678-4EFC-B303-079E46E4BD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996-164D-4314-B302-6235FD499341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9FF4-1678-4EFC-B303-079E46E4BD1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996-164D-4314-B302-6235FD499341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9FF4-1678-4EFC-B303-079E46E4BD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996-164D-4314-B302-6235FD499341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9FF4-1678-4EFC-B303-079E46E4BD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996-164D-4314-B302-6235FD499341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B79FF4-1678-4EFC-B303-079E46E4BD1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996-164D-4314-B302-6235FD499341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9FF4-1678-4EFC-B303-079E46E4BD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6996-164D-4314-B302-6235FD499341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AB79FF4-1678-4EFC-B303-079E46E4BD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2636996-164D-4314-B302-6235FD499341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79FF4-1678-4EFC-B303-079E46E4BD1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2636996-164D-4314-B302-6235FD499341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AB79FF4-1678-4EFC-B303-079E46E4BD16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vdextra.cz/hd-recenze/jmeno-ruze-bd.html" TargetMode="External"/><Relationship Id="rId2" Type="http://schemas.openxmlformats.org/officeDocument/2006/relationships/hyperlink" Target="http://cs.wikipedia.org/wiki/Soubor:Umberto_Eco_04.jpgkni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inobox.cz/film/9710-jmeno-ruze/fotogalerie/z-filmu/foto_120734" TargetMode="External"/><Relationship Id="rId4" Type="http://schemas.openxmlformats.org/officeDocument/2006/relationships/hyperlink" Target="http://www.uberalles.wz.cz/webcreator%201.1/article.php?id=10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9512" y="836712"/>
            <a:ext cx="8568952" cy="7825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4451276" y="1043769"/>
            <a:ext cx="4081164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JK42960BED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71600" y="1844824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Výukový materiál v rámci projektu OPVK 1.5 Peníze středním školám</a:t>
            </a:r>
            <a:br>
              <a:rPr lang="cs-CZ" sz="16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Číslo projektu:		</a:t>
            </a:r>
            <a:r>
              <a:rPr lang="cs-CZ" sz="1600" b="1" dirty="0" smtClean="0"/>
              <a:t>	CZ.1.07/1.5.00/34.0883 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Název projektu:		</a:t>
            </a:r>
            <a:r>
              <a:rPr lang="cs-CZ" sz="1600" b="1" dirty="0" smtClean="0"/>
              <a:t>	Rozvoj </a:t>
            </a:r>
            <a:r>
              <a:rPr lang="cs-CZ" sz="1600" b="1" dirty="0"/>
              <a:t>vzdělanosti</a:t>
            </a:r>
            <a:br>
              <a:rPr lang="cs-CZ" sz="1600" b="1" dirty="0"/>
            </a:br>
            <a:r>
              <a:rPr lang="cs-CZ" sz="1600" b="1" dirty="0"/>
              <a:t>Číslo šablony:   		</a:t>
            </a:r>
            <a:r>
              <a:rPr lang="cs-CZ" sz="1600" b="1" dirty="0" smtClean="0"/>
              <a:t>	III/2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Datum vytvoření:	</a:t>
            </a:r>
            <a:r>
              <a:rPr lang="cs-CZ" sz="1600" b="1" dirty="0" smtClean="0"/>
              <a:t>		16.1.2013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Autor:			</a:t>
            </a:r>
            <a:r>
              <a:rPr lang="cs-CZ" sz="1600" b="1" dirty="0" smtClean="0"/>
              <a:t>	Mgr. Karla </a:t>
            </a:r>
            <a:r>
              <a:rPr lang="cs-CZ" sz="1600" b="1" dirty="0" err="1" smtClean="0"/>
              <a:t>Bedrlíková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Určeno pro předmět:      </a:t>
            </a:r>
            <a:r>
              <a:rPr lang="cs-CZ" sz="1600" b="1" dirty="0" smtClean="0"/>
              <a:t>		Český jazyk a literatura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Tematická oblast:	</a:t>
            </a:r>
            <a:r>
              <a:rPr lang="cs-CZ" sz="1600" b="1" dirty="0" smtClean="0"/>
              <a:t>		Světová literatura po roce 1945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Obor vzdělání:		</a:t>
            </a:r>
            <a:r>
              <a:rPr lang="cs-CZ" sz="1600" b="1" dirty="0" smtClean="0"/>
              <a:t>	</a:t>
            </a:r>
            <a:r>
              <a:rPr lang="cs-CZ" sz="1600" b="1" smtClean="0"/>
              <a:t>Kosmetické služby (69-41-L/01), </a:t>
            </a:r>
            <a:r>
              <a:rPr lang="cs-CZ" sz="1600" b="1" dirty="0" smtClean="0"/>
              <a:t>4</a:t>
            </a:r>
            <a:r>
              <a:rPr lang="cs-CZ" sz="1600" b="1" smtClean="0"/>
              <a:t>. 					ročník                                            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Název výukového materiálu</a:t>
            </a:r>
            <a:r>
              <a:rPr lang="cs-CZ" sz="1600" b="1" dirty="0" smtClean="0"/>
              <a:t>:  	Umberto </a:t>
            </a:r>
            <a:r>
              <a:rPr lang="cs-CZ" sz="1600" b="1" dirty="0" err="1" smtClean="0"/>
              <a:t>Eco</a:t>
            </a:r>
            <a:r>
              <a:rPr lang="cs-CZ" sz="1600" b="1" dirty="0" smtClean="0"/>
              <a:t> – Jméno růže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Popis využití: </a:t>
            </a:r>
            <a:r>
              <a:rPr lang="cs-CZ" sz="1600" b="1" dirty="0" smtClean="0"/>
              <a:t>			Výukový </a:t>
            </a:r>
            <a:r>
              <a:rPr lang="cs-CZ" sz="1600" b="1" dirty="0"/>
              <a:t>materiál s úkoly pro žáky s </a:t>
            </a:r>
            <a:r>
              <a:rPr lang="cs-CZ" sz="1600" b="1" dirty="0" smtClean="0"/>
              <a:t>			                   	využitím dataprojektoru, </a:t>
            </a:r>
            <a:r>
              <a:rPr lang="cs-CZ" sz="1600" b="1" dirty="0"/>
              <a:t>	</a:t>
            </a:r>
            <a:r>
              <a:rPr lang="cs-CZ" sz="1600" b="1" dirty="0" smtClean="0"/>
              <a:t>					</a:t>
            </a:r>
            <a:r>
              <a:rPr lang="cs-CZ" sz="1600" b="1" dirty="0" err="1" smtClean="0"/>
              <a:t>notebooku,internetu</a:t>
            </a:r>
            <a:r>
              <a:rPr lang="cs-CZ" sz="1600" b="1" dirty="0" smtClean="0"/>
              <a:t>.				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Čas:  </a:t>
            </a:r>
            <a:r>
              <a:rPr lang="cs-CZ" sz="1600" b="1" dirty="0" smtClean="0"/>
              <a:t>				20 </a:t>
            </a:r>
            <a:r>
              <a:rPr lang="cs-CZ" sz="1600" b="1" dirty="0"/>
              <a:t>minut </a:t>
            </a:r>
            <a:br>
              <a:rPr lang="cs-CZ" sz="1600" b="1" dirty="0"/>
            </a:b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pic>
        <p:nvPicPr>
          <p:cNvPr id="6" name="Picture 2" descr="E:\Downloads\Kaja\loga_sablony_pruhled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20"/>
            <a:ext cx="3098011" cy="68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66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>
                <a:solidFill>
                  <a:srgbClr val="FF0000"/>
                </a:solidFill>
                <a:latin typeface="Old English Text MT" pitchFamily="66" charset="0"/>
              </a:rPr>
              <a:t>Jméno růže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7568398" cy="213012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f</a:t>
            </a:r>
            <a:r>
              <a:rPr lang="cs-CZ" dirty="0" smtClean="0"/>
              <a:t>ilm Jméno růže (1986) – Sean </a:t>
            </a:r>
            <a:r>
              <a:rPr lang="cs-CZ" dirty="0" err="1" smtClean="0"/>
              <a:t>Connery</a:t>
            </a:r>
            <a:r>
              <a:rPr lang="cs-CZ" dirty="0" smtClean="0"/>
              <a:t> = Vilém</a:t>
            </a:r>
          </a:p>
          <a:p>
            <a:pPr marL="36576" indent="0">
              <a:buNone/>
            </a:pPr>
            <a:r>
              <a:rPr lang="cs-CZ" sz="3600" dirty="0">
                <a:solidFill>
                  <a:srgbClr val="C00000"/>
                </a:solidFill>
              </a:rPr>
              <a:t>	</a:t>
            </a:r>
            <a:r>
              <a:rPr lang="cs-CZ" sz="3600" dirty="0" smtClean="0">
                <a:solidFill>
                  <a:srgbClr val="FF0000"/>
                </a:solidFill>
              </a:rPr>
              <a:t>č. 4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Na základě výkladu vysvětlete, proč je toto dílo pokládáno za „čítankový příklad“ postmodernistického románu.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803723"/>
            <a:ext cx="3045397" cy="2143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30" y="3803723"/>
            <a:ext cx="3437546" cy="2143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015638" y="6114201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Obr. 5</a:t>
            </a:r>
            <a:endParaRPr lang="cs-CZ" sz="1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53225" y="6114201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Obr. 6</a:t>
            </a:r>
            <a:endParaRPr lang="cs-CZ" sz="1000" dirty="0"/>
          </a:p>
        </p:txBody>
      </p:sp>
      <p:pic>
        <p:nvPicPr>
          <p:cNvPr id="9" name="Picture 2" descr="E:\Downloads\1357784954_MB__ligh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87" y="227687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7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Použitá literatura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cs-CZ" sz="1800" dirty="0" smtClean="0"/>
              <a:t>www.wikipedie.cz</a:t>
            </a:r>
            <a:endParaRPr lang="cs-CZ" sz="1800" dirty="0" smtClean="0">
              <a:hlinkClick r:id="rId2"/>
            </a:endParaRPr>
          </a:p>
          <a:p>
            <a:pPr marL="36576" indent="0">
              <a:buNone/>
            </a:pPr>
            <a:r>
              <a:rPr lang="cs-CZ" sz="1800" dirty="0" smtClean="0"/>
              <a:t>Prokop, Vladimír: Přehled světové literatury 20. století. Sokolov 2006.</a:t>
            </a:r>
          </a:p>
          <a:p>
            <a:pPr marL="36576" indent="0">
              <a:buNone/>
            </a:pPr>
            <a:r>
              <a:rPr lang="cs-CZ" sz="1800" dirty="0" err="1" smtClean="0"/>
              <a:t>Eco</a:t>
            </a:r>
            <a:r>
              <a:rPr lang="cs-CZ" sz="1800" dirty="0" smtClean="0"/>
              <a:t>, Umberto: Jméno růže. Praha 1988, 502 s.</a:t>
            </a:r>
            <a:endParaRPr lang="cs-CZ" sz="1800" dirty="0" smtClean="0">
              <a:hlinkClick r:id="rId2"/>
            </a:endParaRPr>
          </a:p>
          <a:p>
            <a:endParaRPr lang="cs-CZ" sz="1400" dirty="0" smtClean="0">
              <a:hlinkClick r:id="rId2"/>
            </a:endParaRPr>
          </a:p>
          <a:p>
            <a:endParaRPr lang="cs-CZ" sz="1400" dirty="0" smtClean="0">
              <a:hlinkClick r:id="rId2"/>
            </a:endParaRPr>
          </a:p>
          <a:p>
            <a:pPr marL="36576" indent="0">
              <a:buNone/>
            </a:pPr>
            <a:r>
              <a:rPr lang="cs-CZ" sz="1800" dirty="0" smtClean="0"/>
              <a:t>Obrázky</a:t>
            </a:r>
            <a:r>
              <a:rPr lang="cs-CZ" sz="1400" dirty="0" smtClean="0"/>
              <a:t>:</a:t>
            </a:r>
            <a:endParaRPr lang="cs-CZ" sz="1400" dirty="0">
              <a:hlinkClick r:id="rId2"/>
            </a:endParaRPr>
          </a:p>
          <a:p>
            <a:endParaRPr lang="cs-CZ" sz="1400" dirty="0" smtClean="0">
              <a:hlinkClick r:id="rId2"/>
            </a:endParaRPr>
          </a:p>
          <a:p>
            <a:r>
              <a:rPr lang="cs-CZ" sz="1400" dirty="0" smtClean="0">
                <a:hlinkClick r:id="rId2"/>
              </a:rPr>
              <a:t>Obr. 1 - http</a:t>
            </a:r>
            <a:r>
              <a:rPr lang="cs-CZ" sz="1400" dirty="0">
                <a:hlinkClick r:id="rId2"/>
              </a:rPr>
              <a:t>://</a:t>
            </a:r>
            <a:r>
              <a:rPr lang="cs-CZ" sz="1400" dirty="0" smtClean="0">
                <a:hlinkClick r:id="rId2"/>
              </a:rPr>
              <a:t>cs.wikipedia.org/wiki/Soubor:Umberto_Eco_04.jpg</a:t>
            </a:r>
            <a:r>
              <a:rPr lang="cs-CZ" sz="1400" dirty="0" smtClean="0"/>
              <a:t> </a:t>
            </a:r>
          </a:p>
          <a:p>
            <a:r>
              <a:rPr lang="cs-CZ" sz="1400" dirty="0" smtClean="0">
                <a:hlinkClick r:id="rId3"/>
              </a:rPr>
              <a:t>Obr. 2 - http</a:t>
            </a:r>
            <a:r>
              <a:rPr lang="cs-CZ" sz="1400" dirty="0">
                <a:hlinkClick r:id="rId3"/>
              </a:rPr>
              <a:t>://</a:t>
            </a:r>
            <a:r>
              <a:rPr lang="cs-CZ" sz="1400" dirty="0" smtClean="0">
                <a:hlinkClick r:id="rId3"/>
              </a:rPr>
              <a:t>www.dvdextra.cz/hd-recenze/jmeno-ruze-bd.html</a:t>
            </a:r>
            <a:endParaRPr lang="cs-CZ" sz="1400" dirty="0" smtClean="0"/>
          </a:p>
          <a:p>
            <a:r>
              <a:rPr lang="cs-CZ" sz="1400" dirty="0" smtClean="0">
                <a:hlinkClick r:id="rId4"/>
              </a:rPr>
              <a:t>Obr. 3 - http</a:t>
            </a:r>
            <a:r>
              <a:rPr lang="cs-CZ" sz="1400" dirty="0">
                <a:hlinkClick r:id="rId4"/>
              </a:rPr>
              <a:t>://</a:t>
            </a:r>
            <a:r>
              <a:rPr lang="cs-CZ" sz="1400" dirty="0" smtClean="0">
                <a:hlinkClick r:id="rId4"/>
              </a:rPr>
              <a:t>www.kinobox.cz/film/9710-jmeno-ruze/fotogalerie/z-filmu/foto_120734/velka</a:t>
            </a:r>
          </a:p>
          <a:p>
            <a:r>
              <a:rPr lang="cs-CZ" sz="1400" dirty="0" smtClean="0">
                <a:hlinkClick r:id="rId4"/>
              </a:rPr>
              <a:t>Obr. 4 - http</a:t>
            </a:r>
            <a:r>
              <a:rPr lang="cs-CZ" sz="1400" dirty="0">
                <a:hlinkClick r:id="rId4"/>
              </a:rPr>
              <a:t>://www.kinobox.cz/film/9710-jmeno-ruze/fotogalerie/z-filmu/foto_120734/velka</a:t>
            </a:r>
            <a:endParaRPr lang="cs-CZ" sz="1400" dirty="0" smtClean="0">
              <a:hlinkClick r:id="rId4"/>
            </a:endParaRPr>
          </a:p>
          <a:p>
            <a:r>
              <a:rPr lang="cs-CZ" sz="1400" dirty="0" smtClean="0">
                <a:hlinkClick r:id="rId4"/>
              </a:rPr>
              <a:t>Obr. 5 - http</a:t>
            </a:r>
            <a:r>
              <a:rPr lang="cs-CZ" sz="1400" dirty="0">
                <a:hlinkClick r:id="rId4"/>
              </a:rPr>
              <a:t>://</a:t>
            </a:r>
            <a:r>
              <a:rPr lang="cs-CZ" sz="1400" dirty="0" smtClean="0">
                <a:hlinkClick r:id="rId4"/>
              </a:rPr>
              <a:t>www.uberalles.wz.cz/webcreator%201.1/article.php?id=109</a:t>
            </a:r>
            <a:endParaRPr lang="cs-CZ" sz="1400" dirty="0" smtClean="0"/>
          </a:p>
          <a:p>
            <a:r>
              <a:rPr lang="cs-CZ" sz="1400" dirty="0" smtClean="0">
                <a:hlinkClick r:id="rId5"/>
              </a:rPr>
              <a:t>Obr. 6 - http</a:t>
            </a:r>
            <a:r>
              <a:rPr lang="cs-CZ" sz="1400" dirty="0">
                <a:hlinkClick r:id="rId5"/>
              </a:rPr>
              <a:t>://</a:t>
            </a:r>
            <a:r>
              <a:rPr lang="cs-CZ" sz="1400" dirty="0" smtClean="0">
                <a:hlinkClick r:id="rId5"/>
              </a:rPr>
              <a:t>www.kinobox.cz/film/9710-jmeno-ruze/fotogalerie/z-filmu/foto_120734</a:t>
            </a:r>
            <a:endParaRPr lang="cs-CZ" sz="1400" dirty="0" smtClean="0"/>
          </a:p>
          <a:p>
            <a:endParaRPr lang="cs-CZ" sz="1400" dirty="0"/>
          </a:p>
          <a:p>
            <a:r>
              <a:rPr lang="cs-CZ" sz="1400" dirty="0" smtClean="0"/>
              <a:t>Obrázky byly staženy 16.1. 2013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50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UMBERTO ECO</a:t>
            </a:r>
            <a:br>
              <a:rPr lang="cs-CZ" sz="4800" dirty="0" smtClean="0"/>
            </a:b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Old English Text MT" pitchFamily="66" charset="0"/>
              </a:rPr>
              <a:t>Jméno růže</a:t>
            </a:r>
            <a:endParaRPr lang="cs-CZ" sz="4400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Umberto </a:t>
            </a:r>
            <a:r>
              <a:rPr lang="cs-CZ" dirty="0" err="1" smtClean="0">
                <a:solidFill>
                  <a:srgbClr val="FF0000"/>
                </a:solidFill>
                <a:latin typeface="Georgia" pitchFamily="18" charset="0"/>
              </a:rPr>
              <a:t>Eco</a:t>
            </a:r>
            <a:endParaRPr lang="cs-CZ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7467600" cy="4525963"/>
          </a:xfrm>
        </p:spPr>
        <p:txBody>
          <a:bodyPr>
            <a:normAutofit/>
          </a:bodyPr>
          <a:lstStyle/>
          <a:p>
            <a:r>
              <a:rPr lang="cs-CZ" sz="2400" dirty="0"/>
              <a:t>n</a:t>
            </a:r>
            <a:r>
              <a:rPr lang="cs-CZ" sz="2400" dirty="0" smtClean="0"/>
              <a:t>arodil se 5.1.1932 v piemontské </a:t>
            </a:r>
            <a:r>
              <a:rPr lang="cs-CZ" sz="2400" dirty="0" err="1" smtClean="0"/>
              <a:t>Alessandrii</a:t>
            </a:r>
            <a:endParaRPr lang="cs-CZ" sz="2400" dirty="0" smtClean="0"/>
          </a:p>
          <a:p>
            <a:r>
              <a:rPr lang="cs-CZ" sz="2400" dirty="0" err="1" smtClean="0"/>
              <a:t>Ecův</a:t>
            </a:r>
            <a:r>
              <a:rPr lang="cs-CZ" sz="2400" dirty="0" smtClean="0"/>
              <a:t> dědeček byl údajně nalezencem a příjmení </a:t>
            </a:r>
            <a:r>
              <a:rPr lang="cs-CZ" sz="2400" dirty="0" err="1" smtClean="0"/>
              <a:t>Eco</a:t>
            </a:r>
            <a:r>
              <a:rPr lang="cs-CZ" sz="2400" dirty="0" smtClean="0"/>
              <a:t> dostal od jednoho úředníka – vzniklo ze spojení </a:t>
            </a:r>
            <a:r>
              <a:rPr lang="cs-CZ" sz="2400" dirty="0" smtClean="0">
                <a:solidFill>
                  <a:srgbClr val="FF0000"/>
                </a:solidFill>
              </a:rPr>
              <a:t>e</a:t>
            </a:r>
            <a:r>
              <a:rPr lang="cs-CZ" sz="2400" dirty="0" smtClean="0"/>
              <a:t>x-</a:t>
            </a:r>
            <a:r>
              <a:rPr lang="cs-CZ" sz="2400" dirty="0" err="1" smtClean="0">
                <a:solidFill>
                  <a:srgbClr val="FF0000"/>
                </a:solidFill>
              </a:rPr>
              <a:t>c</a:t>
            </a:r>
            <a:r>
              <a:rPr lang="cs-CZ" sz="2400" dirty="0" err="1" smtClean="0"/>
              <a:t>aelis</a:t>
            </a:r>
            <a:r>
              <a:rPr lang="cs-CZ" sz="2400" dirty="0" smtClean="0"/>
              <a:t>-</a:t>
            </a:r>
            <a:r>
              <a:rPr lang="cs-CZ" sz="2400" dirty="0" err="1" smtClean="0">
                <a:solidFill>
                  <a:srgbClr val="FF0000"/>
                </a:solidFill>
              </a:rPr>
              <a:t>o</a:t>
            </a:r>
            <a:r>
              <a:rPr lang="cs-CZ" sz="2400" dirty="0" err="1" smtClean="0"/>
              <a:t>blatus</a:t>
            </a:r>
            <a:r>
              <a:rPr lang="cs-CZ" sz="2400" dirty="0" smtClean="0"/>
              <a:t> = „nabízený nebesy“</a:t>
            </a:r>
          </a:p>
          <a:p>
            <a:r>
              <a:rPr lang="cs-CZ" sz="2400" dirty="0" smtClean="0"/>
              <a:t>Na přání otce nastupuje na právnickou fakultu, studií ale zanechal a začal se věnovat středověké filozofii a literatuře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ystudoval filozofii v Turíně (1954 – doktorát)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yučoval estetiku na fakultě architektury v Miláně</a:t>
            </a:r>
          </a:p>
          <a:p>
            <a:r>
              <a:rPr lang="cs-CZ" sz="2400" dirty="0" smtClean="0"/>
              <a:t>pracoval v nakladatelstvích i v novinách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569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  <a:latin typeface="Georgia" pitchFamily="18" charset="0"/>
              </a:rPr>
              <a:t>Umberto </a:t>
            </a:r>
            <a:r>
              <a:rPr lang="cs-CZ" dirty="0" err="1">
                <a:solidFill>
                  <a:srgbClr val="FF0000"/>
                </a:solidFill>
                <a:latin typeface="Georgia" pitchFamily="18" charset="0"/>
              </a:rPr>
              <a:t>Eco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7546" y="1484784"/>
            <a:ext cx="4316462" cy="5243562"/>
          </a:xfrm>
        </p:spPr>
        <p:txBody>
          <a:bodyPr>
            <a:normAutofit/>
          </a:bodyPr>
          <a:lstStyle/>
          <a:p>
            <a:r>
              <a:rPr lang="cs-CZ" dirty="0" err="1" smtClean="0"/>
              <a:t>Eco</a:t>
            </a:r>
            <a:r>
              <a:rPr lang="cs-CZ" dirty="0" smtClean="0"/>
              <a:t> žije v oblasti blízko </a:t>
            </a:r>
            <a:r>
              <a:rPr lang="cs-CZ" dirty="0" err="1" smtClean="0"/>
              <a:t>Rimini</a:t>
            </a:r>
            <a:r>
              <a:rPr lang="cs-CZ" dirty="0" smtClean="0"/>
              <a:t>, na panství ze 17. století, jež dříve sloužilo jako jezuitská škola</a:t>
            </a:r>
          </a:p>
          <a:p>
            <a:r>
              <a:rPr lang="cs-CZ" dirty="0"/>
              <a:t>z</a:t>
            </a:r>
            <a:r>
              <a:rPr lang="cs-CZ" dirty="0" smtClean="0"/>
              <a:t>ískal 27 titulů a mnoho cen prestižních světových univerzit</a:t>
            </a:r>
          </a:p>
          <a:p>
            <a:r>
              <a:rPr lang="cs-CZ" dirty="0"/>
              <a:t>m</a:t>
            </a:r>
            <a:r>
              <a:rPr lang="cs-CZ" dirty="0" smtClean="0"/>
              <a:t>iluje jazz, hraje na trumpetu</a:t>
            </a:r>
          </a:p>
          <a:p>
            <a:pPr marL="36576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	č. 1</a:t>
            </a:r>
            <a:r>
              <a:rPr lang="cs-CZ" dirty="0" smtClean="0"/>
              <a:t>	Charakterizujte umělecký proud, ke kterému Umberto </a:t>
            </a:r>
            <a:r>
              <a:rPr lang="cs-CZ" dirty="0" err="1" smtClean="0"/>
              <a:t>Eco</a:t>
            </a:r>
            <a:r>
              <a:rPr lang="cs-CZ" dirty="0" smtClean="0"/>
              <a:t> patří.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68760"/>
            <a:ext cx="346801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252567" y="5991091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Obr. 1</a:t>
            </a:r>
            <a:endParaRPr lang="cs-CZ" sz="1000" dirty="0"/>
          </a:p>
        </p:txBody>
      </p:sp>
      <p:pic>
        <p:nvPicPr>
          <p:cNvPr id="5" name="Picture 2" descr="E:\Downloads\1357784954_MB__lig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301208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97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  <a:latin typeface="Georgia" pitchFamily="18" charset="0"/>
              </a:rPr>
              <a:t>Umberto </a:t>
            </a:r>
            <a:r>
              <a:rPr lang="cs-CZ" dirty="0" err="1" smtClean="0">
                <a:solidFill>
                  <a:srgbClr val="FF0000"/>
                </a:solidFill>
                <a:latin typeface="Georgia" pitchFamily="18" charset="0"/>
              </a:rPr>
              <a:t>Eco</a:t>
            </a:r>
            <a:r>
              <a:rPr lang="cs-CZ" dirty="0" smtClean="0">
                <a:solidFill>
                  <a:srgbClr val="FF0000"/>
                </a:solidFill>
                <a:latin typeface="Georgia" pitchFamily="18" charset="0"/>
              </a:rPr>
              <a:t> - </a:t>
            </a:r>
            <a:r>
              <a:rPr lang="cs-CZ" dirty="0" smtClean="0">
                <a:solidFill>
                  <a:srgbClr val="FF0000"/>
                </a:solidFill>
                <a:latin typeface="Forte" pitchFamily="66" charset="0"/>
              </a:rPr>
              <a:t>dílo</a:t>
            </a:r>
            <a:endParaRPr lang="cs-CZ" dirty="0">
              <a:latin typeface="Forte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v</a:t>
            </a:r>
            <a:r>
              <a:rPr lang="cs-CZ" sz="2800" dirty="0" smtClean="0"/>
              <a:t> březnu 1978 začal psát svůj první román </a:t>
            </a:r>
            <a:r>
              <a:rPr lang="cs-CZ" sz="2800" dirty="0" smtClean="0">
                <a:solidFill>
                  <a:srgbClr val="FF0000"/>
                </a:solidFill>
              </a:rPr>
              <a:t>Jméno růže</a:t>
            </a:r>
            <a:r>
              <a:rPr lang="cs-CZ" sz="2800" dirty="0" smtClean="0"/>
              <a:t> (publikovaný 1980),</a:t>
            </a:r>
            <a:br>
              <a:rPr lang="cs-CZ" sz="2800" dirty="0" smtClean="0"/>
            </a:br>
            <a:r>
              <a:rPr lang="cs-CZ" sz="2800" dirty="0" smtClean="0"/>
              <a:t>jeho nakladatelství zamýšlelo prodat </a:t>
            </a:r>
            <a:br>
              <a:rPr lang="cs-CZ" sz="2800" dirty="0" smtClean="0"/>
            </a:br>
            <a:r>
              <a:rPr lang="cs-CZ" sz="2800" dirty="0" smtClean="0"/>
              <a:t>30 000 kopií titulu, dodnes prodáno přes devět milionů</a:t>
            </a:r>
          </a:p>
          <a:p>
            <a:r>
              <a:rPr lang="cs-CZ" sz="2800" dirty="0" smtClean="0"/>
              <a:t>ihned začíná psát druhý román – </a:t>
            </a:r>
            <a:r>
              <a:rPr lang="cs-CZ" sz="2800" dirty="0" err="1" smtClean="0">
                <a:solidFill>
                  <a:srgbClr val="FF0000"/>
                </a:solidFill>
              </a:rPr>
              <a:t>Foucaltovo</a:t>
            </a:r>
            <a:r>
              <a:rPr lang="cs-CZ" sz="2800" dirty="0" smtClean="0">
                <a:solidFill>
                  <a:srgbClr val="FF0000"/>
                </a:solidFill>
              </a:rPr>
              <a:t> kyvadlo</a:t>
            </a:r>
          </a:p>
          <a:p>
            <a:r>
              <a:rPr lang="cs-CZ" sz="2800" dirty="0" smtClean="0"/>
              <a:t>Ačkoli tvrdil, že již nemá plány psát další román, o pár let vydává již třetí – </a:t>
            </a:r>
            <a:r>
              <a:rPr lang="cs-CZ" sz="2800" dirty="0" smtClean="0">
                <a:solidFill>
                  <a:srgbClr val="FF0000"/>
                </a:solidFill>
              </a:rPr>
              <a:t>Ostrov včerejšího dne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6172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7529264" cy="868958"/>
          </a:xfrm>
        </p:spPr>
        <p:txBody>
          <a:bodyPr>
            <a:noAutofit/>
          </a:bodyPr>
          <a:lstStyle/>
          <a:p>
            <a:r>
              <a:rPr lang="cs-CZ" sz="4800" dirty="0">
                <a:solidFill>
                  <a:srgbClr val="FF0000"/>
                </a:solidFill>
                <a:latin typeface="Old English Text MT" pitchFamily="66" charset="0"/>
              </a:rPr>
              <a:t>Jméno </a:t>
            </a:r>
            <a:r>
              <a:rPr lang="cs-CZ" sz="4800" dirty="0" smtClean="0">
                <a:solidFill>
                  <a:srgbClr val="FF0000"/>
                </a:solidFill>
                <a:latin typeface="Old English Text MT" pitchFamily="66" charset="0"/>
              </a:rPr>
              <a:t>růže - 1980</a:t>
            </a:r>
            <a:r>
              <a:rPr lang="cs-CZ" sz="4800" dirty="0">
                <a:solidFill>
                  <a:srgbClr val="FF0000"/>
                </a:solidFill>
                <a:latin typeface="Old English Text MT" pitchFamily="66" charset="0"/>
              </a:rPr>
              <a:t/>
            </a:r>
            <a:br>
              <a:rPr lang="cs-CZ" sz="4800" dirty="0">
                <a:solidFill>
                  <a:srgbClr val="FF0000"/>
                </a:solidFill>
                <a:latin typeface="Old English Text MT" pitchFamily="66" charset="0"/>
              </a:rPr>
            </a:b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4536504" cy="5112568"/>
          </a:xfrm>
        </p:spPr>
        <p:txBody>
          <a:bodyPr/>
          <a:lstStyle/>
          <a:p>
            <a:r>
              <a:rPr lang="cs-CZ" dirty="0" smtClean="0"/>
              <a:t>Na prahu smrti v klášteře Melku na břehu Dunaje sepisuje stařičký benediktýn </a:t>
            </a:r>
            <a:r>
              <a:rPr lang="cs-CZ" dirty="0" err="1" smtClean="0"/>
              <a:t>Adso</a:t>
            </a:r>
            <a:r>
              <a:rPr lang="cs-CZ" dirty="0" smtClean="0"/>
              <a:t> události, jichž se stal svědkem i luštitelem jako  osmnáctiletý novic v nejmenovaném opatství, kam dorazil roku1322 ve společnosti svého mistra, Viléma z </a:t>
            </a:r>
            <a:r>
              <a:rPr lang="cs-CZ" dirty="0" err="1" smtClean="0"/>
              <a:t>Baskervillu</a:t>
            </a: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033" y="1052736"/>
            <a:ext cx="4032448" cy="4965927"/>
          </a:xfrm>
        </p:spPr>
        <p:txBody>
          <a:bodyPr/>
          <a:lstStyle/>
          <a:p>
            <a:pPr marL="36576" indent="0">
              <a:buNone/>
            </a:pPr>
            <a:r>
              <a:rPr lang="cs-CZ" dirty="0" smtClean="0"/>
              <a:t>V románu nalezneme:</a:t>
            </a:r>
          </a:p>
          <a:p>
            <a:pPr marL="681228" lvl="1" indent="-342900"/>
            <a:r>
              <a:rPr lang="cs-CZ" sz="2400" dirty="0"/>
              <a:t>d</a:t>
            </a:r>
            <a:r>
              <a:rPr lang="cs-CZ" sz="2400" dirty="0" smtClean="0"/>
              <a:t>obrodružný příběh</a:t>
            </a:r>
          </a:p>
          <a:p>
            <a:pPr marL="681228" lvl="1" indent="-342900"/>
            <a:r>
              <a:rPr lang="cs-CZ" sz="2400" dirty="0"/>
              <a:t>d</a:t>
            </a:r>
            <a:r>
              <a:rPr lang="cs-CZ" sz="2400" dirty="0" smtClean="0"/>
              <a:t>etektivní zápletku</a:t>
            </a:r>
          </a:p>
          <a:p>
            <a:pPr marL="681228" lvl="1" indent="-342900"/>
            <a:r>
              <a:rPr lang="cs-CZ" sz="2400" dirty="0"/>
              <a:t>m</a:t>
            </a:r>
            <a:r>
              <a:rPr lang="cs-CZ" sz="2400" dirty="0" smtClean="0"/>
              <a:t>ystifikaci</a:t>
            </a:r>
          </a:p>
          <a:p>
            <a:pPr marL="681228" lvl="1" indent="-342900"/>
            <a:r>
              <a:rPr lang="cs-CZ" sz="2400" dirty="0"/>
              <a:t>s</a:t>
            </a:r>
            <a:r>
              <a:rPr lang="cs-CZ" sz="2400" dirty="0" smtClean="0"/>
              <a:t>ložitou symboliku</a:t>
            </a:r>
          </a:p>
          <a:p>
            <a:pPr marL="681228" lvl="1" indent="-342900"/>
            <a:r>
              <a:rPr lang="cs-CZ" sz="2400" dirty="0"/>
              <a:t>f</a:t>
            </a:r>
            <a:r>
              <a:rPr lang="cs-CZ" sz="2400" dirty="0" smtClean="0"/>
              <a:t>ilozofickou stať</a:t>
            </a:r>
          </a:p>
          <a:p>
            <a:pPr marL="681228" lvl="1" indent="-342900"/>
            <a:r>
              <a:rPr lang="cs-CZ" sz="2400" dirty="0"/>
              <a:t>p</a:t>
            </a:r>
            <a:r>
              <a:rPr lang="cs-CZ" sz="2400" dirty="0" smtClean="0"/>
              <a:t>roblematiku středověku</a:t>
            </a:r>
          </a:p>
          <a:p>
            <a:pPr marL="681228" lvl="1" indent="-342900"/>
            <a:r>
              <a:rPr lang="cs-CZ" sz="2400" dirty="0" smtClean="0"/>
              <a:t>erotiku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706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457256" cy="1143000"/>
          </a:xfrm>
        </p:spPr>
        <p:txBody>
          <a:bodyPr/>
          <a:lstStyle/>
          <a:p>
            <a:r>
              <a:rPr lang="cs-CZ" sz="4400" dirty="0">
                <a:solidFill>
                  <a:srgbClr val="FF0000"/>
                </a:solidFill>
                <a:latin typeface="Old English Text MT" pitchFamily="66" charset="0"/>
              </a:rPr>
              <a:t>Jméno růže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7457256" cy="4997152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v</a:t>
            </a:r>
            <a:r>
              <a:rPr lang="cs-CZ" sz="2400" dirty="0" smtClean="0"/>
              <a:t> opatství má dojít k vyjednávání  mezi stranou císařskou a papežskou, ale než se vyslanci stačí sejít, stane se opatství místem tajemných vražd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dá se, že zločiny jsou spjaty s klášterní knihovnou, do níž je však nezasvěceným (k nim patří i vyšetřující) přístup přísně zakázán</a:t>
            </a:r>
          </a:p>
          <a:p>
            <a:r>
              <a:rPr lang="cs-CZ" sz="2400" dirty="0"/>
              <a:t>c</a:t>
            </a:r>
            <a:r>
              <a:rPr lang="cs-CZ" sz="2400" dirty="0" smtClean="0"/>
              <a:t>esta k odhalení je pomalá a dává Vilémovi možnost uplatnit nejen svou učenost, ale i schopnost dedukce</a:t>
            </a:r>
          </a:p>
          <a:p>
            <a:pPr marL="36576" indent="0">
              <a:buNone/>
            </a:pPr>
            <a:r>
              <a:rPr lang="cs-CZ" sz="3200" dirty="0" smtClean="0">
                <a:solidFill>
                  <a:srgbClr val="C00000"/>
                </a:solidFill>
              </a:rPr>
              <a:t>	</a:t>
            </a:r>
            <a:r>
              <a:rPr lang="cs-CZ" sz="3200" dirty="0" smtClean="0">
                <a:solidFill>
                  <a:srgbClr val="FF0000"/>
                </a:solidFill>
              </a:rPr>
              <a:t>č. 2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Vilém a </a:t>
            </a:r>
            <a:r>
              <a:rPr lang="cs-CZ" sz="2400" dirty="0" err="1" smtClean="0"/>
              <a:t>Adso</a:t>
            </a:r>
            <a:r>
              <a:rPr lang="cs-CZ" sz="2400" dirty="0" smtClean="0"/>
              <a:t> tvoří dvojici, která nám připomene     (což byl autorův záměr) dvojici jinou, objevující se v „prvním renesančním díle“ Uhodnete ji?</a:t>
            </a:r>
            <a:endParaRPr lang="cs-CZ" sz="2400" dirty="0"/>
          </a:p>
        </p:txBody>
      </p:sp>
      <p:pic>
        <p:nvPicPr>
          <p:cNvPr id="4" name="Picture 2" descr="E:\Downloads\1357784954_MB__ligh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97152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91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>
                <a:solidFill>
                  <a:srgbClr val="FF0000"/>
                </a:solidFill>
                <a:latin typeface="Old English Text MT" pitchFamily="66" charset="0"/>
              </a:rPr>
              <a:t>Jméno růže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1268760"/>
            <a:ext cx="3960440" cy="525658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Knihovna má podobu labyrintu = odkaz k labyrintu světa.</a:t>
            </a:r>
          </a:p>
          <a:p>
            <a:r>
              <a:rPr lang="cs-CZ" dirty="0" smtClean="0"/>
              <a:t>Vraždy má na svědomí bývalý knihovník, starý </a:t>
            </a:r>
            <a:r>
              <a:rPr lang="cs-CZ" dirty="0" err="1" smtClean="0"/>
              <a:t>Jorge</a:t>
            </a:r>
            <a:r>
              <a:rPr lang="cs-CZ" dirty="0" smtClean="0"/>
              <a:t>, jenž očekává příchod Antikrista.</a:t>
            </a:r>
          </a:p>
          <a:p>
            <a:r>
              <a:rPr lang="cs-CZ" dirty="0" smtClean="0"/>
              <a:t>Dělal vše pro to, aby před </a:t>
            </a:r>
            <a:r>
              <a:rPr lang="cs-CZ" dirty="0"/>
              <a:t>č</a:t>
            </a:r>
            <a:r>
              <a:rPr lang="cs-CZ" dirty="0" smtClean="0"/>
              <a:t>tenáři uchoval tajemnou knihu (stránky napuštěny jedem).</a:t>
            </a:r>
          </a:p>
          <a:p>
            <a:pPr marL="36576" indent="0">
              <a:buNone/>
            </a:pPr>
            <a:r>
              <a:rPr lang="cs-CZ" sz="3900" dirty="0">
                <a:solidFill>
                  <a:srgbClr val="C00000"/>
                </a:solidFill>
              </a:rPr>
              <a:t>	</a:t>
            </a:r>
            <a:r>
              <a:rPr lang="cs-CZ" sz="3900" dirty="0" smtClean="0">
                <a:solidFill>
                  <a:srgbClr val="FF0000"/>
                </a:solidFill>
              </a:rPr>
              <a:t>č. 3 </a:t>
            </a:r>
            <a:r>
              <a:rPr lang="cs-CZ" dirty="0" smtClean="0"/>
              <a:t>Zjistěte, o jakou knihu se                     jednalo a proč byla tak nebezpečná.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3280791" cy="4857404"/>
          </a:xfrm>
        </p:spPr>
        <p:txBody>
          <a:bodyPr>
            <a:normAutofit fontScale="92500" lnSpcReduction="20000"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Na obrázky se mohou vztahovat autorská práva.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2050" name="Picture 2" descr="http://www.dvdextra.cz/fotky/clanky/text/ruze_1-201108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3" r="4047"/>
          <a:stretch/>
        </p:blipFill>
        <p:spPr bwMode="auto">
          <a:xfrm>
            <a:off x="4499992" y="1307144"/>
            <a:ext cx="4012570" cy="319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6236812" y="4653136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Obr. 2</a:t>
            </a:r>
            <a:endParaRPr lang="cs-CZ" sz="1000" dirty="0"/>
          </a:p>
        </p:txBody>
      </p:sp>
      <p:pic>
        <p:nvPicPr>
          <p:cNvPr id="7" name="Picture 2" descr="E:\Downloads\1357784954_MB__lig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79" y="4776246"/>
            <a:ext cx="432048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89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529264" cy="1301006"/>
          </a:xfrm>
        </p:spPr>
        <p:txBody>
          <a:bodyPr/>
          <a:lstStyle/>
          <a:p>
            <a:r>
              <a:rPr lang="cs-CZ" sz="4400" dirty="0">
                <a:solidFill>
                  <a:srgbClr val="FF0000"/>
                </a:solidFill>
                <a:latin typeface="Old English Text MT" pitchFamily="66" charset="0"/>
              </a:rPr>
              <a:t>Jméno růže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1124744"/>
            <a:ext cx="7520165" cy="2482033"/>
          </a:xfrm>
        </p:spPr>
        <p:txBody>
          <a:bodyPr>
            <a:normAutofit/>
          </a:bodyPr>
          <a:lstStyle/>
          <a:p>
            <a:r>
              <a:rPr lang="cs-CZ" sz="2400" dirty="0"/>
              <a:t>k</a:t>
            </a:r>
            <a:r>
              <a:rPr lang="cs-CZ" sz="2400" dirty="0" smtClean="0"/>
              <a:t>ompozice románu- 7 kapitol, každý den smrt, stejně jako sedm ran ve Zjevení sv. Jana (Apokalypsa)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ázev knihy – mnohoznačný středověký symbol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říběh končí požárem knihovny, Vilém rozluští vraždy a zachrání se</a:t>
            </a:r>
            <a:endParaRPr lang="cs-CZ" sz="2400" dirty="0"/>
          </a:p>
        </p:txBody>
      </p:sp>
      <p:pic>
        <p:nvPicPr>
          <p:cNvPr id="1026" name="Picture 2" descr="http://www.kbxmedia.cz/data/fotky/970x0x0/3d131d30a11efb70d1a08dcb6a33977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12" y="3933056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bxmedia.cz/data/fotky/970x0x0/1b4c3ea2be17eeeca8d6f8fe6eeaed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933056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2081697" y="5950152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Obr. 3</a:t>
            </a:r>
            <a:endParaRPr lang="cs-CZ" sz="1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803293" y="5950151"/>
            <a:ext cx="5389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Obr. 4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3048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774</TotalTime>
  <Words>475</Words>
  <Application>Microsoft Office PowerPoint</Application>
  <PresentationFormat>Předvádění na obrazovce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Technický</vt:lpstr>
      <vt:lpstr>Prezentace aplikace PowerPoint</vt:lpstr>
      <vt:lpstr>UMBERTO ECO </vt:lpstr>
      <vt:lpstr>Umberto Eco</vt:lpstr>
      <vt:lpstr>Umberto Eco</vt:lpstr>
      <vt:lpstr>Umberto Eco - dílo</vt:lpstr>
      <vt:lpstr>Jméno růže - 1980 </vt:lpstr>
      <vt:lpstr>Jméno růže</vt:lpstr>
      <vt:lpstr>Jméno růže</vt:lpstr>
      <vt:lpstr>Jméno růže</vt:lpstr>
      <vt:lpstr>Jméno růže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UMBERTO ECO</dc:title>
  <dc:creator>Kaja</dc:creator>
  <cp:lastModifiedBy>Libor</cp:lastModifiedBy>
  <cp:revision>46</cp:revision>
  <dcterms:created xsi:type="dcterms:W3CDTF">2013-01-21T17:49:49Z</dcterms:created>
  <dcterms:modified xsi:type="dcterms:W3CDTF">2013-03-25T19:52:35Z</dcterms:modified>
</cp:coreProperties>
</file>