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0" autoAdjust="0"/>
    <p:restoredTop sz="86348" autoAdjust="0"/>
  </p:normalViewPr>
  <p:slideViewPr>
    <p:cSldViewPr>
      <p:cViewPr varScale="1">
        <p:scale>
          <a:sx n="118" d="100"/>
          <a:sy n="118" d="100"/>
        </p:scale>
        <p:origin x="-7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27762-B509-4D73-962F-8A5090AD63D8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E559C-EC66-4777-9A83-48A43F77B93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27762-B509-4D73-962F-8A5090AD63D8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E559C-EC66-4777-9A83-48A43F77B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27762-B509-4D73-962F-8A5090AD63D8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E559C-EC66-4777-9A83-48A43F77B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27762-B509-4D73-962F-8A5090AD63D8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E559C-EC66-4777-9A83-48A43F77B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27762-B509-4D73-962F-8A5090AD63D8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E559C-EC66-4777-9A83-48A43F77B93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27762-B509-4D73-962F-8A5090AD63D8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E559C-EC66-4777-9A83-48A43F77B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27762-B509-4D73-962F-8A5090AD63D8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E559C-EC66-4777-9A83-48A43F77B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27762-B509-4D73-962F-8A5090AD63D8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E559C-EC66-4777-9A83-48A43F77B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27762-B509-4D73-962F-8A5090AD63D8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E559C-EC66-4777-9A83-48A43F77B93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27762-B509-4D73-962F-8A5090AD63D8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E559C-EC66-4777-9A83-48A43F77B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27762-B509-4D73-962F-8A5090AD63D8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E559C-EC66-4777-9A83-48A43F77B93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327762-B509-4D73-962F-8A5090AD63D8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2E559C-EC66-4777-9A83-48A43F77B936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llinky.blog.cz/0803" TargetMode="External"/><Relationship Id="rId3" Type="http://schemas.openxmlformats.org/officeDocument/2006/relationships/hyperlink" Target="http://www.cesky-jazyk.cz/" TargetMode="External"/><Relationship Id="rId7" Type="http://schemas.openxmlformats.org/officeDocument/2006/relationships/hyperlink" Target="http://www.novinky.cz/zahranicni/evropa/100828-joj-dukazy-sifry-mistra-leonarda-jsou-mozna-na-slovensku.html" TargetMode="External"/><Relationship Id="rId2" Type="http://schemas.openxmlformats.org/officeDocument/2006/relationships/hyperlink" Target="http://www.wikipedi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nbrown.cz/knihy/sifra-mistra-leonarda.html" TargetMode="External"/><Relationship Id="rId5" Type="http://schemas.openxmlformats.org/officeDocument/2006/relationships/hyperlink" Target="http://en.wikipedia.org/wiki/Dan_Brown" TargetMode="External"/><Relationship Id="rId4" Type="http://schemas.openxmlformats.org/officeDocument/2006/relationships/hyperlink" Target="http://www.danbrown.cz/" TargetMode="External"/><Relationship Id="rId9" Type="http://schemas.openxmlformats.org/officeDocument/2006/relationships/hyperlink" Target="http://bellaarose.blog.cz/1002/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4572000" y="679212"/>
            <a:ext cx="408116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JK43060BED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233663" y="1556792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Výukový materiál v rámci projektu OPVK 1.5 Peníze středním školám</a:t>
            </a:r>
            <a:br>
              <a:rPr lang="cs-CZ" sz="16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Číslo projektu:		</a:t>
            </a:r>
            <a:r>
              <a:rPr lang="cs-CZ" sz="1600" b="1" dirty="0" smtClean="0"/>
              <a:t>	CZ.1.07/1.5.00/34.0883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Název projektu:		</a:t>
            </a:r>
            <a:r>
              <a:rPr lang="cs-CZ" sz="1600" b="1" dirty="0" smtClean="0"/>
              <a:t>	Rozvoj </a:t>
            </a:r>
            <a:r>
              <a:rPr lang="cs-CZ" sz="1600" b="1" dirty="0"/>
              <a:t>vzdělanosti</a:t>
            </a:r>
            <a:br>
              <a:rPr lang="cs-CZ" sz="1600" b="1" dirty="0"/>
            </a:br>
            <a:r>
              <a:rPr lang="cs-CZ" sz="1600" b="1" dirty="0"/>
              <a:t>Číslo šablony:   		</a:t>
            </a:r>
            <a:r>
              <a:rPr lang="cs-CZ" sz="1600" b="1" dirty="0" smtClean="0"/>
              <a:t>	III/2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Datum vytvoření:	</a:t>
            </a:r>
            <a:r>
              <a:rPr lang="cs-CZ" sz="1600" b="1" dirty="0" smtClean="0"/>
              <a:t>		17.1.2013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Autor:			</a:t>
            </a:r>
            <a:r>
              <a:rPr lang="cs-CZ" sz="1600" b="1" dirty="0" smtClean="0"/>
              <a:t>	Mgr. Karla </a:t>
            </a:r>
            <a:r>
              <a:rPr lang="cs-CZ" sz="1600" b="1" dirty="0" err="1" smtClean="0"/>
              <a:t>Bedrlíková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Určeno pro předmět:      </a:t>
            </a:r>
            <a:r>
              <a:rPr lang="cs-CZ" sz="1600" b="1" dirty="0" smtClean="0"/>
              <a:t>		Český jazyk a literatura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Tematická oblast:	</a:t>
            </a:r>
            <a:r>
              <a:rPr lang="cs-CZ" sz="1600" b="1" dirty="0" smtClean="0"/>
              <a:t>		Světová literatura po roce 1945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Obor vzdělání:		</a:t>
            </a:r>
            <a:r>
              <a:rPr lang="cs-CZ" sz="1600" b="1" dirty="0" smtClean="0"/>
              <a:t>	Kosmetické služby (69-41-L/01), 4. 					ročník                                           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Název výukového materiálu</a:t>
            </a:r>
            <a:r>
              <a:rPr lang="cs-CZ" sz="1600" b="1" dirty="0" smtClean="0"/>
              <a:t>:  	Dan Brown – Šifra mistra Leonarda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Popis využití: </a:t>
            </a:r>
            <a:r>
              <a:rPr lang="cs-CZ" sz="1600" b="1" dirty="0" smtClean="0"/>
              <a:t>			Výukový </a:t>
            </a:r>
            <a:r>
              <a:rPr lang="cs-CZ" sz="1600" b="1" dirty="0"/>
              <a:t>materiál s úkoly pro žáky s </a:t>
            </a:r>
            <a:r>
              <a:rPr lang="cs-CZ" sz="1600" b="1" dirty="0" smtClean="0"/>
              <a:t>			                   	využitím dataprojektoru, </a:t>
            </a:r>
            <a:r>
              <a:rPr lang="cs-CZ" sz="1600" b="1" dirty="0"/>
              <a:t>	</a:t>
            </a:r>
            <a:r>
              <a:rPr lang="cs-CZ" sz="1600" b="1" dirty="0" smtClean="0"/>
              <a:t>					</a:t>
            </a:r>
            <a:r>
              <a:rPr lang="cs-CZ" sz="1600" b="1" dirty="0" err="1" smtClean="0"/>
              <a:t>notebooku,internetu</a:t>
            </a:r>
            <a:r>
              <a:rPr lang="cs-CZ" sz="1600" b="1" dirty="0" smtClean="0"/>
              <a:t>.				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Čas:  </a:t>
            </a:r>
            <a:r>
              <a:rPr lang="cs-CZ" sz="1600" b="1" dirty="0" smtClean="0"/>
              <a:t>				20 </a:t>
            </a:r>
            <a:r>
              <a:rPr lang="cs-CZ" sz="1600" b="1" dirty="0"/>
              <a:t>minut </a:t>
            </a:r>
            <a:br>
              <a:rPr lang="cs-CZ" sz="1600" b="1" dirty="0"/>
            </a:b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pic>
        <p:nvPicPr>
          <p:cNvPr id="5" name="Picture 2" descr="E:\Downloads\Kaja\loga_sablony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3098011" cy="68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493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Andělé a démoni (2000)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</a:t>
            </a:r>
            <a:r>
              <a:rPr lang="cs-CZ" sz="2400" dirty="0" smtClean="0"/>
              <a:t>entokrát je Robert </a:t>
            </a:r>
            <a:r>
              <a:rPr lang="cs-CZ" sz="2400" dirty="0" err="1" smtClean="0"/>
              <a:t>Langdon</a:t>
            </a:r>
            <a:r>
              <a:rPr lang="cs-CZ" sz="2400" dirty="0" smtClean="0"/>
              <a:t> náhle v noci odvolán do výzkumného ústavu v Ženevě, kde byl zavražděn vynálezce a kněz Leonardo </a:t>
            </a:r>
            <a:r>
              <a:rPr lang="cs-CZ" sz="2400" dirty="0" err="1" smtClean="0"/>
              <a:t>Vetra</a:t>
            </a:r>
            <a:r>
              <a:rPr lang="cs-CZ" sz="2400" dirty="0" smtClean="0"/>
              <a:t> – na jeho hrudi byl vypálen znak Iluminátů, unikátní znak tajného společenství, které v minulosti a možná i dnes usiluje o pád katolické církve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ři pátrání se dostáváme do Vatikánu, kde probíhá volba papeže a čtyři nejsilnější kandidáti náhle chybí…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ávěr knihy je až příliš fantastický</a:t>
            </a:r>
          </a:p>
          <a:p>
            <a:r>
              <a:rPr lang="cs-CZ" sz="2400" dirty="0"/>
              <a:t>f</a:t>
            </a:r>
            <a:r>
              <a:rPr lang="cs-CZ" sz="2400" dirty="0" smtClean="0"/>
              <a:t>ilmová adaptace – 2009 Ron </a:t>
            </a:r>
            <a:r>
              <a:rPr lang="cs-CZ" sz="2400" dirty="0" err="1" smtClean="0"/>
              <a:t>Howard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747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Další tvorba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Pavučina lži </a:t>
            </a:r>
            <a:r>
              <a:rPr lang="cs-CZ" sz="2400" dirty="0" smtClean="0"/>
              <a:t>(2001) – nové vydání Anatomie lži – za polárním kruhem jsou v ledu nalezeny milióny let staré pozůstatky mimozemských tvorů. Někdo ale nechce, aby se objev dostal na veřejnost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Ztracený symbol </a:t>
            </a:r>
            <a:r>
              <a:rPr lang="cs-CZ" sz="2400" dirty="0" smtClean="0"/>
              <a:t>(2009) – Robert </a:t>
            </a:r>
            <a:r>
              <a:rPr lang="cs-CZ" sz="2400" dirty="0" err="1" smtClean="0"/>
              <a:t>Langdon</a:t>
            </a:r>
            <a:r>
              <a:rPr lang="cs-CZ" sz="2400" dirty="0" smtClean="0"/>
              <a:t> je </a:t>
            </a:r>
            <a:r>
              <a:rPr lang="cs-CZ" sz="2400" smtClean="0"/>
              <a:t>k pátrání vyzván </a:t>
            </a:r>
            <a:r>
              <a:rPr lang="cs-CZ" sz="2400" dirty="0" smtClean="0"/>
              <a:t>hrůzostrašným předmětem ležícím na zemi v Kapitolu, ukazujícím na nástropní fresku s obrazem George </a:t>
            </a:r>
            <a:r>
              <a:rPr lang="cs-CZ" sz="2400" dirty="0" err="1" smtClean="0"/>
              <a:t>Washingtona</a:t>
            </a:r>
            <a:r>
              <a:rPr lang="cs-CZ" sz="2400" dirty="0" smtClean="0"/>
              <a:t>.  Ve Washingtonu se odehrává honba za legendárním zednářským pokladem (příběh se odehraje během pouhých 12 hodin).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0608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Nový román Peklo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</a:t>
            </a:r>
            <a:r>
              <a:rPr lang="cs-CZ" sz="2400" dirty="0" smtClean="0"/>
              <a:t>a podzim 2013 vyjde v češtině nový román, ve kterém se Robert </a:t>
            </a:r>
            <a:r>
              <a:rPr lang="cs-CZ" sz="2400" dirty="0" err="1" smtClean="0"/>
              <a:t>Langdon</a:t>
            </a:r>
            <a:r>
              <a:rPr lang="cs-CZ" sz="2400" dirty="0" smtClean="0"/>
              <a:t> opět dostane do Itálie a v centru dění se ocitá jedno z nejtajemnějších děl světové literatury, Dantovo Peklo</a:t>
            </a:r>
          </a:p>
          <a:p>
            <a:pPr marL="82296" indent="0">
              <a:buNone/>
            </a:pPr>
            <a:endParaRPr lang="cs-CZ" sz="2400" dirty="0" smtClean="0"/>
          </a:p>
          <a:p>
            <a:pPr marL="82296" indent="0"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č. 4 - Dokážete citované dílo a autora vřadit do kontextu světové literatury ?</a:t>
            </a:r>
          </a:p>
          <a:p>
            <a:pPr marL="82296" indent="0"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č. 5 - Proč jsou podle vás knihy Dana Browna tak úspěšné?</a:t>
            </a: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1" y="3501008"/>
            <a:ext cx="354806" cy="35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93096"/>
            <a:ext cx="354806" cy="35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146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Použitá literatura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200" dirty="0" smtClean="0">
                <a:hlinkClick r:id="rId2"/>
              </a:rPr>
              <a:t>www.wikipedie.cz</a:t>
            </a:r>
            <a:endParaRPr lang="cs-CZ" sz="1200" dirty="0" smtClean="0"/>
          </a:p>
          <a:p>
            <a:r>
              <a:rPr lang="cs-CZ" sz="1200" dirty="0" smtClean="0">
                <a:hlinkClick r:id="rId3"/>
              </a:rPr>
              <a:t>www.cesky-jazyk.cz</a:t>
            </a:r>
            <a:endParaRPr lang="cs-CZ" sz="1200" dirty="0" smtClean="0"/>
          </a:p>
          <a:p>
            <a:r>
              <a:rPr lang="cs-CZ" sz="1200" dirty="0" smtClean="0">
                <a:hlinkClick r:id="rId4"/>
              </a:rPr>
              <a:t>www.danbrown.cz</a:t>
            </a:r>
            <a:endParaRPr lang="cs-CZ" sz="1200" dirty="0" smtClean="0"/>
          </a:p>
          <a:p>
            <a:pPr marL="82296" indent="0">
              <a:buNone/>
            </a:pPr>
            <a:endParaRPr lang="cs-CZ" sz="1200" dirty="0"/>
          </a:p>
          <a:p>
            <a:pPr marL="82296" indent="0">
              <a:buNone/>
            </a:pPr>
            <a:r>
              <a:rPr lang="cs-CZ" sz="1200" dirty="0" smtClean="0"/>
              <a:t>Obrázky byly staženy 17.1. 2013</a:t>
            </a:r>
          </a:p>
          <a:p>
            <a:r>
              <a:rPr lang="cs-CZ" sz="1200" dirty="0" smtClean="0"/>
              <a:t>obr. 1 - </a:t>
            </a:r>
            <a:r>
              <a:rPr lang="cs-CZ" sz="1200" dirty="0" smtClean="0">
                <a:hlinkClick r:id="rId5"/>
              </a:rPr>
              <a:t>http</a:t>
            </a:r>
            <a:r>
              <a:rPr lang="cs-CZ" sz="1200" dirty="0">
                <a:hlinkClick r:id="rId5"/>
              </a:rPr>
              <a:t>://</a:t>
            </a:r>
            <a:r>
              <a:rPr lang="cs-CZ" sz="1200" dirty="0" smtClean="0">
                <a:hlinkClick r:id="rId5"/>
              </a:rPr>
              <a:t>en.wikipedia.org/wiki/Dan_Brown</a:t>
            </a:r>
            <a:endParaRPr lang="cs-CZ" sz="1200" dirty="0" smtClean="0"/>
          </a:p>
          <a:p>
            <a:r>
              <a:rPr lang="cs-CZ" sz="1200" dirty="0" smtClean="0"/>
              <a:t>obr. </a:t>
            </a:r>
            <a:r>
              <a:rPr lang="cs-CZ" sz="1200" dirty="0"/>
              <a:t>2 - </a:t>
            </a:r>
            <a:r>
              <a:rPr lang="cs-CZ" sz="1200" dirty="0">
                <a:hlinkClick r:id="rId6"/>
              </a:rPr>
              <a:t>http://</a:t>
            </a:r>
            <a:r>
              <a:rPr lang="cs-CZ" sz="1200" dirty="0" smtClean="0">
                <a:hlinkClick r:id="rId6"/>
              </a:rPr>
              <a:t>www.danbrown.cz/knihy/sifra-mistra-leonarda.html</a:t>
            </a:r>
            <a:endParaRPr lang="cs-CZ" sz="1200" dirty="0" smtClean="0"/>
          </a:p>
          <a:p>
            <a:r>
              <a:rPr lang="cs-CZ" sz="1200" dirty="0" smtClean="0"/>
              <a:t>obr. </a:t>
            </a:r>
            <a:r>
              <a:rPr lang="cs-CZ" sz="1200" dirty="0"/>
              <a:t>3 - </a:t>
            </a:r>
            <a:r>
              <a:rPr lang="cs-CZ" sz="1200" dirty="0">
                <a:hlinkClick r:id="rId7"/>
              </a:rPr>
              <a:t>http://</a:t>
            </a:r>
            <a:r>
              <a:rPr lang="cs-CZ" sz="1200" dirty="0" smtClean="0">
                <a:hlinkClick r:id="rId7"/>
              </a:rPr>
              <a:t>www.novinky.cz/zahranicni/evropa/100828-joj-dukazy-sifry-mistra-leonarda-jsou-mozna-na-slovensku.html</a:t>
            </a:r>
            <a:endParaRPr lang="cs-CZ" sz="1200" dirty="0" smtClean="0"/>
          </a:p>
          <a:p>
            <a:r>
              <a:rPr lang="cs-CZ" sz="1200" dirty="0" smtClean="0"/>
              <a:t>obr. </a:t>
            </a:r>
            <a:r>
              <a:rPr lang="cs-CZ" sz="1200" dirty="0"/>
              <a:t>4 - </a:t>
            </a:r>
            <a:r>
              <a:rPr lang="cs-CZ" sz="1200" dirty="0">
                <a:hlinkClick r:id="rId8"/>
              </a:rPr>
              <a:t>http://</a:t>
            </a:r>
            <a:r>
              <a:rPr lang="cs-CZ" sz="1200" dirty="0" smtClean="0">
                <a:hlinkClick r:id="rId8"/>
              </a:rPr>
              <a:t>ellinky.blog.cz/0803</a:t>
            </a:r>
            <a:endParaRPr lang="cs-CZ" sz="1200" dirty="0" smtClean="0"/>
          </a:p>
          <a:p>
            <a:r>
              <a:rPr lang="cs-CZ" sz="1200" dirty="0" smtClean="0"/>
              <a:t>obr. </a:t>
            </a:r>
            <a:r>
              <a:rPr lang="cs-CZ" sz="1200" dirty="0"/>
              <a:t>5 - </a:t>
            </a:r>
            <a:r>
              <a:rPr lang="cs-CZ" sz="1200" dirty="0">
                <a:hlinkClick r:id="rId9"/>
              </a:rPr>
              <a:t>http://</a:t>
            </a:r>
            <a:r>
              <a:rPr lang="cs-CZ" sz="1200" dirty="0" smtClean="0">
                <a:hlinkClick r:id="rId9"/>
              </a:rPr>
              <a:t>bellaarose.blog.cz/1002/3</a:t>
            </a: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21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Dan Brown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Šifra mistra Leonarda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95345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Dan Brown – autor bestsellerů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196752"/>
            <a:ext cx="7530040" cy="5051648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n</a:t>
            </a:r>
            <a:r>
              <a:rPr lang="cs-CZ" sz="2800" dirty="0" smtClean="0"/>
              <a:t>arozen 1964</a:t>
            </a:r>
            <a:r>
              <a:rPr lang="cs-CZ" sz="2800" dirty="0"/>
              <a:t> </a:t>
            </a:r>
            <a:r>
              <a:rPr lang="cs-CZ" sz="2800" dirty="0" smtClean="0"/>
              <a:t>v </a:t>
            </a:r>
            <a:r>
              <a:rPr lang="cs-CZ" sz="2800" dirty="0" err="1" smtClean="0"/>
              <a:t>Exeteru</a:t>
            </a:r>
            <a:r>
              <a:rPr lang="cs-CZ" sz="2800" dirty="0" smtClean="0"/>
              <a:t> – New Hampshire</a:t>
            </a:r>
          </a:p>
          <a:p>
            <a:r>
              <a:rPr lang="cs-CZ" sz="2800" dirty="0"/>
              <a:t>a</a:t>
            </a:r>
            <a:r>
              <a:rPr lang="cs-CZ" sz="2800" dirty="0" smtClean="0"/>
              <a:t>merický spisovatel</a:t>
            </a:r>
          </a:p>
          <a:p>
            <a:r>
              <a:rPr lang="cs-CZ" sz="2800" dirty="0"/>
              <a:t>a</a:t>
            </a:r>
            <a:r>
              <a:rPr lang="cs-CZ" sz="2800" dirty="0" smtClean="0"/>
              <a:t>bsolvoval vysokou školu – </a:t>
            </a:r>
            <a:r>
              <a:rPr lang="cs-CZ" sz="2800" dirty="0" err="1" smtClean="0"/>
              <a:t>Amherest</a:t>
            </a:r>
            <a:r>
              <a:rPr lang="cs-CZ" sz="2800" dirty="0" smtClean="0"/>
              <a:t> </a:t>
            </a:r>
            <a:r>
              <a:rPr lang="cs-CZ" sz="2800" dirty="0" err="1" smtClean="0"/>
              <a:t>College</a:t>
            </a:r>
            <a:r>
              <a:rPr lang="cs-CZ" sz="2800" dirty="0" smtClean="0"/>
              <a:t>, učil angličtinu =&gt; spisovatel na plný úvazek</a:t>
            </a:r>
          </a:p>
          <a:p>
            <a:r>
              <a:rPr lang="cs-CZ" sz="2800" dirty="0" smtClean="0"/>
              <a:t>původně chtěl být zpěvákem, skladatelem a pianistou</a:t>
            </a:r>
          </a:p>
          <a:p>
            <a:r>
              <a:rPr lang="cs-CZ" sz="2800" dirty="0" smtClean="0"/>
              <a:t>zajímá se o kryptografii (šifrování)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ýběr témat, který už pravidelně provokuje, mají možná „na svědomí“ zčásti jeho rodiče: otec matematik a matka hluboce věřící =&gt; rozpor mezi vědou a vírou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7042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Dan Brown – tvorba obecně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56792"/>
            <a:ext cx="4504544" cy="4630648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ohybuje se na hraně mezi fikcí a skutečností</a:t>
            </a:r>
          </a:p>
          <a:p>
            <a:r>
              <a:rPr lang="cs-CZ" sz="2400" dirty="0"/>
              <a:t>č</a:t>
            </a:r>
            <a:r>
              <a:rPr lang="cs-CZ" sz="2400" dirty="0" smtClean="0"/>
              <a:t>tenář většinou neví, ve které oblasti se nachází, a autor hranici záměrně „rozmazává“</a:t>
            </a:r>
          </a:p>
          <a:p>
            <a:r>
              <a:rPr lang="cs-CZ" sz="2400" dirty="0" smtClean="0"/>
              <a:t>Brown často využívá a rozmělňuje motivy „vypůjčené“ z děl jiných autorů</a:t>
            </a:r>
          </a:p>
          <a:p>
            <a:pPr marL="82296" indent="0"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č.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Zjistěte, ke kterému literárnímu žánru můžeme Browna přiřadit a který význačný autor postmoderny mohl Browna inspirovat.</a:t>
            </a: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://upload.wikimedia.org/wikipedia/commons/thumb/8/8b/Dan_Brown_bookjacket_cropped.jpg/220px-Dan_Brown_bookjacket_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552175"/>
            <a:ext cx="20955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Downloads\1347826624_Hel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85876"/>
            <a:ext cx="354806" cy="35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987902" y="457907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Obr. 1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50905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Šifra mistra Leonarda (2003)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</a:t>
            </a:r>
            <a:r>
              <a:rPr lang="cs-CZ" sz="2400" dirty="0" smtClean="0"/>
              <a:t>obrodružný román s prvky fantazie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ejvětší bestseller 21. století</a:t>
            </a:r>
          </a:p>
          <a:p>
            <a:r>
              <a:rPr lang="cs-CZ" sz="2400" dirty="0"/>
              <a:t>č</a:t>
            </a:r>
            <a:r>
              <a:rPr lang="cs-CZ" sz="2400" dirty="0" smtClean="0"/>
              <a:t>elil obvinění z plagiátorství , které proti němu vznesli Michael </a:t>
            </a:r>
            <a:r>
              <a:rPr lang="cs-CZ" sz="2400" dirty="0" err="1" smtClean="0"/>
              <a:t>Baigent</a:t>
            </a:r>
            <a:r>
              <a:rPr lang="cs-CZ" sz="2400" dirty="0" smtClean="0"/>
              <a:t> a Richard </a:t>
            </a:r>
            <a:r>
              <a:rPr lang="cs-CZ" sz="2400" dirty="0" err="1" smtClean="0"/>
              <a:t>Leigh</a:t>
            </a:r>
            <a:r>
              <a:rPr lang="cs-CZ" sz="2400" dirty="0" smtClean="0"/>
              <a:t>, autoři knihy Svatá krev a svatý grál (1982), ve které se zabývají teoriemi, že Ježíš a Máří Magdaléna byli manželé a měli dítě a jejich potomci dodnes žijí – britský nejvyšší soud jejich žalobu zamítl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Da </a:t>
            </a:r>
            <a:r>
              <a:rPr lang="cs-CZ" sz="2400" dirty="0" err="1" smtClean="0">
                <a:solidFill>
                  <a:srgbClr val="FF0000"/>
                </a:solidFill>
              </a:rPr>
              <a:t>Vinciho</a:t>
            </a:r>
            <a:r>
              <a:rPr lang="cs-CZ" sz="2400" dirty="0" smtClean="0">
                <a:solidFill>
                  <a:srgbClr val="FF0000"/>
                </a:solidFill>
              </a:rPr>
              <a:t> kód </a:t>
            </a:r>
            <a:r>
              <a:rPr lang="cs-CZ" sz="2400" dirty="0" smtClean="0"/>
              <a:t>vyšel 18.3. 2003 – strávil 144 týdnů na žebříčku bestsellerů </a:t>
            </a:r>
            <a:r>
              <a:rPr lang="cs-CZ" sz="2400" dirty="0" err="1" smtClean="0"/>
              <a:t>The</a:t>
            </a:r>
            <a:r>
              <a:rPr lang="cs-CZ" sz="2400" dirty="0" smtClean="0"/>
              <a:t> New York </a:t>
            </a:r>
            <a:r>
              <a:rPr lang="cs-CZ" sz="2400" dirty="0" err="1" smtClean="0"/>
              <a:t>Times</a:t>
            </a:r>
            <a:r>
              <a:rPr lang="cs-CZ" sz="2400" dirty="0" smtClean="0"/>
              <a:t>, 54 z nich na prvním místě</a:t>
            </a:r>
          </a:p>
          <a:p>
            <a:r>
              <a:rPr lang="cs-CZ" sz="2400" dirty="0"/>
              <a:t>r</a:t>
            </a:r>
            <a:r>
              <a:rPr lang="cs-CZ" sz="2400" dirty="0" smtClean="0"/>
              <a:t>omán byl přeložen do 51 jazyků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05194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Šifra mistra Leonarda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rofesor náboženské </a:t>
            </a:r>
            <a:r>
              <a:rPr lang="cs-CZ" sz="2400" dirty="0" err="1" smtClean="0"/>
              <a:t>symbologie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Robert </a:t>
            </a:r>
            <a:r>
              <a:rPr lang="cs-CZ" sz="2400" dirty="0" err="1" smtClean="0">
                <a:solidFill>
                  <a:srgbClr val="FF0000"/>
                </a:solidFill>
              </a:rPr>
              <a:t>Langdon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je zaskočen zprávou, že byl zavražděn odborník na křesťanství a správce muzea v Louvru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rzy je sám zatažen do nebezpečné hry, kde jde o jedno z největších tajemství lidstva, ale i o jeho život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ři pátrání mu pomáhá správcova vnučka Sophie </a:t>
            </a:r>
            <a:r>
              <a:rPr lang="cs-CZ" sz="2400" dirty="0" err="1" smtClean="0"/>
              <a:t>Neveu</a:t>
            </a:r>
            <a:endParaRPr lang="cs-CZ" sz="2400" dirty="0" smtClean="0"/>
          </a:p>
          <a:p>
            <a:r>
              <a:rPr lang="cs-CZ" sz="2400" dirty="0"/>
              <a:t>p</a:t>
            </a:r>
            <a:r>
              <a:rPr lang="cs-CZ" sz="2400" dirty="0" smtClean="0"/>
              <a:t>odstatou jejich poslání je objevení Svatého grálu a jeho tajemství</a:t>
            </a:r>
          </a:p>
          <a:p>
            <a:r>
              <a:rPr lang="cs-CZ" sz="2400" dirty="0" smtClean="0"/>
              <a:t>Leonardo da Vinci se prý ve svém díle snažil odhalit pravdu o Ježíši Kristovi. O něm bylo napsáno 80 evangelií, ale lidé znají pouze čtyři. V těch ostatních byla ukryta pravda o podstatě Ježíše Krista.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1309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Šifra mistra Leonarda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Brown rozvíjí myšlenku Ježíšova manželství s Máří Magdalénou, jež byla skryta pod označením Grál (kalich je symbolem ženy, ženského principu) a církví označena jako prostitutka. Máří porodila dceru a její potomci prý žijí ve Francii dodnes.</a:t>
            </a:r>
            <a:endParaRPr lang="cs-CZ" sz="2400" dirty="0"/>
          </a:p>
        </p:txBody>
      </p:sp>
      <p:pic>
        <p:nvPicPr>
          <p:cNvPr id="2050" name="Picture 2" descr="http://www.danbrown.cz/images/obalky/sifra-mistra-leonarda-n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3501008"/>
            <a:ext cx="1944216" cy="274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edia.novinky.cz/249/72499-top_foto2-jfl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01008"/>
            <a:ext cx="3810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519773" y="6260613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Obr. 2</a:t>
            </a:r>
            <a:endParaRPr lang="cs-CZ" sz="1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72944" y="5733256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Obr. 3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49433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Šifra mistra Leonarda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</a:t>
            </a:r>
            <a:r>
              <a:rPr lang="cs-CZ" sz="2400" dirty="0" smtClean="0"/>
              <a:t>zhledem k tomu, že církev se snaží tuto skutečnost zatajit, uniká Sophie s Robertem smrti jen o vlásek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říběh končí uschováním Grálu – ve skutečnosti ostatků Máří Magdalény – a listin, jež prozrazují pravdu o jejím životě</a:t>
            </a:r>
          </a:p>
          <a:p>
            <a:r>
              <a:rPr lang="cs-CZ" sz="2400" dirty="0"/>
              <a:t>t</a:t>
            </a:r>
            <a:r>
              <a:rPr lang="cs-CZ" sz="2400" dirty="0" smtClean="0"/>
              <a:t>aktéž Sophie zjistí pravdu o své rodině</a:t>
            </a:r>
            <a:endParaRPr lang="cs-CZ" sz="2400" dirty="0"/>
          </a:p>
          <a:p>
            <a:pPr marL="82296" indent="0">
              <a:buNone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č. 2 - Dozvíte se v závěru knihy, kde byly ostatky Máří Magdalény ukryty?</a:t>
            </a:r>
          </a:p>
          <a:p>
            <a:pPr marL="82296" indent="0">
              <a:buNone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č. 3 - Pokuste se zjistit, jak přijímá Brownovy knihy katolická církev.</a:t>
            </a:r>
          </a:p>
        </p:txBody>
      </p:sp>
      <p:pic>
        <p:nvPicPr>
          <p:cNvPr id="4" name="Picture 3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33056"/>
            <a:ext cx="354806" cy="35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E:\Downloads\1347826624_He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07" y="4725144"/>
            <a:ext cx="354806" cy="35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83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Filmové zpracování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196752"/>
            <a:ext cx="7674056" cy="5328592"/>
          </a:xfrm>
        </p:spPr>
        <p:txBody>
          <a:bodyPr>
            <a:normAutofit/>
          </a:bodyPr>
          <a:lstStyle/>
          <a:p>
            <a:r>
              <a:rPr lang="cs-CZ" sz="2400" dirty="0"/>
              <a:t>z</a:t>
            </a:r>
            <a:r>
              <a:rPr lang="cs-CZ" sz="2400" dirty="0" smtClean="0"/>
              <a:t>a autorská práva ke zfilmování zaplatilo studio Columbia </a:t>
            </a:r>
            <a:r>
              <a:rPr lang="cs-CZ" sz="2400" dirty="0" err="1" smtClean="0"/>
              <a:t>Pictures</a:t>
            </a:r>
            <a:r>
              <a:rPr lang="cs-CZ" sz="2400" dirty="0" smtClean="0"/>
              <a:t> 6 milionů dolarů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remiéra filmu 17.5. 2006, režie – Ron </a:t>
            </a:r>
            <a:r>
              <a:rPr lang="cs-CZ" sz="2400" dirty="0" err="1" smtClean="0"/>
              <a:t>Howard</a:t>
            </a:r>
            <a:endParaRPr lang="cs-CZ" sz="2400" dirty="0" smtClean="0"/>
          </a:p>
          <a:p>
            <a:r>
              <a:rPr lang="cs-CZ" sz="2400" dirty="0" smtClean="0"/>
              <a:t>Robert </a:t>
            </a:r>
            <a:r>
              <a:rPr lang="cs-CZ" sz="2400" dirty="0" err="1" smtClean="0"/>
              <a:t>Langdon</a:t>
            </a:r>
            <a:r>
              <a:rPr lang="cs-CZ" sz="2400" dirty="0" smtClean="0"/>
              <a:t> = Tom </a:t>
            </a:r>
            <a:r>
              <a:rPr lang="cs-CZ" sz="2400" dirty="0" err="1" smtClean="0"/>
              <a:t>Hanks</a:t>
            </a:r>
            <a:r>
              <a:rPr lang="cs-CZ" sz="2400" dirty="0" smtClean="0"/>
              <a:t>,  Sophie </a:t>
            </a:r>
            <a:r>
              <a:rPr lang="cs-CZ" sz="2400" dirty="0" err="1" smtClean="0"/>
              <a:t>Neveu</a:t>
            </a:r>
            <a:r>
              <a:rPr lang="cs-CZ" sz="2400" dirty="0" smtClean="0"/>
              <a:t> = </a:t>
            </a:r>
            <a:r>
              <a:rPr lang="cs-CZ" sz="2400" dirty="0" err="1" smtClean="0"/>
              <a:t>Audrey</a:t>
            </a:r>
            <a:r>
              <a:rPr lang="cs-CZ" sz="2400" dirty="0" smtClean="0"/>
              <a:t> </a:t>
            </a:r>
            <a:r>
              <a:rPr lang="cs-CZ" sz="2400" dirty="0" err="1" smtClean="0"/>
              <a:t>Tautou</a:t>
            </a:r>
            <a:r>
              <a:rPr lang="cs-CZ" sz="2400" dirty="0" smtClean="0"/>
              <a:t>,  vyšetřovatel Bezu </a:t>
            </a:r>
            <a:r>
              <a:rPr lang="cs-CZ" sz="2400" dirty="0" err="1" smtClean="0"/>
              <a:t>Fache</a:t>
            </a:r>
            <a:r>
              <a:rPr lang="cs-CZ" sz="2400" dirty="0" smtClean="0"/>
              <a:t> = Jean Reno</a:t>
            </a:r>
            <a:endParaRPr lang="cs-CZ" sz="2400" dirty="0"/>
          </a:p>
        </p:txBody>
      </p:sp>
      <p:pic>
        <p:nvPicPr>
          <p:cNvPr id="5122" name="Picture 2" descr="http://nd01.jxs.cz/611/520/2aa74d1516_25347134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01008"/>
            <a:ext cx="333375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494459" y="580526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Obr. 4</a:t>
            </a:r>
            <a:endParaRPr lang="cs-CZ" sz="1100" dirty="0"/>
          </a:p>
        </p:txBody>
      </p:sp>
      <p:pic>
        <p:nvPicPr>
          <p:cNvPr id="5124" name="Picture 4" descr="http://tmp.aktualne.centrum.sk/soumar/img/1054/32/10543269-old-cz-sifra-mistra-leonar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895" y="3501007"/>
            <a:ext cx="3402502" cy="221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116106" y="580526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Obr. 5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91052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</TotalTime>
  <Words>799</Words>
  <Application>Microsoft Office PowerPoint</Application>
  <PresentationFormat>Předvádění na obrazovce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Prezentace aplikace PowerPoint</vt:lpstr>
      <vt:lpstr>Dan Brown</vt:lpstr>
      <vt:lpstr>Dan Brown – autor bestsellerů</vt:lpstr>
      <vt:lpstr>Dan Brown – tvorba obecně</vt:lpstr>
      <vt:lpstr>Šifra mistra Leonarda (2003)</vt:lpstr>
      <vt:lpstr>Šifra mistra Leonarda</vt:lpstr>
      <vt:lpstr>Šifra mistra Leonarda</vt:lpstr>
      <vt:lpstr>Šifra mistra Leonarda</vt:lpstr>
      <vt:lpstr>Filmové zpracování</vt:lpstr>
      <vt:lpstr>Andělé a démoni (2000)</vt:lpstr>
      <vt:lpstr>Další tvorba</vt:lpstr>
      <vt:lpstr>Nový román Peklo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Brown</dc:title>
  <dc:creator>Libor</dc:creator>
  <cp:lastModifiedBy>Libor</cp:lastModifiedBy>
  <cp:revision>41</cp:revision>
  <dcterms:created xsi:type="dcterms:W3CDTF">2013-01-31T17:58:43Z</dcterms:created>
  <dcterms:modified xsi:type="dcterms:W3CDTF">2013-03-25T19:54:41Z</dcterms:modified>
</cp:coreProperties>
</file>