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66" y="-10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9D41-8452-4FA6-B702-951C54BD28E7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C227-98A9-437E-9BCC-7DB92D6DDE06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9D41-8452-4FA6-B702-951C54BD28E7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C227-98A9-437E-9BCC-7DB92D6DDE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9D41-8452-4FA6-B702-951C54BD28E7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C227-98A9-437E-9BCC-7DB92D6DDE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9D41-8452-4FA6-B702-951C54BD28E7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C227-98A9-437E-9BCC-7DB92D6DDE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9D41-8452-4FA6-B702-951C54BD28E7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C227-98A9-437E-9BCC-7DB92D6DDE06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9D41-8452-4FA6-B702-951C54BD28E7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C227-98A9-437E-9BCC-7DB92D6DDE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9D41-8452-4FA6-B702-951C54BD28E7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C227-98A9-437E-9BCC-7DB92D6DDE06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9D41-8452-4FA6-B702-951C54BD28E7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C227-98A9-437E-9BCC-7DB92D6DDE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9D41-8452-4FA6-B702-951C54BD28E7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C227-98A9-437E-9BCC-7DB92D6DDE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9D41-8452-4FA6-B702-951C54BD28E7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C227-98A9-437E-9BCC-7DB92D6DDE06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9D41-8452-4FA6-B702-951C54BD28E7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C227-98A9-437E-9BCC-7DB92D6DDE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09A9D41-8452-4FA6-B702-951C54BD28E7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634C227-98A9-437E-9BCC-7DB92D6DDE0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hyperlink" Target="http://www.google.cz/url?sa=i&amp;source=images&amp;cd=&amp;cad=rja&amp;docid=f_zg5HGUaN2HUM&amp;tbnid=a4RakLT122RfhM:&amp;ved=0CAgQjRwwADgZ&amp;url=http://www.tumblr.com/tagged/dominique-swain?before=1328383082&amp;ei=V5IaUZuXGuWM4gTHyIGoCg&amp;psig=AFQjCNGA8WQWsOjDC4BECK7AtBnK9LhEMw&amp;ust=1360782295500545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y-jazyk.cz/" TargetMode="External"/><Relationship Id="rId7" Type="http://schemas.openxmlformats.org/officeDocument/2006/relationships/hyperlink" Target="http://www.tumblr.com/tagged/dominique-swain?before=1328383082" TargetMode="External"/><Relationship Id="rId2" Type="http://schemas.openxmlformats.org/officeDocument/2006/relationships/hyperlink" Target="http://www.wikipedie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npop.com/clubs/dominique-swain/images/6981616/title/lolita-photo" TargetMode="External"/><Relationship Id="rId5" Type="http://schemas.openxmlformats.org/officeDocument/2006/relationships/hyperlink" Target="http://www.rarasuperstar.com/archives/5296" TargetMode="External"/><Relationship Id="rId4" Type="http://schemas.openxmlformats.org/officeDocument/2006/relationships/hyperlink" Target="http://www.metroactive.com/papers/cruz/02.24.99/lit-nabokov-9908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url?sa=i&amp;source=images&amp;cd=&amp;cad=rja&amp;docid=3rgExm7hwIZ1GM&amp;tbnid=XLu3FrgYC51ZKM:&amp;ved=0CAgQjRwwADgP&amp;url=http://www.metroactive.com/papers/cruz/02.24.99/lit-nabokov-9908.html&amp;ei=WI4aUaKNNYmq4ASotoG4Cw&amp;psig=AFQjCNHNUAfcNfMS2-Y7ul7OzqFmVAyAig&amp;ust=1360781272949209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899592" y="1538783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Výukový materiál v rámci projektu OPVK 1.5 Peníze středním školám</a:t>
            </a:r>
            <a:br>
              <a:rPr lang="cs-CZ" sz="1600" b="1" dirty="0"/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Číslo projektu:		</a:t>
            </a:r>
            <a:r>
              <a:rPr lang="cs-CZ" sz="1600" b="1" dirty="0" smtClean="0"/>
              <a:t>	CZ.1.07/1.5.00/34.0883 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Název projektu:		</a:t>
            </a:r>
            <a:r>
              <a:rPr lang="cs-CZ" sz="1600" b="1" dirty="0" smtClean="0"/>
              <a:t>	Rozvoj </a:t>
            </a:r>
            <a:r>
              <a:rPr lang="cs-CZ" sz="1600" b="1" dirty="0"/>
              <a:t>vzdělanosti</a:t>
            </a:r>
            <a:br>
              <a:rPr lang="cs-CZ" sz="1600" b="1" dirty="0"/>
            </a:br>
            <a:r>
              <a:rPr lang="cs-CZ" sz="1600" b="1" dirty="0"/>
              <a:t>Číslo šablony:   		</a:t>
            </a:r>
            <a:r>
              <a:rPr lang="cs-CZ" sz="1600" b="1" dirty="0" smtClean="0"/>
              <a:t>	III/2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Datum vytvoření:	</a:t>
            </a:r>
            <a:r>
              <a:rPr lang="cs-CZ" sz="1600" b="1" dirty="0" smtClean="0"/>
              <a:t>		8.2.2013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Autor:			</a:t>
            </a:r>
            <a:r>
              <a:rPr lang="cs-CZ" sz="1600" b="1" dirty="0" smtClean="0"/>
              <a:t>	Mgr. Karla </a:t>
            </a:r>
            <a:r>
              <a:rPr lang="cs-CZ" sz="1600" b="1" dirty="0" err="1" smtClean="0"/>
              <a:t>Bedrlíková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Určeno pro předmět:      </a:t>
            </a:r>
            <a:r>
              <a:rPr lang="cs-CZ" sz="1600" b="1" dirty="0" smtClean="0"/>
              <a:t>		Český jazyk a literatura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Tematická oblast:	</a:t>
            </a:r>
            <a:r>
              <a:rPr lang="cs-CZ" sz="1600" b="1" dirty="0" smtClean="0"/>
              <a:t>		Světová literatura po roce 1945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Obor vzdělání:		</a:t>
            </a:r>
            <a:r>
              <a:rPr lang="cs-CZ" sz="1600" b="1" dirty="0" smtClean="0"/>
              <a:t>	Kosmetické služby(69-41-L/01), </a:t>
            </a:r>
            <a:br>
              <a:rPr lang="cs-CZ" sz="1600" b="1" dirty="0" smtClean="0"/>
            </a:br>
            <a:r>
              <a:rPr lang="cs-CZ" sz="1600" b="1" dirty="0" smtClean="0"/>
              <a:t>				4. ročník                                            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Název výukového materiálu</a:t>
            </a:r>
            <a:r>
              <a:rPr lang="cs-CZ" sz="1600" b="1" dirty="0" smtClean="0"/>
              <a:t>:  	Vladimir </a:t>
            </a:r>
            <a:r>
              <a:rPr lang="cs-CZ" sz="1600" b="1" dirty="0" err="1" smtClean="0"/>
              <a:t>Nabokov</a:t>
            </a:r>
            <a:r>
              <a:rPr lang="cs-CZ" sz="1600" b="1" dirty="0" smtClean="0"/>
              <a:t> - Lolita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Popis využití: </a:t>
            </a:r>
            <a:r>
              <a:rPr lang="cs-CZ" sz="1600" b="1" dirty="0" smtClean="0"/>
              <a:t>			Výukový </a:t>
            </a:r>
            <a:r>
              <a:rPr lang="cs-CZ" sz="1600" b="1" dirty="0"/>
              <a:t>materiál s úkoly pro žáky s 					využitím dataprojektoru, notebooku, </a:t>
            </a:r>
            <a:r>
              <a:rPr lang="cs-CZ" sz="1600" b="1" dirty="0" smtClean="0"/>
              <a:t> </a:t>
            </a:r>
            <a:r>
              <a:rPr lang="cs-CZ" sz="1600" b="1" dirty="0"/>
              <a:t>			</a:t>
            </a:r>
            <a:r>
              <a:rPr lang="cs-CZ" sz="1600" b="1" dirty="0" smtClean="0"/>
              <a:t>                                vlastní četby románu Lolita				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Čas:  </a:t>
            </a:r>
            <a:r>
              <a:rPr lang="cs-CZ" sz="1600" b="1" dirty="0" smtClean="0"/>
              <a:t>				20 </a:t>
            </a:r>
            <a:r>
              <a:rPr lang="cs-CZ" sz="1600" b="1" dirty="0"/>
              <a:t>minut </a:t>
            </a:r>
            <a:br>
              <a:rPr lang="cs-CZ" sz="1600" b="1" dirty="0"/>
            </a:b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7" name="Obdélník 6"/>
          <p:cNvSpPr/>
          <p:nvPr/>
        </p:nvSpPr>
        <p:spPr>
          <a:xfrm>
            <a:off x="4499992" y="661498"/>
            <a:ext cx="3706977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</a:t>
            </a:r>
            <a:r>
              <a:rPr lang="en-US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Y_32_INOVACE_</a:t>
            </a:r>
            <a:r>
              <a:rPr lang="cs-C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CJK43160BED</a:t>
            </a:r>
            <a:endParaRPr lang="cs-CZ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2" descr="E:\Downloads\Kaja\loga_sablony_pruhled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8680"/>
            <a:ext cx="3098011" cy="68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4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LOLITA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340768"/>
            <a:ext cx="4614664" cy="5006336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Humbert</a:t>
            </a:r>
            <a:r>
              <a:rPr lang="cs-CZ" sz="2400" dirty="0" smtClean="0"/>
              <a:t> se </a:t>
            </a:r>
            <a:r>
              <a:rPr lang="cs-CZ" sz="2400" dirty="0" err="1" smtClean="0"/>
              <a:t>Lo</a:t>
            </a:r>
            <a:r>
              <a:rPr lang="cs-CZ" sz="2400" dirty="0" smtClean="0"/>
              <a:t> omluví za minulé hříchy a prosí ji, aby se k němu vrátila – ta odmítá</a:t>
            </a:r>
          </a:p>
          <a:p>
            <a:r>
              <a:rPr lang="cs-CZ" sz="2400" dirty="0" smtClean="0"/>
              <a:t>H. odjíždí do </a:t>
            </a:r>
            <a:r>
              <a:rPr lang="cs-CZ" sz="2400" dirty="0" err="1" smtClean="0"/>
              <a:t>Quiltyho</a:t>
            </a:r>
            <a:r>
              <a:rPr lang="cs-CZ" sz="2400" dirty="0" smtClean="0"/>
              <a:t> rezidence – zastřelí ho a je zatčen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ávěrem svého vyprávění se </a:t>
            </a:r>
            <a:r>
              <a:rPr lang="cs-CZ" sz="2400" dirty="0" err="1" smtClean="0"/>
              <a:t>Humbert</a:t>
            </a:r>
            <a:r>
              <a:rPr lang="cs-CZ" sz="2400" dirty="0" smtClean="0"/>
              <a:t> loučí s Lolitou a vysvětluje čtenářům, že kniha, kterou drží v ruce, jsou jeho paměti, jež nesmějí být vydány dříve než po </a:t>
            </a:r>
            <a:r>
              <a:rPr lang="cs-CZ" sz="2400" dirty="0" err="1" smtClean="0"/>
              <a:t>Lolitině</a:t>
            </a:r>
            <a:r>
              <a:rPr lang="cs-CZ" sz="2400" dirty="0" smtClean="0"/>
              <a:t> smrti</a:t>
            </a:r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052736"/>
            <a:ext cx="3684662" cy="283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504906" y="4005064"/>
            <a:ext cx="5389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2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47423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77672" y="1772816"/>
            <a:ext cx="8198784" cy="1366168"/>
          </a:xfrm>
        </p:spPr>
        <p:txBody>
          <a:bodyPr>
            <a:normAutofit lnSpcReduction="10000"/>
          </a:bodyPr>
          <a:lstStyle/>
          <a:p>
            <a:pPr marL="274320" lvl="1" indent="0">
              <a:buNone/>
            </a:pPr>
            <a:r>
              <a:rPr lang="cs-CZ" sz="2000" dirty="0" smtClean="0"/>
              <a:t>Úkol č. 3 - Na základě četby se pokuste popsat vztah Lolity a </a:t>
            </a:r>
            <a:r>
              <a:rPr lang="cs-CZ" sz="2000" dirty="0" err="1" smtClean="0"/>
              <a:t>Humberta</a:t>
            </a:r>
            <a:r>
              <a:rPr lang="cs-CZ" sz="2000" dirty="0" smtClean="0"/>
              <a:t>.</a:t>
            </a:r>
          </a:p>
          <a:p>
            <a:pPr marL="274320" lvl="1" indent="0">
              <a:buNone/>
            </a:pPr>
            <a:endParaRPr lang="cs-CZ" sz="2000" dirty="0" smtClean="0"/>
          </a:p>
          <a:p>
            <a:pPr marL="274320" lvl="1" indent="0">
              <a:buNone/>
            </a:pPr>
            <a:r>
              <a:rPr lang="cs-CZ" sz="2000" dirty="0" smtClean="0"/>
              <a:t>Úkol č. 4 - V čem spočívá mystifikace příběhu?</a:t>
            </a:r>
            <a:endParaRPr lang="cs-CZ" sz="2000" dirty="0"/>
          </a:p>
        </p:txBody>
      </p:sp>
      <p:pic>
        <p:nvPicPr>
          <p:cNvPr id="5" name="Picture 2" descr="D:\1348421165_Gnome-Dialog-Question-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1348421165_Gnome-Dialog-Question-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23" y="2564904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517" y="3501008"/>
            <a:ext cx="3172435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2284269" y="6021288"/>
            <a:ext cx="5389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3</a:t>
            </a:r>
            <a:endParaRPr lang="cs-CZ" sz="1000" dirty="0"/>
          </a:p>
        </p:txBody>
      </p:sp>
      <p:pic>
        <p:nvPicPr>
          <p:cNvPr id="4100" name="Picture 4" descr="http://25.media.tumblr.com/tumblr_lyixmwqKD41qb7eqho1_128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160411"/>
            <a:ext cx="1787674" cy="271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6564524" y="6021288"/>
            <a:ext cx="5389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4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21306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Použitá literatura: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208240"/>
          </a:xfrm>
        </p:spPr>
        <p:txBody>
          <a:bodyPr>
            <a:normAutofit/>
          </a:bodyPr>
          <a:lstStyle/>
          <a:p>
            <a:r>
              <a:rPr lang="cs-CZ" sz="1400" dirty="0" smtClean="0"/>
              <a:t>Krausová L.- Foldyna L.: Čítanka 4, edice MATURITA, Třebíč 2006, 207 s.</a:t>
            </a:r>
          </a:p>
          <a:p>
            <a:r>
              <a:rPr lang="cs-CZ" sz="1400" dirty="0" smtClean="0"/>
              <a:t>Prokop, Vladimír: Přehled světové literatury 20. století. Sokolov 2006.</a:t>
            </a:r>
          </a:p>
          <a:p>
            <a:r>
              <a:rPr lang="cs-CZ" sz="1400" dirty="0" smtClean="0">
                <a:hlinkClick r:id="rId2"/>
              </a:rPr>
              <a:t>www.wikipedie.cz</a:t>
            </a:r>
            <a:endParaRPr lang="cs-CZ" sz="1400" dirty="0" smtClean="0"/>
          </a:p>
          <a:p>
            <a:r>
              <a:rPr lang="cs-CZ" sz="1400" dirty="0" smtClean="0">
                <a:hlinkClick r:id="rId3"/>
              </a:rPr>
              <a:t>www.cesky-jazyk.cz</a:t>
            </a:r>
            <a:endParaRPr lang="cs-CZ" sz="1400" dirty="0" smtClean="0"/>
          </a:p>
          <a:p>
            <a:r>
              <a:rPr lang="cs-CZ" sz="1400" dirty="0" smtClean="0"/>
              <a:t>Obr. </a:t>
            </a:r>
            <a:r>
              <a:rPr lang="cs-CZ" sz="1400" dirty="0"/>
              <a:t>1 - </a:t>
            </a: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www.metroactive.com/papers/cruz/02.24.99/lit-nabokov-9908.html</a:t>
            </a:r>
            <a:endParaRPr lang="cs-CZ" sz="1400" dirty="0" smtClean="0"/>
          </a:p>
          <a:p>
            <a:r>
              <a:rPr lang="cs-CZ" sz="1400" dirty="0" smtClean="0"/>
              <a:t>Obr. </a:t>
            </a:r>
            <a:r>
              <a:rPr lang="cs-CZ" sz="1400" dirty="0"/>
              <a:t>2 - </a:t>
            </a:r>
            <a:r>
              <a:rPr lang="cs-CZ" sz="1400" dirty="0">
                <a:hlinkClick r:id="rId5"/>
              </a:rPr>
              <a:t>http://</a:t>
            </a:r>
            <a:r>
              <a:rPr lang="cs-CZ" sz="1400" dirty="0" smtClean="0">
                <a:hlinkClick r:id="rId5"/>
              </a:rPr>
              <a:t>www.rarasuperstar.com/archives/5296</a:t>
            </a:r>
            <a:endParaRPr lang="cs-CZ" sz="1400" dirty="0" smtClean="0"/>
          </a:p>
          <a:p>
            <a:r>
              <a:rPr lang="cs-CZ" sz="1400" dirty="0" smtClean="0"/>
              <a:t>Obr. </a:t>
            </a:r>
            <a:r>
              <a:rPr lang="cs-CZ" sz="1400" dirty="0"/>
              <a:t>3 - </a:t>
            </a:r>
            <a:r>
              <a:rPr lang="cs-CZ" sz="1400" dirty="0">
                <a:hlinkClick r:id="rId6"/>
              </a:rPr>
              <a:t>http://</a:t>
            </a:r>
            <a:r>
              <a:rPr lang="cs-CZ" sz="1400" dirty="0" smtClean="0">
                <a:hlinkClick r:id="rId6"/>
              </a:rPr>
              <a:t>www.fanpop.com/clubs/dominique-swain/images/6981616/title/lolita-photo</a:t>
            </a:r>
            <a:endParaRPr lang="cs-CZ" sz="1400" dirty="0" smtClean="0"/>
          </a:p>
          <a:p>
            <a:r>
              <a:rPr lang="cs-CZ" sz="1400" dirty="0" smtClean="0"/>
              <a:t>Obr. </a:t>
            </a:r>
            <a:r>
              <a:rPr lang="cs-CZ" sz="1400" dirty="0"/>
              <a:t>4 - </a:t>
            </a:r>
            <a:r>
              <a:rPr lang="cs-CZ" sz="1400" dirty="0">
                <a:hlinkClick r:id="rId7"/>
              </a:rPr>
              <a:t>http://</a:t>
            </a:r>
            <a:r>
              <a:rPr lang="cs-CZ" sz="1400" dirty="0" smtClean="0">
                <a:hlinkClick r:id="rId7"/>
              </a:rPr>
              <a:t>www.tumblr.com/tagged/dominique-swain?before=1328383082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Všechny obrázky byly staženy 8.2.2013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8849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 smtClean="0"/>
              <a:t>Vladimir </a:t>
            </a:r>
            <a:r>
              <a:rPr lang="cs-CZ" sz="4400" dirty="0" err="1" smtClean="0"/>
              <a:t>Nabokov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LOLITA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60254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Vladimir NABOKOV (1899-1977)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199" y="1637731"/>
            <a:ext cx="5192973" cy="47539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pocházel ze šlechtické rodiny (otec-člen Prozatímní vlády)</a:t>
            </a:r>
          </a:p>
          <a:p>
            <a:r>
              <a:rPr lang="cs-CZ" sz="2400" dirty="0" smtClean="0"/>
              <a:t>1919 celá rodina z Ruska emigrovala</a:t>
            </a:r>
          </a:p>
          <a:p>
            <a:r>
              <a:rPr lang="cs-CZ" sz="2400" dirty="0"/>
              <a:t>s</a:t>
            </a:r>
            <a:r>
              <a:rPr lang="cs-CZ" sz="2400" dirty="0" smtClean="0"/>
              <a:t>tudia francouzské a ruské literatury na univerzitě v Cambridgi</a:t>
            </a:r>
          </a:p>
          <a:p>
            <a:r>
              <a:rPr lang="cs-CZ" sz="2400" dirty="0"/>
              <a:t>ž</a:t>
            </a:r>
            <a:r>
              <a:rPr lang="cs-CZ" sz="2400" dirty="0" smtClean="0"/>
              <a:t>il v Berlíně, Paříži – živil se jako učitel, překladatel, instruktor tenisu</a:t>
            </a:r>
          </a:p>
          <a:p>
            <a:r>
              <a:rPr lang="cs-CZ" sz="2400" dirty="0" smtClean="0"/>
              <a:t>1940 odchod do USA, kde překládal a působil jako entomolog (znalec motýlů)</a:t>
            </a:r>
            <a:endParaRPr lang="cs-CZ" sz="2400" dirty="0"/>
          </a:p>
        </p:txBody>
      </p:sp>
      <p:pic>
        <p:nvPicPr>
          <p:cNvPr id="1026" name="Picture 2" descr="http://www.metroactive.com/papers/cruz/02.24.99/gifs/lit-nabokov-9908.jp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72816"/>
            <a:ext cx="2603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020272" y="5661248"/>
            <a:ext cx="5389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Obr. 1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62467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Vladimir NABOKOV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1945-1959 profesor ruské literatury na </a:t>
            </a:r>
            <a:r>
              <a:rPr lang="cs-CZ" dirty="0" err="1" smtClean="0"/>
              <a:t>Cornellově</a:t>
            </a:r>
            <a:r>
              <a:rPr lang="cs-CZ" dirty="0" smtClean="0"/>
              <a:t> univerzitě</a:t>
            </a:r>
            <a:endParaRPr lang="cs-CZ" dirty="0"/>
          </a:p>
          <a:p>
            <a:r>
              <a:rPr lang="cs-CZ" dirty="0" smtClean="0"/>
              <a:t>1960 se odstěhoval do Švýcarska</a:t>
            </a:r>
          </a:p>
          <a:p>
            <a:r>
              <a:rPr lang="cs-CZ" dirty="0"/>
              <a:t>d</a:t>
            </a:r>
            <a:r>
              <a:rPr lang="cs-CZ" dirty="0" smtClean="0"/>
              <a:t>o roku 1940 psal rusky, anglicky začal psát ještě před emigrací do USA</a:t>
            </a:r>
          </a:p>
          <a:p>
            <a:r>
              <a:rPr lang="cs-CZ" dirty="0"/>
              <a:t>v</a:t>
            </a:r>
            <a:r>
              <a:rPr lang="cs-CZ" dirty="0" smtClean="0"/>
              <a:t> postupu od jedné národní literatury ke druhé (od ruské k anglické) připomíná jeho dráha postup Milana Kundery</a:t>
            </a:r>
          </a:p>
          <a:p>
            <a:r>
              <a:rPr lang="cs-CZ" dirty="0"/>
              <a:t>j</a:t>
            </a:r>
            <a:r>
              <a:rPr lang="cs-CZ" dirty="0" smtClean="0"/>
              <a:t>eho dílo do češtiny překládá Pavel Dominik, čeští čtenáři se s dílem </a:t>
            </a:r>
            <a:r>
              <a:rPr lang="cs-CZ" dirty="0" err="1" smtClean="0"/>
              <a:t>Nabokova</a:t>
            </a:r>
            <a:r>
              <a:rPr lang="cs-CZ" dirty="0" smtClean="0"/>
              <a:t> seznámili až po revoluci 1989, protože </a:t>
            </a:r>
            <a:r>
              <a:rPr lang="cs-CZ" dirty="0" err="1" smtClean="0"/>
              <a:t>Nabokov</a:t>
            </a:r>
            <a:r>
              <a:rPr lang="cs-CZ" dirty="0" smtClean="0"/>
              <a:t> byl emigrant, který uprchl před bolševiky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40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533400"/>
            <a:ext cx="8154537" cy="74949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Vladimir NABOKOV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280248"/>
          </a:xfrm>
        </p:spPr>
        <p:txBody>
          <a:bodyPr/>
          <a:lstStyle/>
          <a:p>
            <a:r>
              <a:rPr lang="cs-CZ" dirty="0"/>
              <a:t>j</a:t>
            </a:r>
            <a:r>
              <a:rPr lang="cs-CZ" dirty="0" smtClean="0"/>
              <a:t>eho styl je založený na slovních hříčkách, intelektuálních narážkách</a:t>
            </a:r>
          </a:p>
          <a:p>
            <a:r>
              <a:rPr lang="cs-CZ" dirty="0"/>
              <a:t>j</a:t>
            </a:r>
            <a:r>
              <a:rPr lang="cs-CZ" dirty="0" smtClean="0"/>
              <a:t>eho dílo je záhadné a velmi složité a mnohovrstevnaté, plné záměrných mystifikací</a:t>
            </a:r>
          </a:p>
          <a:p>
            <a:r>
              <a:rPr lang="cs-CZ" dirty="0"/>
              <a:t>d</a:t>
            </a:r>
            <a:r>
              <a:rPr lang="cs-CZ" dirty="0" smtClean="0"/>
              <a:t>o knih se promítá autorovo šťastné dětství, emigrace, vynikající paměť, vzdělání, mimořádné ovládání jazyků a dvě záliby: motýli a šachy</a:t>
            </a:r>
          </a:p>
          <a:p>
            <a:r>
              <a:rPr lang="cs-CZ" dirty="0"/>
              <a:t>č</a:t>
            </a:r>
            <a:r>
              <a:rPr lang="cs-CZ" dirty="0" smtClean="0"/>
              <a:t>asto se zabýval problematikou odcizení a problémy ruských politických a intelektuálních emigrantů</a:t>
            </a:r>
          </a:p>
          <a:p>
            <a:r>
              <a:rPr lang="cs-CZ" b="1" dirty="0" err="1" smtClean="0"/>
              <a:t>Mášeňka</a:t>
            </a:r>
            <a:r>
              <a:rPr lang="cs-CZ" b="1" dirty="0" smtClean="0"/>
              <a:t> </a:t>
            </a:r>
            <a:r>
              <a:rPr lang="cs-CZ" dirty="0" smtClean="0"/>
              <a:t>(1926)		</a:t>
            </a:r>
            <a:r>
              <a:rPr lang="cs-CZ" b="1" dirty="0" smtClean="0"/>
              <a:t>Pozvání na popravu </a:t>
            </a:r>
            <a:r>
              <a:rPr lang="cs-CZ" dirty="0" smtClean="0"/>
              <a:t>(1935)</a:t>
            </a:r>
            <a:br>
              <a:rPr lang="cs-CZ" dirty="0" smtClean="0"/>
            </a:br>
            <a:r>
              <a:rPr lang="cs-CZ" b="1" dirty="0" smtClean="0"/>
              <a:t>Lolita</a:t>
            </a:r>
            <a:r>
              <a:rPr lang="cs-CZ" dirty="0" smtClean="0"/>
              <a:t> (1955-Paříž)	</a:t>
            </a:r>
            <a:r>
              <a:rPr lang="cs-CZ" b="1" dirty="0" smtClean="0"/>
              <a:t>Koukej na harlekýny </a:t>
            </a:r>
            <a:r>
              <a:rPr lang="cs-CZ" dirty="0" smtClean="0"/>
              <a:t>(1974)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966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LOLITA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876800"/>
          </a:xfrm>
        </p:spPr>
        <p:txBody>
          <a:bodyPr/>
          <a:lstStyle/>
          <a:p>
            <a:r>
              <a:rPr lang="cs-CZ" dirty="0"/>
              <a:t>r</a:t>
            </a:r>
            <a:r>
              <a:rPr lang="cs-CZ" dirty="0" smtClean="0"/>
              <a:t>omán poprvé vydán 1955 v Paříži</a:t>
            </a:r>
          </a:p>
          <a:p>
            <a:r>
              <a:rPr lang="cs-CZ" dirty="0" smtClean="0"/>
              <a:t>hl. hrdina </a:t>
            </a:r>
            <a:r>
              <a:rPr lang="cs-CZ" b="1" dirty="0" err="1" smtClean="0"/>
              <a:t>Humbert</a:t>
            </a:r>
            <a:r>
              <a:rPr lang="cs-CZ" b="1" dirty="0" smtClean="0"/>
              <a:t> </a:t>
            </a:r>
            <a:r>
              <a:rPr lang="cs-CZ" b="1" dirty="0" err="1" smtClean="0"/>
              <a:t>Humbert</a:t>
            </a:r>
            <a:r>
              <a:rPr lang="cs-CZ" b="1" dirty="0" smtClean="0"/>
              <a:t> </a:t>
            </a:r>
            <a:r>
              <a:rPr lang="cs-CZ" dirty="0" smtClean="0"/>
              <a:t>je sexuálně přitahován dvanáctiletou dívkou jménem Dolores </a:t>
            </a:r>
            <a:r>
              <a:rPr lang="cs-CZ" dirty="0" err="1" smtClean="0"/>
              <a:t>Haze</a:t>
            </a:r>
            <a:endParaRPr lang="cs-CZ" dirty="0" smtClean="0"/>
          </a:p>
          <a:p>
            <a:r>
              <a:rPr lang="cs-CZ" dirty="0"/>
              <a:t>j</a:t>
            </a:r>
            <a:r>
              <a:rPr lang="cs-CZ" dirty="0" smtClean="0"/>
              <a:t>méno Lolita se stalo součástí jazyka jako označení sexuálně přitažlivé mladé dívky</a:t>
            </a:r>
          </a:p>
          <a:p>
            <a:r>
              <a:rPr lang="cs-CZ" dirty="0"/>
              <a:t>r</a:t>
            </a:r>
            <a:r>
              <a:rPr lang="cs-CZ" dirty="0" smtClean="0"/>
              <a:t>omán byl dvakrát zfilmován: 1962 – </a:t>
            </a:r>
            <a:r>
              <a:rPr lang="cs-CZ" b="1" dirty="0" err="1" smtClean="0"/>
              <a:t>Stanley</a:t>
            </a:r>
            <a:r>
              <a:rPr lang="cs-CZ" b="1" dirty="0" smtClean="0"/>
              <a:t> </a:t>
            </a:r>
            <a:r>
              <a:rPr lang="cs-CZ" b="1" dirty="0" err="1" smtClean="0"/>
              <a:t>Kubrick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				      1997 – </a:t>
            </a:r>
            <a:r>
              <a:rPr lang="cs-CZ" b="1" dirty="0" smtClean="0"/>
              <a:t>Adrian </a:t>
            </a:r>
            <a:r>
              <a:rPr lang="cs-CZ" b="1" dirty="0" err="1" smtClean="0"/>
              <a:t>Lyne</a:t>
            </a:r>
            <a:endParaRPr lang="cs-CZ" b="1" dirty="0" smtClean="0"/>
          </a:p>
          <a:p>
            <a:pPr marL="274320" lvl="1" indent="0">
              <a:buNone/>
            </a:pPr>
            <a:r>
              <a:rPr lang="cs-CZ" dirty="0" smtClean="0"/>
              <a:t>Úkol č. 1 - Zjistěte okolnosti  vydání románu Lolita, proč je považován za velmi kontroverzní dílo?                                              </a:t>
            </a:r>
            <a:endParaRPr lang="cs-CZ" sz="2000" dirty="0" smtClean="0"/>
          </a:p>
        </p:txBody>
      </p:sp>
      <p:pic>
        <p:nvPicPr>
          <p:cNvPr id="2050" name="Picture 2" descr="D:\1348421165_Gnome-Dialog-Question-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37112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7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208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LOLITA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28024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r</a:t>
            </a:r>
            <a:r>
              <a:rPr lang="cs-CZ" dirty="0" smtClean="0"/>
              <a:t>omán se skládá ze dvou částí a 69 kapitol</a:t>
            </a:r>
          </a:p>
          <a:p>
            <a:r>
              <a:rPr lang="cs-CZ" dirty="0"/>
              <a:t>v</a:t>
            </a:r>
            <a:r>
              <a:rPr lang="cs-CZ" dirty="0" smtClean="0"/>
              <a:t>ypráví je </a:t>
            </a:r>
            <a:r>
              <a:rPr lang="cs-CZ" dirty="0" err="1" smtClean="0"/>
              <a:t>Humbert</a:t>
            </a:r>
            <a:r>
              <a:rPr lang="cs-CZ" dirty="0" smtClean="0"/>
              <a:t> </a:t>
            </a:r>
            <a:r>
              <a:rPr lang="cs-CZ" dirty="0" err="1" smtClean="0"/>
              <a:t>Humbert</a:t>
            </a:r>
            <a:r>
              <a:rPr lang="cs-CZ" dirty="0" smtClean="0"/>
              <a:t>, literární vědec</a:t>
            </a:r>
          </a:p>
          <a:p>
            <a:r>
              <a:rPr lang="cs-CZ" dirty="0"/>
              <a:t>j</a:t>
            </a:r>
            <a:r>
              <a:rPr lang="cs-CZ" dirty="0" smtClean="0"/>
              <a:t>e sužován chorobnou touhou po malých holčičkách, pro něž vynalezl pojmenování „nymfičky“ (tato posedlost byla způsobena předčasnou smrtí jeho dětské lásky </a:t>
            </a:r>
            <a:r>
              <a:rPr lang="cs-CZ" dirty="0" err="1" smtClean="0"/>
              <a:t>Annabel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Humbert</a:t>
            </a:r>
            <a:r>
              <a:rPr lang="cs-CZ" dirty="0" smtClean="0"/>
              <a:t> se po neúspěšném manželství stěhuje do </a:t>
            </a:r>
            <a:r>
              <a:rPr lang="cs-CZ" dirty="0" err="1" smtClean="0"/>
              <a:t>Ramsdale</a:t>
            </a:r>
            <a:r>
              <a:rPr lang="cs-CZ" dirty="0" smtClean="0"/>
              <a:t>, aby mohl psát svou literárně teoretickou práci</a:t>
            </a:r>
          </a:p>
          <a:p>
            <a:r>
              <a:rPr lang="cs-CZ" dirty="0"/>
              <a:t>u</a:t>
            </a:r>
            <a:r>
              <a:rPr lang="cs-CZ" dirty="0" smtClean="0"/>
              <a:t>bytuje se v domě Charlotty Hazeové jen proto, že se zamiloval do její dcery</a:t>
            </a:r>
          </a:p>
          <a:p>
            <a:pPr marL="274320" lvl="1" indent="0">
              <a:buNone/>
            </a:pPr>
            <a:r>
              <a:rPr lang="cs-CZ" dirty="0" smtClean="0"/>
              <a:t>Úkol č. 2 - Práce s čítankou – str. 12: Popište scénu, kdy se </a:t>
            </a:r>
            <a:r>
              <a:rPr lang="cs-CZ" dirty="0" err="1" smtClean="0"/>
              <a:t>Humbert</a:t>
            </a:r>
            <a:r>
              <a:rPr lang="cs-CZ" dirty="0" smtClean="0"/>
              <a:t> setkává s Lolitou. V čem spočívá </a:t>
            </a:r>
            <a:r>
              <a:rPr lang="cs-CZ" dirty="0" err="1" smtClean="0"/>
              <a:t>Nabokovovo</a:t>
            </a:r>
            <a:r>
              <a:rPr lang="cs-CZ" dirty="0" smtClean="0"/>
              <a:t>  vypravěčské umění?</a:t>
            </a:r>
          </a:p>
          <a:p>
            <a:r>
              <a:rPr lang="cs-CZ" dirty="0" smtClean="0"/>
              <a:t>Charlotta se však do </a:t>
            </a:r>
            <a:r>
              <a:rPr lang="cs-CZ" dirty="0" err="1" smtClean="0"/>
              <a:t>Humberta</a:t>
            </a:r>
            <a:r>
              <a:rPr lang="cs-CZ" dirty="0" smtClean="0"/>
              <a:t> zamiluje a dává mu na výběr: buď si ji vezme za manželku, nebo se odstěhuje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Picture 2" descr="D:\1348421165_Gnome-Dialog-Question-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37112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56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219256" cy="73536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LOLITA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899" y="1214651"/>
            <a:ext cx="8372901" cy="5262349"/>
          </a:xfrm>
        </p:spPr>
        <p:txBody>
          <a:bodyPr/>
          <a:lstStyle/>
          <a:p>
            <a:r>
              <a:rPr lang="cs-CZ" dirty="0" smtClean="0"/>
              <a:t>Charlotta se dozví o </a:t>
            </a:r>
            <a:r>
              <a:rPr lang="cs-CZ" dirty="0" err="1" smtClean="0"/>
              <a:t>Humbertově</a:t>
            </a:r>
            <a:r>
              <a:rPr lang="cs-CZ" dirty="0" smtClean="0"/>
              <a:t> vášni z jeho tajného deníku, chce odhalit jeho pravou tvář, ale když přechází ulici, srazí ji auto a ona na místě umírá</a:t>
            </a:r>
          </a:p>
          <a:p>
            <a:r>
              <a:rPr lang="cs-CZ" dirty="0" err="1" smtClean="0"/>
              <a:t>Humbert</a:t>
            </a:r>
            <a:r>
              <a:rPr lang="cs-CZ" dirty="0" smtClean="0"/>
              <a:t> vyzvedne Lolitu z tábora, ubytují se v hotelu a H. dává Lolitě prášky na spaní =&gt; překvapivě je však sveden on, nikoliv Lolita (H. není jejím prvním milencem)</a:t>
            </a:r>
          </a:p>
          <a:p>
            <a:r>
              <a:rPr lang="cs-CZ" dirty="0"/>
              <a:t>a</a:t>
            </a:r>
            <a:r>
              <a:rPr lang="cs-CZ" dirty="0" smtClean="0"/>
              <a:t>ž nyní se </a:t>
            </a:r>
            <a:r>
              <a:rPr lang="cs-CZ" dirty="0" err="1" smtClean="0"/>
              <a:t>Lo</a:t>
            </a:r>
            <a:r>
              <a:rPr lang="cs-CZ" dirty="0" smtClean="0"/>
              <a:t> dozvídá o smrti matky a uvědomuje si svou bezvýchodnou situaci, kdy je na svém otčímovi závislá a nemůže než hrát podle jeho pravidel</a:t>
            </a:r>
          </a:p>
          <a:p>
            <a:r>
              <a:rPr lang="cs-CZ" dirty="0" smtClean="0"/>
              <a:t>Lolita a </a:t>
            </a:r>
            <a:r>
              <a:rPr lang="cs-CZ" dirty="0" err="1" smtClean="0"/>
              <a:t>Humbert</a:t>
            </a:r>
            <a:r>
              <a:rPr lang="cs-CZ" dirty="0" smtClean="0"/>
              <a:t> cestují Amerikou – po roce kočovného života se usadí v Nové Anglii, </a:t>
            </a:r>
            <a:r>
              <a:rPr lang="cs-CZ" dirty="0" err="1" smtClean="0"/>
              <a:t>Lo</a:t>
            </a:r>
            <a:r>
              <a:rPr lang="cs-CZ" dirty="0" smtClean="0"/>
              <a:t> začíná navštěvovat školu a </a:t>
            </a:r>
            <a:r>
              <a:rPr lang="cs-CZ" dirty="0" err="1" smtClean="0"/>
              <a:t>Humbert</a:t>
            </a:r>
            <a:r>
              <a:rPr lang="cs-CZ" dirty="0" smtClean="0"/>
              <a:t> se chová jako milující otec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08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219256" cy="73536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LOLITA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280248"/>
          </a:xfrm>
        </p:spPr>
        <p:txBody>
          <a:bodyPr/>
          <a:lstStyle/>
          <a:p>
            <a:r>
              <a:rPr lang="cs-CZ" dirty="0" err="1" smtClean="0"/>
              <a:t>Lo</a:t>
            </a:r>
            <a:r>
              <a:rPr lang="cs-CZ" dirty="0" smtClean="0"/>
              <a:t> chce hrát v divadelním představení, jehož autorem je Claire </a:t>
            </a:r>
            <a:r>
              <a:rPr lang="cs-CZ" dirty="0" err="1" smtClean="0"/>
              <a:t>Quilty</a:t>
            </a:r>
            <a:r>
              <a:rPr lang="cs-CZ" dirty="0" smtClean="0"/>
              <a:t> =&gt; premiéry se </a:t>
            </a:r>
            <a:r>
              <a:rPr lang="cs-CZ" dirty="0" err="1" smtClean="0"/>
              <a:t>Lo</a:t>
            </a:r>
            <a:r>
              <a:rPr lang="cs-CZ" dirty="0" smtClean="0"/>
              <a:t> neúčastní, opět s </a:t>
            </a:r>
            <a:r>
              <a:rPr lang="cs-CZ" dirty="0" err="1" smtClean="0"/>
              <a:t>Humbertem</a:t>
            </a:r>
            <a:r>
              <a:rPr lang="cs-CZ" dirty="0" smtClean="0"/>
              <a:t> odjíždějí</a:t>
            </a:r>
          </a:p>
          <a:p>
            <a:r>
              <a:rPr lang="cs-CZ" dirty="0" err="1" smtClean="0"/>
              <a:t>Humbert</a:t>
            </a:r>
            <a:r>
              <a:rPr lang="cs-CZ" dirty="0" smtClean="0"/>
              <a:t> má neustálý pocit, že je sledován, podezřívá Lolitu z plánování útěku</a:t>
            </a:r>
          </a:p>
          <a:p>
            <a:r>
              <a:rPr lang="cs-CZ" dirty="0" smtClean="0"/>
              <a:t>Lolita onemocní a zmizí z nemocnice</a:t>
            </a:r>
          </a:p>
          <a:p>
            <a:r>
              <a:rPr lang="cs-CZ" dirty="0" smtClean="0"/>
              <a:t>zoufalý </a:t>
            </a:r>
            <a:r>
              <a:rPr lang="cs-CZ" dirty="0" err="1" smtClean="0"/>
              <a:t>Humbert</a:t>
            </a:r>
            <a:r>
              <a:rPr lang="cs-CZ" dirty="0" smtClean="0"/>
              <a:t> začíná bezúspěšně pátrat po Lolitě…</a:t>
            </a:r>
          </a:p>
          <a:p>
            <a:r>
              <a:rPr lang="cs-CZ" dirty="0" smtClean="0"/>
              <a:t>1952 objeví </a:t>
            </a:r>
            <a:r>
              <a:rPr lang="cs-CZ" dirty="0" err="1" smtClean="0"/>
              <a:t>Humbert</a:t>
            </a:r>
            <a:r>
              <a:rPr lang="cs-CZ" dirty="0" smtClean="0"/>
              <a:t> ve schránce dopis, v němž ho sedmnáctiletá těhotná Lolita (vdaná) prosí o peníze</a:t>
            </a:r>
          </a:p>
          <a:p>
            <a:r>
              <a:rPr lang="cs-CZ" dirty="0" err="1" smtClean="0"/>
              <a:t>Humbert</a:t>
            </a:r>
            <a:r>
              <a:rPr lang="cs-CZ" dirty="0" smtClean="0"/>
              <a:t> za </a:t>
            </a:r>
            <a:r>
              <a:rPr lang="cs-CZ" dirty="0" err="1" smtClean="0"/>
              <a:t>Lo</a:t>
            </a:r>
            <a:r>
              <a:rPr lang="cs-CZ" dirty="0" smtClean="0"/>
              <a:t> odjíždí a dozví se, že ji tehdy unesl Claire </a:t>
            </a:r>
            <a:r>
              <a:rPr lang="cs-CZ" dirty="0" err="1" smtClean="0"/>
              <a:t>Quilty</a:t>
            </a:r>
            <a:r>
              <a:rPr lang="cs-CZ" dirty="0" smtClean="0"/>
              <a:t> – odvezl ji z nemocnice v naději, že z ní udělá hvězdu pornografických filmů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27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676</TotalTime>
  <Words>780</Words>
  <Application>Microsoft Office PowerPoint</Application>
  <PresentationFormat>Předvádění na obrazovce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Přehlednost</vt:lpstr>
      <vt:lpstr>Prezentace aplikace PowerPoint</vt:lpstr>
      <vt:lpstr>Vladimir Nabokov</vt:lpstr>
      <vt:lpstr>Vladimir NABOKOV (1899-1977)</vt:lpstr>
      <vt:lpstr>Vladimir NABOKOV</vt:lpstr>
      <vt:lpstr>Vladimir NABOKOV</vt:lpstr>
      <vt:lpstr>LOLITA</vt:lpstr>
      <vt:lpstr>LOLITA</vt:lpstr>
      <vt:lpstr>LOLITA</vt:lpstr>
      <vt:lpstr>LOLITA</vt:lpstr>
      <vt:lpstr>LOLITA</vt:lpstr>
      <vt:lpstr>Prezentace aplikace PowerPoint</vt:lpstr>
      <vt:lpstr>Použitá literatura: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Vladimir Nabokov</dc:title>
  <dc:creator>Kaja</dc:creator>
  <cp:lastModifiedBy>Libor</cp:lastModifiedBy>
  <cp:revision>31</cp:revision>
  <dcterms:created xsi:type="dcterms:W3CDTF">2013-02-08T14:27:49Z</dcterms:created>
  <dcterms:modified xsi:type="dcterms:W3CDTF">2013-03-25T19:56:13Z</dcterms:modified>
</cp:coreProperties>
</file>