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4" r:id="rId3"/>
    <p:sldId id="257" r:id="rId4"/>
    <p:sldId id="258" r:id="rId5"/>
    <p:sldId id="259" r:id="rId6"/>
    <p:sldId id="260" r:id="rId7"/>
    <p:sldId id="261" r:id="rId8"/>
    <p:sldId id="262" r:id="rId9"/>
    <p:sldId id="263" r:id="rId10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074" autoAdjust="0"/>
    <p:restoredTop sz="94660"/>
  </p:normalViewPr>
  <p:slideViewPr>
    <p:cSldViewPr>
      <p:cViewPr varScale="1">
        <p:scale>
          <a:sx n="112" d="100"/>
          <a:sy n="112" d="100"/>
        </p:scale>
        <p:origin x="-966" y="-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010400" y="2052960"/>
            <a:ext cx="1981200" cy="1828800"/>
          </a:xfrm>
        </p:spPr>
        <p:txBody>
          <a:bodyPr anchor="ctr">
            <a:normAutofit/>
          </a:bodyPr>
          <a:lstStyle>
            <a:lvl1pPr marL="0" indent="0" algn="l">
              <a:buNone/>
              <a:defRPr sz="19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endParaRPr lang="cs-CZ"/>
          </a:p>
        </p:txBody>
      </p:sp>
      <p:sp>
        <p:nvSpPr>
          <p:cNvPr id="13" name="Title 12"/>
          <p:cNvSpPr>
            <a:spLocks noGrp="1"/>
          </p:cNvSpPr>
          <p:nvPr>
            <p:ph type="title"/>
          </p:nvPr>
        </p:nvSpPr>
        <p:spPr>
          <a:xfrm>
            <a:off x="457200" y="2052960"/>
            <a:ext cx="6324600" cy="182880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52400" y="147319"/>
            <a:ext cx="6705600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47319"/>
            <a:ext cx="1956046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62800" y="274638"/>
            <a:ext cx="1676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010400" y="152399"/>
            <a:ext cx="1981200" cy="6556248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400" y="153923"/>
            <a:ext cx="6705600" cy="65532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62799" y="2892277"/>
            <a:ext cx="1600201" cy="1645920"/>
          </a:xfrm>
        </p:spPr>
        <p:txBody>
          <a:bodyPr anchor="ctr"/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>
          <a:xfrm>
            <a:off x="381000" y="2892277"/>
            <a:ext cx="6324600" cy="1645920"/>
          </a:xfrm>
        </p:spPr>
        <p:txBody>
          <a:bodyPr/>
          <a:lstStyle>
            <a:lvl1pPr algn="r">
              <a:defRPr sz="42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19072"/>
            <a:ext cx="4038600" cy="440740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722438"/>
            <a:ext cx="4040188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399"/>
            <a:ext cx="4040188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722438"/>
            <a:ext cx="4041775" cy="639762"/>
          </a:xfrm>
        </p:spPr>
        <p:txBody>
          <a:bodyPr anchor="b"/>
          <a:lstStyle>
            <a:lvl1pPr marL="0" indent="0" algn="ctr">
              <a:buNone/>
              <a:defRPr sz="24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38399"/>
            <a:ext cx="4041775" cy="3687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152400" y="150919"/>
            <a:ext cx="8831802" cy="6556248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152400" y="152400"/>
            <a:ext cx="6705600" cy="65532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304800"/>
            <a:ext cx="586740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59752" y="2130552"/>
            <a:ext cx="1673352" cy="2816352"/>
          </a:xfrm>
        </p:spPr>
        <p:txBody>
          <a:bodyPr tIns="0"/>
          <a:lstStyle>
            <a:lvl1pPr marL="0" indent="0"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ln>
            <a:noFill/>
          </a:ln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itle 10"/>
          <p:cNvSpPr>
            <a:spLocks noGrp="1"/>
          </p:cNvSpPr>
          <p:nvPr>
            <p:ph type="title"/>
          </p:nvPr>
        </p:nvSpPr>
        <p:spPr>
          <a:xfrm>
            <a:off x="7159752" y="457200"/>
            <a:ext cx="1675660" cy="1673352"/>
          </a:xfrm>
        </p:spPr>
        <p:txBody>
          <a:bodyPr anchor="b"/>
          <a:lstStyle>
            <a:lvl1pPr algn="l">
              <a:defRPr sz="2000" spc="150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9" name="Rectangle 8"/>
          <p:cNvSpPr/>
          <p:nvPr/>
        </p:nvSpPr>
        <p:spPr>
          <a:xfrm>
            <a:off x="7010400" y="150876"/>
            <a:ext cx="1981200" cy="6556248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2400" y="152400"/>
            <a:ext cx="6705600" cy="6553200"/>
          </a:xfrm>
        </p:spPr>
        <p:txBody>
          <a:bodyPr anchor="ctr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162800" y="2133600"/>
            <a:ext cx="1676400" cy="2971800"/>
          </a:xfrm>
        </p:spPr>
        <p:txBody>
          <a:bodyPr tIns="0"/>
          <a:lstStyle>
            <a:lvl1pPr marL="0" indent="0"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162800" y="460248"/>
            <a:ext cx="1676400" cy="1673352"/>
          </a:xfrm>
        </p:spPr>
        <p:txBody>
          <a:bodyPr anchor="b"/>
          <a:lstStyle>
            <a:lvl1pPr algn="l">
              <a:defRPr sz="2000" spc="150" baseline="0">
                <a:solidFill>
                  <a:schemeClr val="tx2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152400" y="1634971"/>
            <a:ext cx="8831802" cy="5045476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152399" y="152400"/>
            <a:ext cx="8814047" cy="1346447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1000" y="355847"/>
            <a:ext cx="8381260" cy="1054394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0999" y="1719071"/>
            <a:ext cx="8407893" cy="440740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70888" y="6356350"/>
            <a:ext cx="21336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fld id="{BF6131E8-1AD1-4F6B-B3CF-505DF18C43D6}" type="datetimeFigureOut">
              <a:rPr lang="cs-CZ" smtClean="0"/>
              <a:t>25.3.2013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48000" y="6356350"/>
            <a:ext cx="335280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34680" y="6355080"/>
            <a:ext cx="582966" cy="274320"/>
          </a:xfrm>
          <a:prstGeom prst="rect">
            <a:avLst/>
          </a:prstGeom>
          <a:ln w="19050">
            <a:noFill/>
          </a:ln>
        </p:spPr>
        <p:txBody>
          <a:bodyPr vert="horz" lIns="91440" tIns="45720" rIns="91440" bIns="45720" rtlCol="0" anchor="ctr"/>
          <a:lstStyle>
            <a:lvl1pPr algn="ctr">
              <a:defRPr sz="1100">
                <a:solidFill>
                  <a:schemeClr val="tx2"/>
                </a:solidFill>
              </a:defRPr>
            </a:lvl1pPr>
          </a:lstStyle>
          <a:p>
            <a:fld id="{38F296C4-39A0-4D43-8D89-942EBB327966}" type="slidenum">
              <a:rPr lang="cs-CZ" smtClean="0"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3200" kern="1200" cap="all" spc="200" baseline="0">
          <a:ln>
            <a:noFill/>
          </a:ln>
          <a:solidFill>
            <a:schemeClr val="bg1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28600" algn="l" defTabSz="914400" rtl="0" eaLnBrk="1" latinLnBrk="0" hangingPunct="1">
        <a:spcBef>
          <a:spcPct val="20000"/>
        </a:spcBef>
        <a:buClr>
          <a:schemeClr val="accent1"/>
        </a:buClr>
        <a:buFont typeface="Wingdings 2" pitchFamily="18" charset="2"/>
        <a:buChar char=""/>
        <a:defRPr sz="2000" kern="1200" spc="150" baseline="0">
          <a:solidFill>
            <a:schemeClr val="tx2"/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800" kern="1200" spc="100" baseline="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600" kern="1200" spc="100" baseline="0">
          <a:solidFill>
            <a:schemeClr val="tx2"/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buClr>
          <a:schemeClr val="accent4"/>
        </a:buClr>
        <a:buFont typeface="Wingdings" pitchFamily="2" charset="2"/>
        <a:buChar char="§"/>
        <a:defRPr sz="1400" kern="1200">
          <a:solidFill>
            <a:schemeClr val="tx2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spcBef>
          <a:spcPct val="20000"/>
        </a:spcBef>
        <a:buClr>
          <a:schemeClr val="accent6"/>
        </a:buClr>
        <a:buFont typeface="Wingdings" pitchFamily="2" charset="2"/>
        <a:buChar char="§"/>
        <a:defRPr sz="1300" kern="1200" spc="100" baseline="0">
          <a:solidFill>
            <a:schemeClr val="tx2"/>
          </a:solidFill>
          <a:latin typeface="+mn-lt"/>
          <a:ea typeface="+mn-ea"/>
          <a:cs typeface="+mn-cs"/>
        </a:defRPr>
      </a:lvl5pPr>
      <a:lvl6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1828800" indent="-182880" algn="l" defTabSz="914400" rtl="0" eaLnBrk="1" latinLnBrk="0" hangingPunct="1">
        <a:spcBef>
          <a:spcPct val="20000"/>
        </a:spcBef>
        <a:buClr>
          <a:schemeClr val="accent2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377440" indent="-182880" algn="l" defTabSz="914400" rtl="0" eaLnBrk="1" latinLnBrk="0" hangingPunct="1">
        <a:spcBef>
          <a:spcPct val="20000"/>
        </a:spcBef>
        <a:buClr>
          <a:schemeClr val="accent5"/>
        </a:buClr>
        <a:buFont typeface="Wingdings" pitchFamily="2" charset="2"/>
        <a:buChar char="§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hyperlink" Target="http://www.google.cz/url?sa=i&amp;source=images&amp;cd=&amp;cad=rja&amp;docid=paqdYi1Oc2hn7M&amp;tbnid=hPMtdb-8R_tQwM:&amp;ved=&amp;url=http://kultura.idnes.cz/zemrel-kritik-sovetskeho-rezimu-a-gulagu-alexandr-solzenicyn-pbi-/literatura.aspx?c=A080803_232958_zahranicni_dp&amp;ei=P5kaUaTCPIqC4gT3wYG4Aw&amp;psig=AFQjCNGY8pV0SMRxr_EnvtBOAaPW6FKHeg&amp;ust=1360784064057190" TargetMode="Externa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hyperlink" Target="http://www.google.cz/url?sa=i&amp;source=images&amp;cd=&amp;cad=rja&amp;docid=OIaTlljENT3H6M&amp;tbnid=S3IwOtnkq9kIdM:&amp;ved=0CAgQjRwwAA&amp;url=http://www.militaria.cz/cz/clanky/miscellanea/0-let-od-zverejneni-solzenicynova-ivana-denisovice-suchova.html&amp;ei=uZkaUYyKKsaJ4ASTroCgBw&amp;psig=AFQjCNH8aW6gB4ziygRY2PfGz9CFsz2AvA&amp;ust=1360784185756071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hyperlink" Target="http://www.google.cz/url?sa=i&amp;source=images&amp;cd=&amp;cad=rja&amp;docid=tlnMf-inNOqnaM&amp;tbnid=FYnylvppBAUYcM:&amp;ved=0CAgQjRwwAA&amp;url=http://gulaghistory.org/nps/onlineexhibit/stalin/women.php&amp;ei=o5oaUdDjH8eI4ASt7oHQCw&amp;psig=AFQjCNHkLcDBmmwE2-24UxGMeGKhjzUc2Q&amp;ust=1360784419592522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hyperlink" Target="http://www.google.cz/url?sa=i&amp;source=images&amp;cd=&amp;cad=rja&amp;docid=z54BPruoaNkc0M&amp;tbnid=NLWorzEFLMWA2M:&amp;ved=0CAgQjRwwADgJ&amp;url=http://www.radio.cz/cz/rubrika/krajane/sovetska-perzekuce-se-dotkla-az-triceti-tisic-cechoslovaku&amp;ei=r5oaUbqvK8Ti4QS234HACw&amp;psig=AFQjCNHNV2zcLdRslCOG-eDf9ZfDYWyS-g&amp;ust=1360784431770014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esky-jazyk.cz/" TargetMode="External"/><Relationship Id="rId7" Type="http://schemas.openxmlformats.org/officeDocument/2006/relationships/hyperlink" Target="http://www.radio.cz/cz/rubrika/krajane/sovetska-perzekuce-se-dotkla-az-triceti-tisic-cechoslovaku" TargetMode="External"/><Relationship Id="rId2" Type="http://schemas.openxmlformats.org/officeDocument/2006/relationships/hyperlink" Target="http://www.wikipedie.cz/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gulaghistory.org/nps/onlineexhibit/stalin/women.php" TargetMode="External"/><Relationship Id="rId5" Type="http://schemas.openxmlformats.org/officeDocument/2006/relationships/hyperlink" Target="http://www.militaria.cz/cz/clanky/miscellanea/0-let-od-zverejneni-solzenicynova-ivana-denisovice-suchova.html" TargetMode="External"/><Relationship Id="rId4" Type="http://schemas.openxmlformats.org/officeDocument/2006/relationships/hyperlink" Target="http://kultura.idnes.cz/zemrel-kritik-sovetskeho-rezimu-a-gulagu-alexandr-solzenicyn-pbi-/literatura.aspx?c=A080803_232958_zahranicni_dp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Obdélník 6"/>
          <p:cNvSpPr/>
          <p:nvPr/>
        </p:nvSpPr>
        <p:spPr>
          <a:xfrm>
            <a:off x="899592" y="1538783"/>
            <a:ext cx="7560840" cy="526297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600" b="1" dirty="0"/>
              <a:t>Výukový materiál v rámci projektu OPVK 1.5 Peníze středním školám</a:t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Číslo projektu:		</a:t>
            </a:r>
            <a:r>
              <a:rPr lang="cs-CZ" sz="1600" b="1" dirty="0" smtClean="0"/>
              <a:t>	CZ.1.07/1.5.00/34.0883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projektu:		</a:t>
            </a:r>
            <a:r>
              <a:rPr lang="cs-CZ" sz="1600" b="1" dirty="0" smtClean="0"/>
              <a:t>	Rozvoj </a:t>
            </a:r>
            <a:r>
              <a:rPr lang="cs-CZ" sz="1600" b="1" dirty="0"/>
              <a:t>vzdělanosti</a:t>
            </a:r>
            <a:br>
              <a:rPr lang="cs-CZ" sz="1600" b="1" dirty="0"/>
            </a:br>
            <a:r>
              <a:rPr lang="cs-CZ" sz="1600" b="1" dirty="0"/>
              <a:t>Číslo šablony:   		</a:t>
            </a:r>
            <a:r>
              <a:rPr lang="cs-CZ" sz="1600" b="1" dirty="0" smtClean="0"/>
              <a:t>	III/2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Datum vytvoření:	</a:t>
            </a:r>
            <a:r>
              <a:rPr lang="cs-CZ" sz="1600" b="1" dirty="0" smtClean="0"/>
              <a:t>		7.2. 2013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Autor:			</a:t>
            </a:r>
            <a:r>
              <a:rPr lang="cs-CZ" sz="1600" b="1" dirty="0" smtClean="0"/>
              <a:t>	Mgr. Karla </a:t>
            </a:r>
            <a:r>
              <a:rPr lang="cs-CZ" sz="1600" b="1" dirty="0" err="1" smtClean="0"/>
              <a:t>Bedrlíková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Určeno pro předmět:      </a:t>
            </a:r>
            <a:r>
              <a:rPr lang="cs-CZ" sz="1600" b="1" dirty="0" smtClean="0"/>
              <a:t>		Český jazyk a literatura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Tematická oblast:	</a:t>
            </a:r>
            <a:r>
              <a:rPr lang="cs-CZ" sz="1600" b="1" dirty="0" smtClean="0"/>
              <a:t>		Světová literatura po roce 1945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Obor vzdělání:		</a:t>
            </a:r>
            <a:r>
              <a:rPr lang="cs-CZ" sz="1600" b="1" dirty="0" smtClean="0"/>
              <a:t>	Kosmetické služby(69-41-L/01), </a:t>
            </a:r>
            <a:br>
              <a:rPr lang="cs-CZ" sz="1600" b="1" dirty="0" smtClean="0"/>
            </a:br>
            <a:r>
              <a:rPr lang="cs-CZ" sz="1600" b="1" dirty="0" smtClean="0"/>
              <a:t>				4. ročník                                            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Název výukového materiálu</a:t>
            </a:r>
            <a:r>
              <a:rPr lang="cs-CZ" sz="1600" b="1" dirty="0" smtClean="0"/>
              <a:t>:  		Alexandr </a:t>
            </a:r>
            <a:r>
              <a:rPr lang="cs-CZ" sz="1600" b="1" dirty="0" err="1" smtClean="0"/>
              <a:t>Solženicyn</a:t>
            </a:r>
            <a:r>
              <a:rPr lang="cs-CZ" sz="1600" b="1" dirty="0" smtClean="0"/>
              <a:t> – Jeden den Ivana 					</a:t>
            </a:r>
            <a:r>
              <a:rPr lang="cs-CZ" sz="1600" b="1" dirty="0" err="1" smtClean="0"/>
              <a:t>Děnisoviče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Popis využití: </a:t>
            </a:r>
            <a:r>
              <a:rPr lang="cs-CZ" sz="1600" b="1" dirty="0" smtClean="0"/>
              <a:t>			</a:t>
            </a:r>
            <a:r>
              <a:rPr lang="cs-CZ" sz="1600" b="1" dirty="0"/>
              <a:t>Výukový materiál s úkoly pro žáky s 					využitím dataprojektoru, notebooku,  </a:t>
            </a:r>
            <a:r>
              <a:rPr lang="cs-CZ" sz="1600" b="1" dirty="0" smtClean="0"/>
              <a:t>					vlastní četby díla</a:t>
            </a:r>
            <a:r>
              <a:rPr lang="cs-CZ" sz="1600" b="1" dirty="0"/>
              <a:t>			</a:t>
            </a:r>
            <a:br>
              <a:rPr lang="cs-CZ" sz="1600" b="1" dirty="0"/>
            </a:br>
            <a:r>
              <a:rPr lang="cs-CZ" sz="1600" b="1" dirty="0" smtClean="0"/>
              <a:t>				</a:t>
            </a:r>
            <a:r>
              <a:rPr lang="cs-CZ" sz="1600" b="1" dirty="0"/>
              <a:t/>
            </a:r>
            <a:br>
              <a:rPr lang="cs-CZ" sz="1600" b="1" dirty="0"/>
            </a:br>
            <a:r>
              <a:rPr lang="cs-CZ" sz="1600" b="1" dirty="0"/>
              <a:t>Čas:  </a:t>
            </a:r>
            <a:r>
              <a:rPr lang="cs-CZ" sz="1600" b="1" dirty="0" smtClean="0"/>
              <a:t>				25 </a:t>
            </a:r>
            <a:r>
              <a:rPr lang="cs-CZ" sz="1600" b="1" dirty="0"/>
              <a:t>minut </a:t>
            </a:r>
            <a:br>
              <a:rPr lang="cs-CZ" sz="1600" b="1" dirty="0"/>
            </a:br>
            <a:r>
              <a:rPr lang="cs-CZ" sz="1600" dirty="0"/>
              <a:t/>
            </a:r>
            <a:br>
              <a:rPr lang="cs-CZ" sz="1600" dirty="0"/>
            </a:br>
            <a:endParaRPr lang="cs-CZ" sz="1600" dirty="0"/>
          </a:p>
        </p:txBody>
      </p:sp>
      <p:sp>
        <p:nvSpPr>
          <p:cNvPr id="8" name="Obdélník 7"/>
          <p:cNvSpPr/>
          <p:nvPr/>
        </p:nvSpPr>
        <p:spPr>
          <a:xfrm>
            <a:off x="4499992" y="661498"/>
            <a:ext cx="3362074" cy="369332"/>
          </a:xfrm>
          <a:prstGeom prst="rect">
            <a:avLst/>
          </a:prstGeom>
        </p:spPr>
        <p:txBody>
          <a:bodyPr wrap="none">
            <a:spAutoFit/>
          </a:bodyPr>
          <a:lstStyle>
            <a:defPPr>
              <a:defRPr lang="cs-CZ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fontAlgn="auto">
              <a:spcAft>
                <a:spcPts val="0"/>
              </a:spcAft>
              <a:defRPr/>
            </a:pPr>
            <a:r>
              <a:rPr lang="cs-CZ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V</a:t>
            </a:r>
            <a:r>
              <a:rPr lang="en-US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Y_32_INOVACE_</a:t>
            </a:r>
            <a:r>
              <a:rPr lang="cs-CZ" dirty="0" smtClean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</a:rPr>
              <a:t>CJK43260BED</a:t>
            </a:r>
            <a:endParaRPr lang="cs-CZ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pic>
        <p:nvPicPr>
          <p:cNvPr id="5" name="Picture 2" descr="E:\Downloads\Kaja\loga_sablony_pruhledn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620688"/>
            <a:ext cx="3098011" cy="6897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10191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cs-CZ" sz="2400" dirty="0" smtClean="0"/>
              <a:t>Jeden den Ivana </a:t>
            </a:r>
            <a:r>
              <a:rPr lang="cs-CZ" sz="2400" dirty="0" err="1" smtClean="0"/>
              <a:t>Děnisoviče</a:t>
            </a:r>
            <a:endParaRPr lang="cs-CZ" sz="2400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 SOLŽENICYN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13362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423081" y="1719070"/>
            <a:ext cx="8365811" cy="4804559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 střední škole začal studovat na dvou fakultách rostovské univerzity (fyzikálně matematické a filozofické)</a:t>
            </a:r>
          </a:p>
          <a:p>
            <a:r>
              <a:rPr lang="cs-CZ" dirty="0" smtClean="0"/>
              <a:t>po začátku </a:t>
            </a:r>
            <a:r>
              <a:rPr lang="cs-CZ" dirty="0" err="1" smtClean="0"/>
              <a:t>II.svět</a:t>
            </a:r>
            <a:r>
              <a:rPr lang="cs-CZ" dirty="0" smtClean="0"/>
              <a:t>. války se dobrovolně přihlásil na frontu (důstojník dělostřelectva Rudé armády a dvakrát vyznamenán za statečnost)</a:t>
            </a:r>
          </a:p>
          <a:p>
            <a:r>
              <a:rPr lang="cs-CZ" dirty="0"/>
              <a:t>z</a:t>
            </a:r>
            <a:r>
              <a:rPr lang="cs-CZ" dirty="0" smtClean="0"/>
              <a:t>a kritiku Stalina v dopise svému příteli byl zatčen a odeslán do trestného tábora – celkem v táborech strávil osm let</a:t>
            </a:r>
          </a:p>
          <a:p>
            <a:r>
              <a:rPr lang="cs-CZ" dirty="0" smtClean="0"/>
              <a:t>1953-1956 vyhnanství v Kazachstánu</a:t>
            </a:r>
          </a:p>
          <a:p>
            <a:r>
              <a:rPr lang="cs-CZ" dirty="0"/>
              <a:t>p</a:t>
            </a:r>
            <a:r>
              <a:rPr lang="cs-CZ" dirty="0" smtClean="0"/>
              <a:t>rodělal rakovinu =&gt; román Rakovina, 1956 rehabilitován</a:t>
            </a:r>
          </a:p>
          <a:p>
            <a:r>
              <a:rPr lang="cs-CZ" dirty="0" smtClean="0"/>
              <a:t>1968 vyloučen ze Svazu spisovatelů (jeho knihy vyšly na Západě)</a:t>
            </a:r>
          </a:p>
          <a:p>
            <a:r>
              <a:rPr lang="cs-CZ" dirty="0"/>
              <a:t>n</a:t>
            </a:r>
            <a:r>
              <a:rPr lang="cs-CZ" dirty="0" smtClean="0"/>
              <a:t>avržen na Nobelovu cenu, která mu byla udělena, nicméně si ji nevyzvedl z obavy, že by ho úřady nepustily zpět do země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55847"/>
            <a:ext cx="8294716" cy="912913"/>
          </a:xfrm>
        </p:spPr>
        <p:txBody>
          <a:bodyPr/>
          <a:lstStyle/>
          <a:p>
            <a:r>
              <a:rPr lang="cs-CZ" dirty="0" smtClean="0"/>
              <a:t>Alexandr </a:t>
            </a:r>
            <a:r>
              <a:rPr lang="cs-CZ" dirty="0" err="1" smtClean="0"/>
              <a:t>SolŽenicyn</a:t>
            </a:r>
            <a:r>
              <a:rPr lang="cs-CZ" dirty="0" smtClean="0"/>
              <a:t> (1918-2008)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422751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19070"/>
            <a:ext cx="5616624" cy="4878281"/>
          </a:xfrm>
        </p:spPr>
        <p:txBody>
          <a:bodyPr>
            <a:normAutofit/>
          </a:bodyPr>
          <a:lstStyle/>
          <a:p>
            <a:r>
              <a:rPr lang="cs-CZ" dirty="0"/>
              <a:t>p</a:t>
            </a:r>
            <a:r>
              <a:rPr lang="cs-CZ" dirty="0" smtClean="0"/>
              <a:t>oté, co na Západě vyšlo Souostroví GULAG, byl zbaven občanství a násilně vyloučen ze země (Švýcarsko)</a:t>
            </a:r>
          </a:p>
          <a:p>
            <a:r>
              <a:rPr lang="cs-CZ" dirty="0"/>
              <a:t>u</a:t>
            </a:r>
            <a:r>
              <a:rPr lang="cs-CZ" dirty="0" smtClean="0"/>
              <a:t>sadil se v USA, do Ruska se vrátil 1994</a:t>
            </a:r>
          </a:p>
          <a:p>
            <a:r>
              <a:rPr lang="cs-CZ" dirty="0" smtClean="0"/>
              <a:t>1997 byl zvolen členem Ruské akademie věd</a:t>
            </a:r>
          </a:p>
          <a:p>
            <a:r>
              <a:rPr lang="cs-CZ" dirty="0"/>
              <a:t>u</a:t>
            </a:r>
            <a:r>
              <a:rPr lang="cs-CZ" dirty="0" smtClean="0"/>
              <a:t>mírá 3.8.2008 v Moskvě na srdeční infarkt</a:t>
            </a:r>
          </a:p>
          <a:p>
            <a:r>
              <a:rPr lang="cs-CZ" dirty="0" err="1" smtClean="0"/>
              <a:t>Solženicyna</a:t>
            </a:r>
            <a:r>
              <a:rPr lang="cs-CZ" dirty="0" smtClean="0"/>
              <a:t> lze srovnávat s Dostojevským – oba autoři zakusili věznění, oba vydávají svědectví o svobodě a lidskosti v člověku sklíčeném nesvobodou</a:t>
            </a:r>
          </a:p>
          <a:p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 </a:t>
            </a:r>
            <a:r>
              <a:rPr lang="cs-CZ" dirty="0" err="1" smtClean="0"/>
              <a:t>Solženicyn</a:t>
            </a:r>
            <a:endParaRPr lang="cs-CZ" dirty="0"/>
          </a:p>
        </p:txBody>
      </p:sp>
      <p:pic>
        <p:nvPicPr>
          <p:cNvPr id="2050" name="Picture 2" descr="http://i.idnes.cz/08/081/gal/KOT24dbcb_solze_POL_230519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140" y="1613260"/>
            <a:ext cx="2520280" cy="233399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www.militaria.cz/userfiles/Image/clanky2/Solzenicyn_02.jpg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82140" y="4427278"/>
            <a:ext cx="2520280" cy="1954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ovéPole 3"/>
          <p:cNvSpPr txBox="1"/>
          <p:nvPr/>
        </p:nvSpPr>
        <p:spPr>
          <a:xfrm>
            <a:off x="7184036" y="4006092"/>
            <a:ext cx="51648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1</a:t>
            </a:r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7184035" y="6381328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2</a:t>
            </a:r>
            <a:endParaRPr lang="cs-CZ" sz="1000" dirty="0"/>
          </a:p>
        </p:txBody>
      </p:sp>
    </p:spTree>
    <p:extLst>
      <p:ext uri="{BB962C8B-B14F-4D97-AF65-F5344CB8AC3E}">
        <p14:creationId xmlns:p14="http://schemas.microsoft.com/office/powerpoint/2010/main" val="1656257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eho díla musela být vydávána jako samizdat, tzn. Neoficiálně</a:t>
            </a:r>
          </a:p>
          <a:p>
            <a:pPr marL="320040" lvl="1" indent="0">
              <a:buNone/>
            </a:pPr>
            <a:r>
              <a:rPr lang="cs-CZ" dirty="0" smtClean="0"/>
              <a:t>Úkol č. 1 - Proč autor narážel na politickou cenzuru, když chtěl své texty v SSSR publikovat?</a:t>
            </a:r>
            <a:br>
              <a:rPr lang="cs-CZ" dirty="0" smtClean="0"/>
            </a:br>
            <a:r>
              <a:rPr lang="cs-CZ" dirty="0" smtClean="0"/>
              <a:t>Úkol č. 2 - Vysvětlete, co znamená slovo GULAG.</a:t>
            </a:r>
            <a:br>
              <a:rPr lang="cs-CZ" dirty="0" smtClean="0"/>
            </a:br>
            <a:r>
              <a:rPr lang="cs-CZ" dirty="0" smtClean="0"/>
              <a:t>Úkol č. 3 - Jak se jmenuje nejznámější </a:t>
            </a:r>
            <a:r>
              <a:rPr lang="cs-CZ" dirty="0" err="1" smtClean="0"/>
              <a:t>Solženicynův</a:t>
            </a:r>
            <a:r>
              <a:rPr lang="cs-CZ" dirty="0" smtClean="0"/>
              <a:t> román z podobného prostředí?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Alexandr </a:t>
            </a:r>
            <a:r>
              <a:rPr lang="cs-CZ" dirty="0" err="1" smtClean="0"/>
              <a:t>solženicyn</a:t>
            </a:r>
            <a:endParaRPr lang="cs-CZ" dirty="0"/>
          </a:p>
        </p:txBody>
      </p:sp>
      <p:pic>
        <p:nvPicPr>
          <p:cNvPr id="3074" name="Picture 2" descr="http://gulaghistory.org/nps/onlineexhibit/stalin/women-src/images/womenbarracks_detail.jpg">
            <a:hlinkClick r:id="rId2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9592" y="3933056"/>
            <a:ext cx="2952328" cy="220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http://t0.gstatic.com/images?q=tbn:ANd9GcSsl7x_PMUUqOSp9D4VBXxtsGFd4iaTV0ATbVw07iynNLQZYdhF8w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8188" y="3933056"/>
            <a:ext cx="3171804" cy="22044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ovéPole 5"/>
          <p:cNvSpPr txBox="1"/>
          <p:nvPr/>
        </p:nvSpPr>
        <p:spPr>
          <a:xfrm>
            <a:off x="2117511" y="6237312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3</a:t>
            </a:r>
            <a:endParaRPr lang="cs-CZ" sz="1000" dirty="0"/>
          </a:p>
        </p:txBody>
      </p:sp>
      <p:sp>
        <p:nvSpPr>
          <p:cNvPr id="7" name="TextovéPole 6"/>
          <p:cNvSpPr txBox="1"/>
          <p:nvPr/>
        </p:nvSpPr>
        <p:spPr>
          <a:xfrm>
            <a:off x="6465845" y="6237311"/>
            <a:ext cx="5164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cs-CZ" sz="1000" dirty="0" smtClean="0"/>
              <a:t>Obr. 4</a:t>
            </a:r>
            <a:endParaRPr lang="cs-CZ" sz="1000" dirty="0"/>
          </a:p>
        </p:txBody>
      </p:sp>
      <p:pic>
        <p:nvPicPr>
          <p:cNvPr id="3077" name="Picture 5" descr="D:\1348421165_Gnome-Dialog-Question-4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3" y="2060848"/>
            <a:ext cx="427286" cy="4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5" descr="D:\1348421165_Gnome-Dialog-Question-4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3" y="2564904"/>
            <a:ext cx="427286" cy="4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5" descr="D:\1348421165_Gnome-Dialog-Question-48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3" y="2924944"/>
            <a:ext cx="427286" cy="4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65585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0" y="1700808"/>
            <a:ext cx="8537373" cy="5157192"/>
          </a:xfrm>
        </p:spPr>
        <p:txBody>
          <a:bodyPr>
            <a:normAutofit/>
          </a:bodyPr>
          <a:lstStyle/>
          <a:p>
            <a:r>
              <a:rPr lang="cs-CZ" dirty="0"/>
              <a:t>n</a:t>
            </a:r>
            <a:r>
              <a:rPr lang="cs-CZ" dirty="0" smtClean="0"/>
              <a:t>ovela líčí jeden den obyčejného člověka, vězněného v jednom ze sibiřských táborů za to, že strávil několik hodin v německém zajetí</a:t>
            </a:r>
          </a:p>
          <a:p>
            <a:r>
              <a:rPr lang="cs-CZ" dirty="0" smtClean="0"/>
              <a:t>Ivan </a:t>
            </a:r>
            <a:r>
              <a:rPr lang="cs-CZ" dirty="0" err="1" smtClean="0"/>
              <a:t>Děnisovič</a:t>
            </a:r>
            <a:r>
              <a:rPr lang="cs-CZ" dirty="0" smtClean="0"/>
              <a:t> </a:t>
            </a:r>
            <a:r>
              <a:rPr lang="cs-CZ" dirty="0" err="1" smtClean="0"/>
              <a:t>Šuchov</a:t>
            </a:r>
            <a:r>
              <a:rPr lang="cs-CZ" dirty="0" smtClean="0"/>
              <a:t> (vězeň Š č.854) byl odsouzen podle §58 (podle tohoto ustanovení byla odsuzována většina politických vězňů, 10 let byl lepší standard pro lidi, kteří nic neudělali)</a:t>
            </a:r>
          </a:p>
          <a:p>
            <a:r>
              <a:rPr lang="cs-CZ" dirty="0" err="1" smtClean="0"/>
              <a:t>Šuchov</a:t>
            </a:r>
            <a:r>
              <a:rPr lang="cs-CZ" dirty="0" smtClean="0"/>
              <a:t> má být zanedlouho propuštěn, ale ze zkušenosti ostatních vězňů ví, že takové, jako je on, buď pošlou do vyhnanství, nebo mu připíšou další „desítku“</a:t>
            </a:r>
          </a:p>
          <a:p>
            <a:r>
              <a:rPr lang="cs-CZ" dirty="0"/>
              <a:t>n</a:t>
            </a:r>
            <a:r>
              <a:rPr lang="cs-CZ" dirty="0" smtClean="0"/>
              <a:t>ovela ukazuje na charaktery lidí po mnohaletém vězení – někteří si uchovali hrdost a lidskou tvář, jiní se v zoufalství schylují k ponižujícímu chování (vylizují misky po jídle, chodí „práskat“)</a:t>
            </a:r>
          </a:p>
          <a:p>
            <a:r>
              <a:rPr lang="cs-CZ" dirty="0"/>
              <a:t>v</a:t>
            </a:r>
            <a:r>
              <a:rPr lang="cs-CZ" dirty="0" smtClean="0"/>
              <a:t>ětšina postav byla inspirována skutečně žijícími lidmi a jejich osudy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>
          <a:xfrm>
            <a:off x="467544" y="332656"/>
            <a:ext cx="8309252" cy="936104"/>
          </a:xfrm>
        </p:spPr>
        <p:txBody>
          <a:bodyPr/>
          <a:lstStyle/>
          <a:p>
            <a:r>
              <a:rPr lang="cs-CZ" sz="2800" dirty="0" smtClean="0"/>
              <a:t>Jeden den </a:t>
            </a:r>
            <a:r>
              <a:rPr lang="cs-CZ" sz="2800" dirty="0" err="1" smtClean="0"/>
              <a:t>ivana</a:t>
            </a:r>
            <a:r>
              <a:rPr lang="cs-CZ" sz="2800" dirty="0" smtClean="0"/>
              <a:t> </a:t>
            </a:r>
            <a:r>
              <a:rPr lang="cs-CZ" sz="2800" dirty="0" err="1" smtClean="0"/>
              <a:t>Děnisoviče</a:t>
            </a:r>
            <a:r>
              <a:rPr lang="cs-CZ" sz="2800" dirty="0" smtClean="0"/>
              <a:t> (1962)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534569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251521" y="1719070"/>
            <a:ext cx="8537372" cy="4878281"/>
          </a:xfrm>
        </p:spPr>
        <p:txBody>
          <a:bodyPr/>
          <a:lstStyle/>
          <a:p>
            <a:r>
              <a:rPr lang="cs-CZ" dirty="0" smtClean="0"/>
              <a:t>Je až neuvěřitelné, z čeho se dokáže trestanec radovat: pronese přes stráž pilku, dostane o 200g větší příděl chleba.</a:t>
            </a:r>
          </a:p>
          <a:p>
            <a:r>
              <a:rPr lang="cs-CZ" dirty="0" smtClean="0"/>
              <a:t>Velkou pozornost věnuje </a:t>
            </a:r>
            <a:r>
              <a:rPr lang="cs-CZ" dirty="0" err="1" smtClean="0"/>
              <a:t>Šuchov</a:t>
            </a:r>
            <a:r>
              <a:rPr lang="cs-CZ" dirty="0" smtClean="0"/>
              <a:t> jídlu – šlichta byla dennodenně stejná, podle toho, jakou zeleninou se tábor na zimu zásobil, nejsytější je pro vězně červen – to už všechna zelenina dojde a vaří se z krup, nejhorší je červenec – to sekají do kotle kopřivy.</a:t>
            </a:r>
          </a:p>
          <a:p>
            <a:r>
              <a:rPr lang="cs-CZ" dirty="0"/>
              <a:t>V</a:t>
            </a:r>
            <a:r>
              <a:rPr lang="cs-CZ" dirty="0" smtClean="0"/>
              <a:t>ečer před spaním </a:t>
            </a:r>
            <a:r>
              <a:rPr lang="cs-CZ" dirty="0" err="1" smtClean="0"/>
              <a:t>Šuchov</a:t>
            </a:r>
            <a:r>
              <a:rPr lang="cs-CZ" dirty="0" smtClean="0"/>
              <a:t> bilancoval – tento den usínal spokojen, tolik věcí se mu poštěstilo: nezavřeli ho do korekce, partu nevyhnali na </a:t>
            </a:r>
            <a:r>
              <a:rPr lang="cs-CZ" dirty="0" err="1" smtClean="0"/>
              <a:t>Socměstečko</a:t>
            </a:r>
            <a:r>
              <a:rPr lang="cs-CZ" dirty="0" smtClean="0"/>
              <a:t>, ulil kaši, dobře se mu zdilo, pilku mu nenašli, navečer si přivydělal u Césara a koupil si </a:t>
            </a:r>
            <a:r>
              <a:rPr lang="cs-CZ" dirty="0" err="1" smtClean="0"/>
              <a:t>tabáček</a:t>
            </a:r>
            <a:r>
              <a:rPr lang="cs-CZ" dirty="0" smtClean="0"/>
              <a:t>. </a:t>
            </a:r>
            <a:br>
              <a:rPr lang="cs-CZ" dirty="0" smtClean="0"/>
            </a:br>
            <a:r>
              <a:rPr lang="cs-CZ" b="1" dirty="0" smtClean="0"/>
              <a:t>„Minul den, ničím nezakalený, skoro šťastný.“</a:t>
            </a:r>
          </a:p>
          <a:p>
            <a:pPr marL="320040" lvl="1" indent="0">
              <a:buNone/>
            </a:pPr>
            <a:r>
              <a:rPr lang="cs-CZ" dirty="0" smtClean="0"/>
              <a:t>Úkol č. 4 - Pokuste se na základě těchto informací a vlastní četby popsat dopad života v táboře na člověka.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2800" dirty="0" smtClean="0"/>
              <a:t>Jeden den </a:t>
            </a:r>
            <a:r>
              <a:rPr lang="cs-CZ" sz="2800" dirty="0" err="1" smtClean="0"/>
              <a:t>ivana</a:t>
            </a:r>
            <a:r>
              <a:rPr lang="cs-CZ" sz="2800" dirty="0" smtClean="0"/>
              <a:t> </a:t>
            </a:r>
            <a:r>
              <a:rPr lang="cs-CZ" sz="2800" dirty="0" err="1" smtClean="0"/>
              <a:t>děnisoviče</a:t>
            </a:r>
            <a:endParaRPr lang="cs-CZ" sz="2800" dirty="0"/>
          </a:p>
        </p:txBody>
      </p:sp>
      <p:pic>
        <p:nvPicPr>
          <p:cNvPr id="4" name="Picture 5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3293" y="5877272"/>
            <a:ext cx="427286" cy="4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79375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n</a:t>
            </a:r>
            <a:r>
              <a:rPr lang="cs-CZ" dirty="0" smtClean="0"/>
              <a:t>ovela je považována za dosud nejotřesnější svědectví poměrů v Sovětském svazu v době stalinského kultu osobnosti</a:t>
            </a:r>
          </a:p>
          <a:p>
            <a:r>
              <a:rPr lang="cs-CZ" dirty="0"/>
              <a:t>i</a:t>
            </a:r>
            <a:r>
              <a:rPr lang="cs-CZ" dirty="0" smtClean="0"/>
              <a:t>deovému obsahu je přizpůsobena i umělecká stránka novely: působivá analogie mezi náladou sibiřské krajiny a atmosférou tábora, přísný nesentimentální styl</a:t>
            </a:r>
          </a:p>
          <a:p>
            <a:pPr marL="320040" lvl="1" indent="0">
              <a:buNone/>
            </a:pPr>
            <a:endParaRPr lang="cs-CZ" dirty="0" smtClean="0"/>
          </a:p>
          <a:p>
            <a:pPr marL="320040" lvl="1" indent="0">
              <a:buNone/>
            </a:pPr>
            <a:r>
              <a:rPr lang="cs-CZ" dirty="0" smtClean="0"/>
              <a:t>Úkol č. 5 - Práce s čítankou – str. 19: líčení pravidelného nástupu trestanců na jídlo.</a:t>
            </a:r>
            <a:br>
              <a:rPr lang="cs-CZ" dirty="0" smtClean="0"/>
            </a:br>
            <a:r>
              <a:rPr lang="cs-CZ" dirty="0" smtClean="0"/>
              <a:t>Charakterizujte jazykové prostředky užité v ukázce a </a:t>
            </a:r>
            <a:r>
              <a:rPr lang="cs-CZ" dirty="0" err="1" smtClean="0"/>
              <a:t>Solženicynův</a:t>
            </a:r>
            <a:r>
              <a:rPr lang="cs-CZ" dirty="0" smtClean="0"/>
              <a:t> styl.</a:t>
            </a:r>
            <a:endParaRPr lang="cs-CZ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Jeden den </a:t>
            </a:r>
            <a:r>
              <a:rPr lang="cs-CZ" dirty="0" err="1" smtClean="0"/>
              <a:t>ivana</a:t>
            </a:r>
            <a:r>
              <a:rPr lang="cs-CZ" dirty="0" smtClean="0"/>
              <a:t> </a:t>
            </a:r>
            <a:r>
              <a:rPr lang="cs-CZ" dirty="0" err="1" smtClean="0"/>
              <a:t>děnisoviče</a:t>
            </a:r>
            <a:r>
              <a:rPr lang="cs-CZ" dirty="0" smtClean="0"/>
              <a:t> - shrnutí</a:t>
            </a:r>
            <a:endParaRPr lang="cs-CZ" dirty="0"/>
          </a:p>
        </p:txBody>
      </p:sp>
      <p:pic>
        <p:nvPicPr>
          <p:cNvPr id="4" name="Picture 5" descr="D:\1348421165_Gnome-Dialog-Question-48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13" y="3645024"/>
            <a:ext cx="427286" cy="4272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34064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sz="1200" dirty="0" smtClean="0"/>
              <a:t>Prokop, Vladimír: Přehled světové literatury 20. století. Sokolov 2006</a:t>
            </a:r>
          </a:p>
          <a:p>
            <a:r>
              <a:rPr lang="cs-CZ" sz="1200" dirty="0"/>
              <a:t>Krausová L.- Foldyna L.: Čítanka 4, edice MATURITA, Třebíč 2006, 207 s</a:t>
            </a:r>
            <a:r>
              <a:rPr lang="cs-CZ" sz="1200" dirty="0" smtClean="0"/>
              <a:t>.</a:t>
            </a:r>
          </a:p>
          <a:p>
            <a:r>
              <a:rPr lang="cs-CZ" sz="1200" dirty="0" smtClean="0">
                <a:hlinkClick r:id="rId2"/>
              </a:rPr>
              <a:t>www.wikipedie.cz</a:t>
            </a:r>
            <a:endParaRPr lang="cs-CZ" sz="1200" dirty="0" smtClean="0"/>
          </a:p>
          <a:p>
            <a:r>
              <a:rPr lang="cs-CZ" sz="1200" dirty="0" smtClean="0">
                <a:hlinkClick r:id="rId3"/>
              </a:rPr>
              <a:t>www.cesky-jazyk.cz</a:t>
            </a:r>
            <a:endParaRPr lang="cs-CZ" sz="1200" dirty="0" smtClean="0"/>
          </a:p>
          <a:p>
            <a:r>
              <a:rPr lang="cs-CZ" sz="1200" dirty="0" err="1" smtClean="0"/>
              <a:t>Hopkinsonová</a:t>
            </a:r>
            <a:r>
              <a:rPr lang="cs-CZ" sz="1200" dirty="0" smtClean="0"/>
              <a:t> Ch.: Události 20. století. Bratislava 1996, 95 s.</a:t>
            </a:r>
          </a:p>
          <a:p>
            <a:r>
              <a:rPr lang="cs-CZ" sz="1200" dirty="0" smtClean="0"/>
              <a:t>Obr. </a:t>
            </a:r>
            <a:r>
              <a:rPr lang="cs-CZ" sz="1200" dirty="0"/>
              <a:t>1 - </a:t>
            </a:r>
            <a:r>
              <a:rPr lang="cs-CZ" sz="1200" dirty="0">
                <a:hlinkClick r:id="rId4"/>
              </a:rPr>
              <a:t>http://kultura.idnes.cz/zemrel-kritik-sovetskeho-rezimu-a-gulagu-alexandr-solzenicyn-pbi-/</a:t>
            </a:r>
            <a:r>
              <a:rPr lang="cs-CZ" sz="1200" dirty="0" smtClean="0">
                <a:hlinkClick r:id="rId4"/>
              </a:rPr>
              <a:t>literatura.aspx?c=A080803_232958_zahranicni_dp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2 - </a:t>
            </a:r>
            <a:r>
              <a:rPr lang="cs-CZ" sz="1200" dirty="0">
                <a:hlinkClick r:id="rId5"/>
              </a:rPr>
              <a:t>http://</a:t>
            </a:r>
            <a:r>
              <a:rPr lang="cs-CZ" sz="1200" dirty="0" smtClean="0">
                <a:hlinkClick r:id="rId5"/>
              </a:rPr>
              <a:t>www.militaria.cz/cz/clanky/miscellanea/0-let-od-zverejneni-solzenicynova-ivana-denisovice-suchova.html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3 - </a:t>
            </a:r>
            <a:r>
              <a:rPr lang="cs-CZ" sz="1200" dirty="0">
                <a:hlinkClick r:id="rId6"/>
              </a:rPr>
              <a:t>http://</a:t>
            </a:r>
            <a:r>
              <a:rPr lang="cs-CZ" sz="1200" dirty="0" smtClean="0">
                <a:hlinkClick r:id="rId6"/>
              </a:rPr>
              <a:t>gulaghistory.org/nps/onlineexhibit/stalin/women.php</a:t>
            </a:r>
            <a:endParaRPr lang="cs-CZ" sz="1200" dirty="0" smtClean="0"/>
          </a:p>
          <a:p>
            <a:r>
              <a:rPr lang="cs-CZ" sz="1200" dirty="0" smtClean="0"/>
              <a:t>Obr. </a:t>
            </a:r>
            <a:r>
              <a:rPr lang="cs-CZ" sz="1200" dirty="0"/>
              <a:t>4 - </a:t>
            </a:r>
            <a:r>
              <a:rPr lang="cs-CZ" sz="1200" dirty="0">
                <a:hlinkClick r:id="rId7"/>
              </a:rPr>
              <a:t>http://</a:t>
            </a:r>
            <a:r>
              <a:rPr lang="cs-CZ" sz="1200" dirty="0" smtClean="0">
                <a:hlinkClick r:id="rId7"/>
              </a:rPr>
              <a:t>www.radio.cz/cz/rubrika/krajane/sovetska-perzekuce-se-dotkla-az-triceti-tisic-cechoslovaku</a:t>
            </a:r>
            <a:endParaRPr lang="cs-CZ" sz="1200" dirty="0" smtClean="0"/>
          </a:p>
          <a:p>
            <a:pPr marL="45720" indent="0">
              <a:buNone/>
            </a:pPr>
            <a:r>
              <a:rPr lang="cs-CZ" sz="1200" dirty="0" smtClean="0"/>
              <a:t>Všechny obrázky byly staženy 7.2.2013</a:t>
            </a:r>
            <a:endParaRPr lang="cs-CZ" sz="1200" dirty="0"/>
          </a:p>
        </p:txBody>
      </p:sp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z="1600" dirty="0" smtClean="0"/>
              <a:t>Použitá literatura</a:t>
            </a:r>
            <a:endParaRPr lang="cs-CZ" sz="1600" dirty="0"/>
          </a:p>
        </p:txBody>
      </p:sp>
    </p:spTree>
    <p:extLst>
      <p:ext uri="{BB962C8B-B14F-4D97-AF65-F5344CB8AC3E}">
        <p14:creationId xmlns:p14="http://schemas.microsoft.com/office/powerpoint/2010/main" val="13865764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řížka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Mřížka">
      <a:maj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ajorFont>
      <a:minorFont>
        <a:latin typeface="Franklin Gothic Medium"/>
        <a:ea typeface=""/>
        <a:cs typeface=""/>
        <a:font script="Jpan" typeface="HG創英角ｺﾞｼｯｸUB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  <a:font script="Geor" typeface="Sylfaen"/>
      </a:minorFont>
    </a:fontScheme>
    <a:fmtScheme name="Mřížka">
      <a:fillStyleLst>
        <a:solidFill>
          <a:schemeClr val="phClr"/>
        </a:solidFill>
        <a:solidFill>
          <a:schemeClr val="phClr">
            <a:tint val="5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1750" dist="25400" dir="5400000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0000"/>
            <a:shade val="93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3000"/>
                <a:satMod val="11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Grid</Template>
  <TotalTime>184</TotalTime>
  <Words>659</Words>
  <Application>Microsoft Office PowerPoint</Application>
  <PresentationFormat>Předvádění na obrazovce (4:3)</PresentationFormat>
  <Paragraphs>52</Paragraphs>
  <Slides>9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0" baseType="lpstr">
      <vt:lpstr>Mřížka</vt:lpstr>
      <vt:lpstr>Prezentace aplikace PowerPoint</vt:lpstr>
      <vt:lpstr>Alexandr SOLŽENICYN</vt:lpstr>
      <vt:lpstr>Alexandr SolŽenicyn (1918-2008)</vt:lpstr>
      <vt:lpstr>Alexandr Solženicyn</vt:lpstr>
      <vt:lpstr>Alexandr solženicyn</vt:lpstr>
      <vt:lpstr>Jeden den ivana Děnisoviče (1962)</vt:lpstr>
      <vt:lpstr>Jeden den ivana děnisoviče</vt:lpstr>
      <vt:lpstr>Jeden den ivana děnisoviče - shrnutí</vt:lpstr>
      <vt:lpstr>Použitá literatura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Alexandr SOLŽENICYN</dc:title>
  <dc:creator>Kaja</dc:creator>
  <cp:lastModifiedBy>Libor</cp:lastModifiedBy>
  <cp:revision>31</cp:revision>
  <dcterms:created xsi:type="dcterms:W3CDTF">2013-02-09T15:06:44Z</dcterms:created>
  <dcterms:modified xsi:type="dcterms:W3CDTF">2013-03-25T19:57:06Z</dcterms:modified>
</cp:coreProperties>
</file>