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5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5163EB4-BAEF-4C7E-86E8-1896954211A2}" type="datetimeFigureOut">
              <a:rPr lang="cs-CZ" smtClean="0"/>
              <a:t>25.3.2013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645EDFB-0049-4DB3-8A62-068B6DB302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y-jazyk.cz/" TargetMode="External"/><Relationship Id="rId7" Type="http://schemas.openxmlformats.org/officeDocument/2006/relationships/hyperlink" Target="http://magazin.realfilm.cz/2011/01/prelet-nad-kukaccim-hnizdem-1975/" TargetMode="External"/><Relationship Id="rId2" Type="http://schemas.openxmlformats.org/officeDocument/2006/relationships/hyperlink" Target="http://www.wikipdi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opzine.cz/jack-nicholson-zivotopis-svudnika-ktery-mel-v-posteli-pulku-hollywoodu" TargetMode="External"/><Relationship Id="rId5" Type="http://schemas.openxmlformats.org/officeDocument/2006/relationships/hyperlink" Target="http://jandulina89.blog.cz/1106/prelet-nad-kukaccim-hnizdem" TargetMode="External"/><Relationship Id="rId4" Type="http://schemas.openxmlformats.org/officeDocument/2006/relationships/hyperlink" Target="http://www.knucklepit.com/mixed-martial-arts-ken_kesey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499992" y="661498"/>
            <a:ext cx="3323859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cs-CZ" dirty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V</a:t>
            </a:r>
            <a:r>
              <a:rPr lang="en-US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Y_32_INOVACE_</a:t>
            </a:r>
            <a:r>
              <a:rPr lang="cs-CZ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CJK43360BED</a:t>
            </a:r>
            <a:endParaRPr lang="cs-CZ" dirty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00251" y="1542197"/>
            <a:ext cx="7728133" cy="501675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Výukový materiál v rámci projektu OPVK 1.5 Peníze středním školám</a:t>
            </a:r>
            <a:br>
              <a:rPr lang="cs-CZ" sz="1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Číslo projektu:		</a:t>
            </a:r>
            <a:r>
              <a:rPr lang="cs-CZ" sz="1600" b="1" dirty="0" smtClean="0"/>
              <a:t>	CZ.1.07/1.5.00/34.0883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Název projektu:		</a:t>
            </a:r>
            <a:r>
              <a:rPr lang="cs-CZ" sz="1600" b="1" dirty="0" smtClean="0"/>
              <a:t>	Rozvoj </a:t>
            </a:r>
            <a:r>
              <a:rPr lang="cs-CZ" sz="1600" b="1" dirty="0"/>
              <a:t>vzdělanosti</a:t>
            </a:r>
            <a:br>
              <a:rPr lang="cs-CZ" sz="1600" b="1" dirty="0"/>
            </a:br>
            <a:r>
              <a:rPr lang="cs-CZ" sz="1600" b="1" dirty="0"/>
              <a:t>Číslo šablony:   		</a:t>
            </a:r>
            <a:r>
              <a:rPr lang="cs-CZ" sz="1600" b="1" dirty="0" smtClean="0"/>
              <a:t>	III/2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Datum vytvoření:	</a:t>
            </a:r>
            <a:r>
              <a:rPr lang="cs-CZ" sz="1600" b="1" dirty="0" smtClean="0"/>
              <a:t>		11.2. 2013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Autor:			</a:t>
            </a:r>
            <a:r>
              <a:rPr lang="cs-CZ" sz="1600" b="1" dirty="0" smtClean="0"/>
              <a:t>	Mgr. Karla </a:t>
            </a:r>
            <a:r>
              <a:rPr lang="cs-CZ" sz="1600" b="1" dirty="0" err="1" smtClean="0"/>
              <a:t>Bedrlíková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Určeno pro předmět:      </a:t>
            </a:r>
            <a:r>
              <a:rPr lang="cs-CZ" sz="1600" b="1" dirty="0" smtClean="0"/>
              <a:t>		Český jazyk a literatura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Tematická oblast:	</a:t>
            </a:r>
            <a:r>
              <a:rPr lang="cs-CZ" sz="1600" b="1" dirty="0" smtClean="0"/>
              <a:t>		Světová literatura po roce 1945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Obor vzdělání:		</a:t>
            </a:r>
            <a:r>
              <a:rPr lang="cs-CZ" sz="1600" b="1" dirty="0" smtClean="0"/>
              <a:t>	Kosmetické služby(69-41-L/01), </a:t>
            </a:r>
            <a:br>
              <a:rPr lang="cs-CZ" sz="1600" b="1" dirty="0" smtClean="0"/>
            </a:br>
            <a:r>
              <a:rPr lang="cs-CZ" sz="1600" b="1" dirty="0" smtClean="0"/>
              <a:t>				4. ročník                                            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Název výukového materiálu</a:t>
            </a:r>
            <a:r>
              <a:rPr lang="cs-CZ" sz="1600" b="1" dirty="0" smtClean="0"/>
              <a:t>:  	</a:t>
            </a:r>
            <a:r>
              <a:rPr lang="cs-CZ" sz="1600" b="1" dirty="0" err="1" smtClean="0"/>
              <a:t>Ken</a:t>
            </a:r>
            <a:r>
              <a:rPr lang="cs-CZ" sz="1600" b="1" dirty="0" smtClean="0"/>
              <a:t> </a:t>
            </a:r>
            <a:r>
              <a:rPr lang="cs-CZ" sz="1600" b="1" dirty="0" err="1" smtClean="0"/>
              <a:t>Kesey</a:t>
            </a:r>
            <a:r>
              <a:rPr lang="cs-CZ" sz="1600" b="1" dirty="0" smtClean="0"/>
              <a:t> – Vyhoďme ho z kola ven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Popis využití: </a:t>
            </a:r>
            <a:r>
              <a:rPr lang="cs-CZ" sz="1600" b="1" dirty="0" smtClean="0"/>
              <a:t>			</a:t>
            </a:r>
            <a:r>
              <a:rPr lang="cs-CZ" sz="1600" b="1" dirty="0"/>
              <a:t>Výukový materiál s úkoly pro žáky s 					využitím dataprojektoru, notebooku,  </a:t>
            </a:r>
            <a:r>
              <a:rPr lang="cs-CZ" sz="1600" b="1" dirty="0" smtClean="0"/>
              <a:t>				vlastní četby díla</a:t>
            </a:r>
            <a:r>
              <a:rPr lang="cs-CZ" sz="1600" b="1" dirty="0"/>
              <a:t>			</a:t>
            </a:r>
            <a:br>
              <a:rPr lang="cs-CZ" sz="1600" b="1" dirty="0"/>
            </a:br>
            <a:r>
              <a:rPr lang="cs-CZ" sz="1600" b="1" dirty="0" smtClean="0"/>
              <a:t>				</a:t>
            </a:r>
            <a:r>
              <a:rPr lang="cs-CZ" sz="1600" b="1" dirty="0"/>
              <a:t/>
            </a:r>
            <a:br>
              <a:rPr lang="cs-CZ" sz="1600" b="1" dirty="0"/>
            </a:br>
            <a:r>
              <a:rPr lang="cs-CZ" sz="1600" b="1" dirty="0"/>
              <a:t>Čas:  </a:t>
            </a:r>
            <a:r>
              <a:rPr lang="cs-CZ" sz="1600" b="1" dirty="0" smtClean="0"/>
              <a:t>				20 </a:t>
            </a:r>
            <a:r>
              <a:rPr lang="cs-CZ" sz="1600" b="1" dirty="0"/>
              <a:t>minut </a:t>
            </a:r>
            <a:br>
              <a:rPr lang="cs-CZ" sz="1600" b="1" dirty="0"/>
            </a:b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</p:txBody>
      </p:sp>
      <p:pic>
        <p:nvPicPr>
          <p:cNvPr id="5" name="Picture 2" descr="E:\Downloads\Kaja\loga_sablony_pruhled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61498"/>
            <a:ext cx="3098011" cy="68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094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Přelet nad kukaččím hnízdem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</a:t>
            </a:r>
            <a:r>
              <a:rPr lang="cs-CZ" sz="2000" dirty="0" smtClean="0"/>
              <a:t>omán zfilmoval </a:t>
            </a:r>
            <a:r>
              <a:rPr lang="cs-CZ" sz="2000" dirty="0" smtClean="0">
                <a:solidFill>
                  <a:schemeClr val="tx2"/>
                </a:solidFill>
              </a:rPr>
              <a:t>Miloš Forman </a:t>
            </a:r>
            <a:r>
              <a:rPr lang="cs-CZ" sz="2000" dirty="0" smtClean="0"/>
              <a:t>(1975), 5 Oscarů, </a:t>
            </a:r>
            <a:r>
              <a:rPr lang="cs-CZ" sz="2000" dirty="0" err="1" smtClean="0"/>
              <a:t>McMurphy</a:t>
            </a:r>
            <a:r>
              <a:rPr lang="cs-CZ" sz="2000" dirty="0" smtClean="0"/>
              <a:t> – </a:t>
            </a:r>
            <a:r>
              <a:rPr lang="cs-CZ" sz="2000" dirty="0" smtClean="0">
                <a:solidFill>
                  <a:schemeClr val="tx2"/>
                </a:solidFill>
              </a:rPr>
              <a:t>Jack Nicholson</a:t>
            </a:r>
          </a:p>
          <a:p>
            <a:r>
              <a:rPr lang="cs-CZ" sz="2000" dirty="0" err="1" smtClean="0"/>
              <a:t>Kesey</a:t>
            </a:r>
            <a:r>
              <a:rPr lang="cs-CZ" sz="2000" dirty="0" smtClean="0"/>
              <a:t> původně toužil po hlavní roli i režii, když nic nezískal, zatrpkl a film zatracoval (tajně ho ale viděl)</a:t>
            </a:r>
          </a:p>
          <a:p>
            <a:r>
              <a:rPr lang="cs-CZ" sz="2000" dirty="0" smtClean="0"/>
              <a:t>Formana neodradilo ani to, že podle filmové statistiky bylo natočeno 75 filmů o duševně chorých a všechny propadly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roblémy vznikaly při hledání ústavu, kde se měl film natáčet =&gt; všechny odmítaly, braly knihu jako útok na celý zdravotnický systém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řednosta ústavu v </a:t>
            </a:r>
            <a:r>
              <a:rPr lang="cs-CZ" sz="2000" dirty="0" err="1" smtClean="0"/>
              <a:t>Salemu</a:t>
            </a:r>
            <a:r>
              <a:rPr lang="cs-CZ" sz="2000" dirty="0" smtClean="0"/>
              <a:t> svolil pod podmínkou, že se jeho svěřenci zapojí do pomocných prací =&gt; u řady pacientů se projevil výrazně kladný terapeutický účinek</a:t>
            </a:r>
          </a:p>
          <a:p>
            <a:r>
              <a:rPr lang="cs-CZ" sz="2000" dirty="0" smtClean="0"/>
              <a:t>Forman přidělil každému herci pacienta, aby pozoroval jeho návyky, řeč…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7935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Přelet nad kukaččím hnízdem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h</a:t>
            </a:r>
            <a:r>
              <a:rPr lang="cs-CZ" sz="2000" dirty="0" smtClean="0"/>
              <a:t>erci měli v ústavu stejnou postel i předměty denní potřeby jako běžní pacienti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ři předávání Oscarů Miloš Forman po šesti letech viděl své syny, dvojčata Matěje a Petra, kterým tehdejší komunistický režim povolil návštěvu otce až při této příležitosti</a:t>
            </a:r>
          </a:p>
          <a:p>
            <a:pPr marL="246888" lvl="1" indent="0">
              <a:buNone/>
            </a:pPr>
            <a:r>
              <a:rPr lang="cs-CZ" sz="1700" dirty="0" smtClean="0"/>
              <a:t>Otázka č. 5 - Zjistěte hlavní rozdíl mezi románem Vyhoďme ho z kola ven a jeho filmovým zpracováním.</a:t>
            </a:r>
            <a:br>
              <a:rPr lang="cs-CZ" sz="1700" dirty="0" smtClean="0"/>
            </a:br>
            <a:r>
              <a:rPr lang="cs-CZ" sz="1700" dirty="0" smtClean="0"/>
              <a:t/>
            </a:r>
            <a:br>
              <a:rPr lang="cs-CZ" sz="1700" dirty="0" smtClean="0"/>
            </a:br>
            <a:endParaRPr lang="cs-CZ" sz="1700" dirty="0" smtClean="0"/>
          </a:p>
        </p:txBody>
      </p:sp>
      <p:pic>
        <p:nvPicPr>
          <p:cNvPr id="4" name="Picture 2" descr="E:\Downloads\1347826624_He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92" y="3573016"/>
            <a:ext cx="313184" cy="3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221088"/>
            <a:ext cx="4893713" cy="203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88224" y="5976836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dirty="0" smtClean="0"/>
              <a:t>Obr. 4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263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Použitá literatura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/>
              <a:t>Prokop, Vladimír: Přehled světové literatury 20.století, Sokolov 2006.</a:t>
            </a:r>
          </a:p>
          <a:p>
            <a:pPr marL="0" indent="0">
              <a:buNone/>
            </a:pPr>
            <a:r>
              <a:rPr lang="cs-CZ" sz="2000" dirty="0" err="1" smtClean="0"/>
              <a:t>Kesey</a:t>
            </a:r>
            <a:r>
              <a:rPr lang="cs-CZ" sz="2000" dirty="0" smtClean="0"/>
              <a:t>, </a:t>
            </a:r>
            <a:r>
              <a:rPr lang="cs-CZ" sz="2000" dirty="0" err="1"/>
              <a:t>K</a:t>
            </a:r>
            <a:r>
              <a:rPr lang="cs-CZ" sz="2000" dirty="0" err="1" smtClean="0"/>
              <a:t>en</a:t>
            </a:r>
            <a:r>
              <a:rPr lang="cs-CZ" sz="2000" dirty="0" smtClean="0"/>
              <a:t>: Vyhoďme ho z kola ven. Praha, Argo 2010, 281 s.</a:t>
            </a:r>
          </a:p>
          <a:p>
            <a:pPr marL="0" indent="0">
              <a:buNone/>
            </a:pPr>
            <a:r>
              <a:rPr lang="cs-CZ" sz="2000" dirty="0" smtClean="0">
                <a:hlinkClick r:id="rId2"/>
              </a:rPr>
              <a:t>www.wikipdie.cz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hlinkClick r:id="rId3"/>
              </a:rPr>
              <a:t>www.cesky-jazyk.cz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Všechny obrázky a ukázka byly staženy 11.2.2013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1 - </a:t>
            </a:r>
            <a:r>
              <a:rPr lang="cs-CZ" sz="1000" dirty="0">
                <a:hlinkClick r:id="rId4"/>
              </a:rPr>
              <a:t>http://</a:t>
            </a:r>
            <a:r>
              <a:rPr lang="cs-CZ" sz="1000" dirty="0" smtClean="0">
                <a:hlinkClick r:id="rId4"/>
              </a:rPr>
              <a:t>www.knucklepit.com/mixed-martial-arts-ken_kesey.htm</a:t>
            </a:r>
            <a:endParaRPr lang="cs-CZ" sz="1000" dirty="0" smtClean="0"/>
          </a:p>
          <a:p>
            <a:pPr marL="0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2 - </a:t>
            </a:r>
            <a:r>
              <a:rPr lang="cs-CZ" sz="1000" dirty="0">
                <a:hlinkClick r:id="rId5"/>
              </a:rPr>
              <a:t>http://</a:t>
            </a:r>
            <a:r>
              <a:rPr lang="cs-CZ" sz="1000" dirty="0" smtClean="0">
                <a:hlinkClick r:id="rId5"/>
              </a:rPr>
              <a:t>jandulina89.blog.cz/1106/prelet-nad-kukaccim-hnizdem</a:t>
            </a:r>
            <a:endParaRPr lang="cs-CZ" sz="1000" dirty="0" smtClean="0"/>
          </a:p>
          <a:p>
            <a:pPr marL="0" indent="0">
              <a:buNone/>
            </a:pPr>
            <a:r>
              <a:rPr lang="cs-CZ" sz="1000" dirty="0" smtClean="0"/>
              <a:t>Obr. </a:t>
            </a:r>
            <a:r>
              <a:rPr lang="cs-CZ" sz="1000" dirty="0"/>
              <a:t>3 - </a:t>
            </a:r>
            <a:r>
              <a:rPr lang="cs-CZ" sz="1000" dirty="0">
                <a:hlinkClick r:id="rId6"/>
              </a:rPr>
              <a:t>http://</a:t>
            </a:r>
            <a:r>
              <a:rPr lang="cs-CZ" sz="1000" dirty="0" smtClean="0">
                <a:hlinkClick r:id="rId6"/>
              </a:rPr>
              <a:t>www.topzine.cz/jack-nicholson-zivotopis-svudnika-ktery-mel-v-posteli-pulku-hollywoodu</a:t>
            </a:r>
            <a:endParaRPr lang="cs-CZ" sz="1000" dirty="0" smtClean="0"/>
          </a:p>
          <a:p>
            <a:pPr marL="0" indent="0">
              <a:buNone/>
            </a:pPr>
            <a:r>
              <a:rPr lang="cs-CZ" sz="1000" dirty="0" smtClean="0"/>
              <a:t>Obr. </a:t>
            </a:r>
            <a:r>
              <a:rPr lang="cs-CZ" sz="1000"/>
              <a:t>4 - </a:t>
            </a:r>
            <a:r>
              <a:rPr lang="cs-CZ" sz="1000">
                <a:hlinkClick r:id="rId7"/>
              </a:rPr>
              <a:t>http://magazin.realfilm.cz/2011/01/prelet-nad-kukaccim-hnizdem-1975</a:t>
            </a:r>
            <a:r>
              <a:rPr lang="cs-CZ" sz="1000" smtClean="0">
                <a:hlinkClick r:id="rId7"/>
              </a:rPr>
              <a:t>/</a:t>
            </a:r>
            <a:endParaRPr lang="cs-CZ" sz="1000" smtClean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1000" dirty="0" smtClean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960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Vyhoďme ho z kola ven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5661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r>
              <a:rPr lang="cs-CZ" dirty="0" smtClean="0"/>
              <a:t>  (1935-2001)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7239000" cy="4846320"/>
          </a:xfrm>
        </p:spPr>
        <p:txBody>
          <a:bodyPr>
            <a:normAutofit/>
          </a:bodyPr>
          <a:lstStyle/>
          <a:p>
            <a:r>
              <a:rPr lang="cs-CZ" sz="2400" dirty="0"/>
              <a:t>a</a:t>
            </a:r>
            <a:r>
              <a:rPr lang="cs-CZ" sz="2400" dirty="0" smtClean="0"/>
              <a:t>merický spisovatel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ývá řazen k </a:t>
            </a:r>
            <a:r>
              <a:rPr lang="cs-CZ" sz="2400" b="1" dirty="0" smtClean="0"/>
              <a:t>postmoderně</a:t>
            </a:r>
            <a:r>
              <a:rPr lang="cs-CZ" sz="2400" dirty="0" smtClean="0"/>
              <a:t>, někdy je považován za styčný bod mezi </a:t>
            </a:r>
            <a:r>
              <a:rPr lang="cs-CZ" sz="2400" b="1" dirty="0" smtClean="0"/>
              <a:t>beatniky</a:t>
            </a:r>
            <a:r>
              <a:rPr lang="cs-CZ" sz="2400" dirty="0" smtClean="0"/>
              <a:t> a hnutím </a:t>
            </a:r>
            <a:r>
              <a:rPr lang="cs-CZ" sz="2400" b="1" dirty="0" err="1" smtClean="0"/>
              <a:t>hippies</a:t>
            </a:r>
            <a:endParaRPr lang="cs-CZ" sz="2400" b="1" dirty="0"/>
          </a:p>
          <a:p>
            <a:pPr marL="246888" lvl="1" indent="0">
              <a:buNone/>
            </a:pPr>
            <a:r>
              <a:rPr lang="cs-CZ" sz="2100" dirty="0" smtClean="0"/>
              <a:t>Otázka č. 1 - Objasněte zvýrazněné pojmy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ystudoval divadelní umění na oregonské univerzitě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ři studiích si přivydělával jako noční ošetřovatel na psychiatrickém oddělení</a:t>
            </a:r>
          </a:p>
          <a:p>
            <a:r>
              <a:rPr lang="cs-CZ" sz="2400" dirty="0"/>
              <a:t>t</a:t>
            </a:r>
            <a:r>
              <a:rPr lang="cs-CZ" sz="2400" dirty="0" smtClean="0"/>
              <a:t>aké se stal dobrovolníkem ve výzkumu </a:t>
            </a:r>
            <a:r>
              <a:rPr lang="cs-CZ" sz="2400" dirty="0" err="1" smtClean="0"/>
              <a:t>Veterans</a:t>
            </a:r>
            <a:r>
              <a:rPr lang="cs-CZ" sz="2400" dirty="0" smtClean="0"/>
              <a:t> </a:t>
            </a:r>
            <a:r>
              <a:rPr lang="cs-CZ" sz="2400" dirty="0" err="1" smtClean="0"/>
              <a:t>Hospital</a:t>
            </a:r>
            <a:r>
              <a:rPr lang="cs-CZ" sz="2400" dirty="0" smtClean="0"/>
              <a:t>, který zkoumal účinky halucinogenů =&gt; inspirace k napsání </a:t>
            </a:r>
            <a:r>
              <a:rPr lang="cs-CZ" sz="2400" dirty="0" smtClean="0">
                <a:solidFill>
                  <a:schemeClr val="tx2"/>
                </a:solidFill>
              </a:rPr>
              <a:t>Vyhoďme ho z kola ven</a:t>
            </a:r>
            <a:endParaRPr lang="cs-CZ" sz="2400" dirty="0">
              <a:solidFill>
                <a:schemeClr val="tx2"/>
              </a:solidFill>
            </a:endParaRPr>
          </a:p>
        </p:txBody>
      </p:sp>
      <p:pic>
        <p:nvPicPr>
          <p:cNvPr id="1026" name="Picture 2" descr="E:\Downloads\1347826624_He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392" y="2966138"/>
            <a:ext cx="313184" cy="3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13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20040"/>
            <a:ext cx="7087688" cy="876712"/>
          </a:xfrm>
        </p:spPr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4176464" cy="4968552"/>
          </a:xfrm>
        </p:spPr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o vydání druhého románu </a:t>
            </a:r>
            <a:r>
              <a:rPr lang="cs-CZ" sz="2400" b="1" dirty="0" smtClean="0">
                <a:solidFill>
                  <a:srgbClr val="002060"/>
                </a:solidFill>
              </a:rPr>
              <a:t>Tak mě někdy napadá </a:t>
            </a:r>
            <a:r>
              <a:rPr lang="cs-CZ" sz="2400" dirty="0" smtClean="0"/>
              <a:t>(1964) si koupil školní autobus a vydal se v doprovodu </a:t>
            </a:r>
            <a:r>
              <a:rPr lang="cs-CZ" sz="2400" b="1" dirty="0" err="1" smtClean="0"/>
              <a:t>Neala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Cassadyho</a:t>
            </a:r>
            <a:r>
              <a:rPr lang="cs-CZ" sz="2400" dirty="0" smtClean="0"/>
              <a:t> na výlet přes USA, v New Yorku se seznámil s </a:t>
            </a:r>
            <a:r>
              <a:rPr lang="cs-CZ" sz="2400" b="1" dirty="0" smtClean="0"/>
              <a:t>A. </a:t>
            </a:r>
            <a:r>
              <a:rPr lang="cs-CZ" sz="2400" b="1" dirty="0" err="1" smtClean="0"/>
              <a:t>Ginsbergem</a:t>
            </a:r>
            <a:r>
              <a:rPr lang="cs-CZ" sz="2400" b="1" dirty="0"/>
              <a:t> </a:t>
            </a:r>
            <a:r>
              <a:rPr lang="cs-CZ" sz="2400" dirty="0" smtClean="0"/>
              <a:t>a </a:t>
            </a:r>
            <a:r>
              <a:rPr lang="cs-CZ" sz="2400" b="1" dirty="0" smtClean="0"/>
              <a:t>J. </a:t>
            </a:r>
            <a:r>
              <a:rPr lang="cs-CZ" sz="2400" b="1" dirty="0" err="1" smtClean="0"/>
              <a:t>Kerouackem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/>
          </a:p>
          <a:p>
            <a:pPr marL="246888" lvl="1" indent="0">
              <a:buNone/>
            </a:pPr>
            <a:r>
              <a:rPr lang="cs-CZ" sz="2000" dirty="0" smtClean="0"/>
              <a:t>Otázka č. 2 - Dovedete zařadit výše jmenované osoby? Co o nich víte?</a:t>
            </a:r>
          </a:p>
        </p:txBody>
      </p:sp>
      <p:pic>
        <p:nvPicPr>
          <p:cNvPr id="5" name="Picture 2" descr="E:\Downloads\1347826624_He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84" y="5204048"/>
            <a:ext cx="313184" cy="3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knucklepit.com/_tken%20kesey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3384376" cy="4573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045892" y="6119718"/>
            <a:ext cx="5806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dirty="0" smtClean="0"/>
              <a:t>Obr. 1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1667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Ken</a:t>
            </a:r>
            <a:r>
              <a:rPr lang="cs-CZ" dirty="0" smtClean="0"/>
              <a:t> </a:t>
            </a:r>
            <a:r>
              <a:rPr lang="cs-CZ" dirty="0" err="1" smtClean="0"/>
              <a:t>kesey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7499176" cy="482693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oženil se v jednadvaceti letech a měl před sebou kariéru farmáře</a:t>
            </a:r>
          </a:p>
          <a:p>
            <a:r>
              <a:rPr lang="cs-CZ" sz="2400" dirty="0" smtClean="0"/>
              <a:t>chtěl se stát hercem, ale inspirován </a:t>
            </a:r>
            <a:r>
              <a:rPr lang="cs-CZ" sz="2400" dirty="0" err="1" smtClean="0"/>
              <a:t>Kerouackovým</a:t>
            </a:r>
            <a:r>
              <a:rPr lang="cs-CZ" sz="2400" dirty="0" smtClean="0"/>
              <a:t> románem Na cestě se rozhodl pro dráhu spisovatele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yl obviněn z přechovávání marihuany – soudní proces pojal jako hru = </a:t>
            </a:r>
            <a:r>
              <a:rPr lang="cs-CZ" sz="2400" dirty="0" err="1" smtClean="0"/>
              <a:t>nafingoval</a:t>
            </a:r>
            <a:r>
              <a:rPr lang="cs-CZ" sz="2400" dirty="0" smtClean="0"/>
              <a:t> vlastní smrt a utekl do Mexika, po návratu přehodnotil svůj život, odseděl si pět měsíců a usadil se na farmě v </a:t>
            </a:r>
            <a:r>
              <a:rPr lang="cs-CZ" sz="2400" dirty="0" err="1" smtClean="0"/>
              <a:t>Pleasant</a:t>
            </a:r>
            <a:r>
              <a:rPr lang="cs-CZ" sz="2400" dirty="0" smtClean="0"/>
              <a:t> </a:t>
            </a:r>
            <a:r>
              <a:rPr lang="cs-CZ" sz="2400" dirty="0" err="1" smtClean="0"/>
              <a:t>Hill</a:t>
            </a:r>
            <a:endParaRPr lang="cs-CZ" sz="2400" dirty="0" smtClean="0"/>
          </a:p>
          <a:p>
            <a:r>
              <a:rPr lang="cs-CZ" sz="2400" dirty="0" err="1" smtClean="0">
                <a:solidFill>
                  <a:srgbClr val="002060"/>
                </a:solidFill>
              </a:rPr>
              <a:t>Keseyho</a:t>
            </a:r>
            <a:r>
              <a:rPr lang="cs-CZ" sz="2400" dirty="0" smtClean="0">
                <a:solidFill>
                  <a:srgbClr val="002060"/>
                </a:solidFill>
              </a:rPr>
              <a:t> výprodej </a:t>
            </a:r>
            <a:r>
              <a:rPr lang="cs-CZ" sz="2400" dirty="0" smtClean="0"/>
              <a:t>(1973) – rozebírá okolnosti svého vztahu k drogám, svou práci v blázinci, uveřejňuje poznámky z vězení, korespondenci s přáteli</a:t>
            </a:r>
          </a:p>
          <a:p>
            <a:pPr marL="0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25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39000" cy="936104"/>
          </a:xfrm>
        </p:spPr>
        <p:txBody>
          <a:bodyPr/>
          <a:lstStyle/>
          <a:p>
            <a:r>
              <a:rPr lang="cs-CZ" dirty="0" smtClean="0"/>
              <a:t>Vyhoďme ho z kola 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7444680" cy="511496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halucinogeny umožnily autorovi vcítit se do rozpoložení chovanců ústavu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dyž se mu jednou v noci pod vlivem narkotik zjevila tvář indiána, napadlo ho téma románu </a:t>
            </a:r>
            <a:r>
              <a:rPr lang="cs-CZ" sz="2400" dirty="0" smtClean="0">
                <a:solidFill>
                  <a:schemeClr val="tx2"/>
                </a:solidFill>
              </a:rPr>
              <a:t>Vyhoďme ho z kola ven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říběh profesionálního hráče, vtipálka a rebela </a:t>
            </a:r>
            <a:r>
              <a:rPr lang="cs-CZ" sz="2400" dirty="0" err="1" smtClean="0"/>
              <a:t>Randla</a:t>
            </a:r>
            <a:r>
              <a:rPr lang="cs-CZ" sz="2400" dirty="0" smtClean="0"/>
              <a:t> Patricka </a:t>
            </a:r>
            <a:r>
              <a:rPr lang="cs-CZ" sz="2400" dirty="0" err="1" smtClean="0"/>
              <a:t>McMurphyho</a:t>
            </a:r>
            <a:r>
              <a:rPr lang="cs-CZ" sz="2400" dirty="0" smtClean="0"/>
              <a:t>, který se prohlásí za psychopata, aby pobytem v blázinci unikl práci na nápravné farmě</a:t>
            </a:r>
          </a:p>
          <a:p>
            <a:r>
              <a:rPr lang="cs-CZ" sz="2400" dirty="0" smtClean="0"/>
              <a:t>v léčebně se seznámí s koktavým Billy </a:t>
            </a:r>
            <a:r>
              <a:rPr lang="cs-CZ" sz="2400" dirty="0" err="1" smtClean="0"/>
              <a:t>Bibbitem</a:t>
            </a:r>
            <a:r>
              <a:rPr lang="cs-CZ" sz="2400" dirty="0" smtClean="0"/>
              <a:t>, žárlivým </a:t>
            </a:r>
            <a:r>
              <a:rPr lang="cs-CZ" sz="2400" dirty="0" err="1" smtClean="0"/>
              <a:t>Hardingem</a:t>
            </a:r>
            <a:r>
              <a:rPr lang="cs-CZ" sz="2400" dirty="0" smtClean="0"/>
              <a:t>, </a:t>
            </a:r>
            <a:r>
              <a:rPr lang="cs-CZ" sz="2400" dirty="0" err="1" smtClean="0"/>
              <a:t>Cheswickem</a:t>
            </a:r>
            <a:r>
              <a:rPr lang="cs-CZ" sz="2400" dirty="0" smtClean="0"/>
              <a:t> a hluchoněmým náčelníkem </a:t>
            </a:r>
            <a:r>
              <a:rPr lang="cs-CZ" sz="2400" dirty="0" err="1" smtClean="0"/>
              <a:t>Bromdenem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17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Vyhoďme ho z kola 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542197"/>
            <a:ext cx="7200800" cy="2750899"/>
          </a:xfrm>
        </p:spPr>
        <p:txBody>
          <a:bodyPr>
            <a:normAutofit lnSpcReduction="10000"/>
          </a:bodyPr>
          <a:lstStyle/>
          <a:p>
            <a:r>
              <a:rPr lang="cs-CZ" sz="2000" dirty="0"/>
              <a:t>d</a:t>
            </a:r>
            <a:r>
              <a:rPr lang="cs-CZ" sz="2000" dirty="0" smtClean="0"/>
              <a:t>ostane se do péče Velké sestry, která s pomocí trojice černošských lapiduchů tyransky vládne nad svým oddělením</a:t>
            </a:r>
          </a:p>
          <a:p>
            <a:r>
              <a:rPr lang="cs-CZ" sz="2000" dirty="0" smtClean="0"/>
              <a:t>Patrick nesnese pohled na pacienty, kteří jsou v rukou despotické sestry pouhými loutkami, v nichž byla ubita poslední kapka hrdosti, a pustí se s ní do boje</a:t>
            </a:r>
          </a:p>
          <a:p>
            <a:r>
              <a:rPr lang="cs-CZ" sz="2000" dirty="0"/>
              <a:t>v</a:t>
            </a:r>
            <a:r>
              <a:rPr lang="cs-CZ" sz="2000" dirty="0" smtClean="0"/>
              <a:t>yhrává nad ní jedno kolo za druhým – prosadí zřízení herny, zorganizuje rybářský výlet, uspořádá na klinice večírek…</a:t>
            </a:r>
            <a:endParaRPr lang="cs-CZ" sz="2000" dirty="0"/>
          </a:p>
        </p:txBody>
      </p:sp>
      <p:pic>
        <p:nvPicPr>
          <p:cNvPr id="5124" name="Picture 4" descr="http://nd04.jxs.cz/414/102/5c6300c457_76891418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077072"/>
            <a:ext cx="4186436" cy="2269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574713" y="6381328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dirty="0" smtClean="0"/>
              <a:t>Obr. 2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71567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Vyhoďme ho z kola 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86854" y="1542198"/>
            <a:ext cx="4039736" cy="4967784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McMurphy</a:t>
            </a:r>
            <a:r>
              <a:rPr lang="cs-CZ" sz="2000" dirty="0" smtClean="0"/>
              <a:t> celé oddělení zpřehází vzhůru nohama =&gt; Velkou sestru přivádí k zuřivosti, ona to ale na sobě nedá znát.</a:t>
            </a:r>
          </a:p>
          <a:p>
            <a:r>
              <a:rPr lang="cs-CZ" sz="2000" dirty="0" smtClean="0"/>
              <a:t>Patrick sjednal </a:t>
            </a:r>
            <a:r>
              <a:rPr lang="cs-CZ" sz="2000" dirty="0" err="1" smtClean="0"/>
              <a:t>Billymu</a:t>
            </a:r>
            <a:r>
              <a:rPr lang="cs-CZ" sz="2000" dirty="0" smtClean="0"/>
              <a:t> rande s prostitutkou </a:t>
            </a:r>
            <a:r>
              <a:rPr lang="cs-CZ" sz="2000" dirty="0" err="1" smtClean="0"/>
              <a:t>Candy</a:t>
            </a:r>
            <a:r>
              <a:rPr lang="cs-CZ" sz="2000" dirty="0" smtClean="0"/>
              <a:t> – Velká sestra je přistihla a vyhrožuje </a:t>
            </a:r>
            <a:r>
              <a:rPr lang="cs-CZ" sz="2000" dirty="0" err="1" smtClean="0"/>
              <a:t>Billymu</a:t>
            </a:r>
            <a:r>
              <a:rPr lang="cs-CZ" sz="2000" dirty="0" smtClean="0"/>
              <a:t>, že to řekne jeho matce. Billy si proto ze strachu podřezal krk.</a:t>
            </a:r>
          </a:p>
          <a:p>
            <a:r>
              <a:rPr lang="cs-CZ" sz="2000" dirty="0" smtClean="0"/>
              <a:t>Patrick se neudrží, chce Velkou sestru uškrtit, ale je přemožen.</a:t>
            </a:r>
            <a:endParaRPr lang="cs-CZ" sz="2000" dirty="0"/>
          </a:p>
        </p:txBody>
      </p:sp>
      <p:pic>
        <p:nvPicPr>
          <p:cNvPr id="6146" name="Picture 2" descr="http://www.topzine.cz/wp-content/uploads/2012/04/Jack-Nicholson-P%C5%99elet-nad-kuka%C4%8D%C4%8D%C3%ADm-hn%C3%ADzde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9" r="19259"/>
          <a:stretch/>
        </p:blipFill>
        <p:spPr bwMode="auto">
          <a:xfrm>
            <a:off x="4894875" y="1916832"/>
            <a:ext cx="2935707" cy="3054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072424" y="5085184"/>
            <a:ext cx="5806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100" dirty="0" smtClean="0"/>
              <a:t>Obr. 3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11249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Vyhoďme ho z kola 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McMurphy</a:t>
            </a:r>
            <a:r>
              <a:rPr lang="cs-CZ" sz="2400" dirty="0" smtClean="0"/>
              <a:t> na několik týdnů z oddělení zmizí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 ústavu odešla spousta mužů, Velké sestře se tak oddělení rozpadá</a:t>
            </a:r>
          </a:p>
          <a:p>
            <a:r>
              <a:rPr lang="cs-CZ" sz="2400" dirty="0" err="1" smtClean="0"/>
              <a:t>McMurphynu</a:t>
            </a:r>
            <a:r>
              <a:rPr lang="cs-CZ" sz="2400" dirty="0" smtClean="0"/>
              <a:t> byla provedena lobotomie =&gt; stala se z něj vegetující troska</a:t>
            </a:r>
          </a:p>
          <a:p>
            <a:r>
              <a:rPr lang="cs-CZ" sz="2400" dirty="0" smtClean="0"/>
              <a:t>náčelník </a:t>
            </a:r>
            <a:r>
              <a:rPr lang="cs-CZ" sz="2400" dirty="0" err="1" smtClean="0"/>
              <a:t>Bromden</a:t>
            </a:r>
            <a:r>
              <a:rPr lang="cs-CZ" sz="2400" dirty="0" smtClean="0"/>
              <a:t> ho udusí polštářem a sám pak utíká z ústavu</a:t>
            </a:r>
            <a:endParaRPr lang="cs-CZ" sz="2400" dirty="0"/>
          </a:p>
          <a:p>
            <a:pPr marL="246888" lvl="1" indent="0">
              <a:buNone/>
            </a:pPr>
            <a:r>
              <a:rPr lang="cs-CZ" sz="2100" dirty="0" smtClean="0"/>
              <a:t>Otázka č. 3 - Proč se podle vás </a:t>
            </a:r>
            <a:r>
              <a:rPr lang="cs-CZ" sz="2100" dirty="0" err="1" smtClean="0"/>
              <a:t>Bromden</a:t>
            </a:r>
            <a:r>
              <a:rPr lang="cs-CZ" sz="2100" dirty="0" smtClean="0"/>
              <a:t> rozhodne k tomuto kroku?</a:t>
            </a:r>
          </a:p>
          <a:p>
            <a:pPr marL="246888" lvl="1" indent="0">
              <a:buNone/>
            </a:pPr>
            <a:r>
              <a:rPr lang="cs-CZ" sz="2100" dirty="0" smtClean="0"/>
              <a:t>Otázka č. 4 - Pokuste se vystihnout hlavní myšlenku románu. </a:t>
            </a:r>
            <a:endParaRPr lang="cs-CZ" sz="2100" dirty="0"/>
          </a:p>
        </p:txBody>
      </p:sp>
      <p:pic>
        <p:nvPicPr>
          <p:cNvPr id="4" name="Picture 2" descr="E:\Downloads\1347826624_He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4" y="4509120"/>
            <a:ext cx="313184" cy="3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Downloads\1347826624_Hel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4" y="5204048"/>
            <a:ext cx="313184" cy="313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26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301</TotalTime>
  <Words>788</Words>
  <Application>Microsoft Office PowerPoint</Application>
  <PresentationFormat>Předvádění na obrazovce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Bohatý</vt:lpstr>
      <vt:lpstr>Prezentace aplikace PowerPoint</vt:lpstr>
      <vt:lpstr>Ken Kesey</vt:lpstr>
      <vt:lpstr>Ken Kesey  (1935-2001)</vt:lpstr>
      <vt:lpstr>Ken Kesey</vt:lpstr>
      <vt:lpstr>Ken kesey</vt:lpstr>
      <vt:lpstr>Vyhoďme ho z kola ven</vt:lpstr>
      <vt:lpstr>Vyhoďme ho z kola ven</vt:lpstr>
      <vt:lpstr>Vyhoďme ho z kola Ven</vt:lpstr>
      <vt:lpstr>Vyhoďme ho z kola ven</vt:lpstr>
      <vt:lpstr>Přelet nad kukaččím hnízdem</vt:lpstr>
      <vt:lpstr>Přelet nad kukaččím hnízdem</vt:lpstr>
      <vt:lpstr>Použitá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Kaja</dc:creator>
  <cp:lastModifiedBy>Libor</cp:lastModifiedBy>
  <cp:revision>39</cp:revision>
  <dcterms:created xsi:type="dcterms:W3CDTF">2013-02-13T20:33:37Z</dcterms:created>
  <dcterms:modified xsi:type="dcterms:W3CDTF">2013-03-25T20:02:02Z</dcterms:modified>
</cp:coreProperties>
</file>