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769EB8-C021-4FB0-9255-2A2EF470A7E8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6A4FE7-43F0-448A-8878-C9BF3C6FCEE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maturuj.cz/" TargetMode="External"/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kuh.cz/index.php?id=show&amp;fid=1961&amp;pid=15596" TargetMode="External"/><Relationship Id="rId5" Type="http://schemas.openxmlformats.org/officeDocument/2006/relationships/hyperlink" Target="http://www.dkmoas.cz/index.php?ID=2813" TargetMode="External"/><Relationship Id="rId4" Type="http://schemas.openxmlformats.org/officeDocument/2006/relationships/hyperlink" Target="http://blog.syracuse.com/shelflife/2008/06/writers_born_this_day_orwell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99992" y="661498"/>
            <a:ext cx="387317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CJK43460BED</a:t>
            </a:r>
            <a:endParaRPr lang="cs-CZ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542197"/>
            <a:ext cx="7572331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Výukový materiál v rámci projektu OPVK 1.5 Peníze středním školám</a:t>
            </a:r>
            <a:br>
              <a:rPr lang="cs-CZ" sz="1600" b="1" dirty="0"/>
            </a:b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Číslo projektu:		</a:t>
            </a:r>
            <a:r>
              <a:rPr lang="cs-CZ" sz="1600" b="1" dirty="0" smtClean="0"/>
              <a:t>	CZ.1.07/1.5.00/34.0883 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Název projektu:		</a:t>
            </a:r>
            <a:r>
              <a:rPr lang="cs-CZ" sz="1600" b="1" dirty="0" smtClean="0"/>
              <a:t>	Rozvoj </a:t>
            </a:r>
            <a:r>
              <a:rPr lang="cs-CZ" sz="1600" b="1" dirty="0"/>
              <a:t>vzdělanosti</a:t>
            </a:r>
            <a:br>
              <a:rPr lang="cs-CZ" sz="1600" b="1" dirty="0"/>
            </a:br>
            <a:r>
              <a:rPr lang="cs-CZ" sz="1600" b="1" dirty="0"/>
              <a:t>Číslo šablony:   		</a:t>
            </a:r>
            <a:r>
              <a:rPr lang="cs-CZ" sz="1600" b="1" dirty="0" smtClean="0"/>
              <a:t>	III/2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Datum vytvoření:		</a:t>
            </a:r>
            <a:r>
              <a:rPr lang="cs-CZ" sz="1600" b="1" dirty="0" smtClean="0"/>
              <a:t>12.2. 2013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Autor:			</a:t>
            </a:r>
            <a:r>
              <a:rPr lang="cs-CZ" sz="1600" b="1" dirty="0" smtClean="0"/>
              <a:t>	Mgr. Karla </a:t>
            </a:r>
            <a:r>
              <a:rPr lang="cs-CZ" sz="1600" b="1" dirty="0" err="1" smtClean="0"/>
              <a:t>Bedrlíková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Určeno pro předmět:      </a:t>
            </a:r>
            <a:r>
              <a:rPr lang="cs-CZ" sz="1600" b="1" dirty="0" smtClean="0"/>
              <a:t>		Český jazyk a literatura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Tematická oblast:	</a:t>
            </a:r>
            <a:r>
              <a:rPr lang="cs-CZ" sz="1600" b="1" dirty="0" smtClean="0"/>
              <a:t>	Světová literatura po roce 1945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Obor vzdělání:		</a:t>
            </a:r>
            <a:r>
              <a:rPr lang="cs-CZ" sz="1600" b="1" dirty="0" smtClean="0"/>
              <a:t>	Kosmetické služby(69-41-L/01), </a:t>
            </a:r>
            <a:br>
              <a:rPr lang="cs-CZ" sz="1600" b="1" dirty="0" smtClean="0"/>
            </a:br>
            <a:r>
              <a:rPr lang="cs-CZ" sz="1600" b="1" dirty="0" smtClean="0"/>
              <a:t>				4. ročník                                            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Název výukového materiálu</a:t>
            </a:r>
            <a:r>
              <a:rPr lang="cs-CZ" sz="1600" b="1" dirty="0" smtClean="0"/>
              <a:t>:  	George </a:t>
            </a:r>
            <a:r>
              <a:rPr lang="cs-CZ" sz="1600" b="1" dirty="0" err="1" smtClean="0"/>
              <a:t>Orwell</a:t>
            </a:r>
            <a:r>
              <a:rPr lang="cs-CZ" sz="1600" b="1" dirty="0" smtClean="0"/>
              <a:t> – Farma zvířat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Popis využití: </a:t>
            </a:r>
            <a:r>
              <a:rPr lang="cs-CZ" sz="1600" b="1" dirty="0" smtClean="0"/>
              <a:t>			</a:t>
            </a:r>
            <a:r>
              <a:rPr lang="cs-CZ" sz="1600" b="1" dirty="0"/>
              <a:t>Výukový materiál s úkoly pro žáky </a:t>
            </a:r>
            <a:r>
              <a:rPr lang="cs-CZ" sz="1600" b="1" dirty="0" smtClean="0"/>
              <a:t> </a:t>
            </a:r>
            <a:r>
              <a:rPr lang="cs-CZ" sz="1600" b="1" dirty="0"/>
              <a:t>				</a:t>
            </a:r>
            <a:r>
              <a:rPr lang="cs-CZ" sz="1600" b="1" dirty="0" smtClean="0"/>
              <a:t>s využitím </a:t>
            </a:r>
            <a:r>
              <a:rPr lang="cs-CZ" sz="1600" b="1" dirty="0"/>
              <a:t>dataprojektoru, </a:t>
            </a:r>
            <a:r>
              <a:rPr lang="cs-CZ" sz="1600" b="1" dirty="0" smtClean="0"/>
              <a:t>					notebooku, vlastní četby díla</a:t>
            </a:r>
            <a:r>
              <a:rPr lang="cs-CZ" sz="1600" b="1" dirty="0"/>
              <a:t>		</a:t>
            </a:r>
            <a:r>
              <a:rPr lang="cs-CZ" sz="1600" b="1" dirty="0" smtClean="0"/>
              <a:t>				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Čas:  </a:t>
            </a:r>
            <a:r>
              <a:rPr lang="cs-CZ" sz="1600" b="1" dirty="0" smtClean="0"/>
              <a:t>				20 </a:t>
            </a:r>
            <a:r>
              <a:rPr lang="cs-CZ" sz="1600" b="1" dirty="0"/>
              <a:t>minut </a:t>
            </a:r>
            <a:br>
              <a:rPr lang="cs-CZ" sz="1600" b="1" dirty="0"/>
            </a:b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</p:txBody>
      </p:sp>
      <p:pic>
        <p:nvPicPr>
          <p:cNvPr id="6" name="Picture 2" descr="E:\Downloads\Kaja\loga_sablony_pruhled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098011" cy="6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2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Farma zvířat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Autor se v díle důsledně vyhýbá vysvětlujícím komentářům, ale vzhledem k době napsání díla je nejzjevnější podobenství se stalinistickou degenerací Sovětského svazu.</a:t>
            </a:r>
          </a:p>
          <a:p>
            <a:r>
              <a:rPr lang="cs-CZ" dirty="0" smtClean="0"/>
              <a:t>Kniha poprvé vyšla v češtině už v roce 1946 – po únorovém převratu 1948 se </a:t>
            </a:r>
            <a:r>
              <a:rPr lang="cs-CZ" dirty="0" err="1" smtClean="0"/>
              <a:t>Orwell</a:t>
            </a:r>
            <a:r>
              <a:rPr lang="cs-CZ" dirty="0" smtClean="0"/>
              <a:t> dostal na seznam zakázaných knih.</a:t>
            </a:r>
          </a:p>
          <a:p>
            <a:r>
              <a:rPr lang="cs-CZ" dirty="0" smtClean="0"/>
              <a:t>Dílo bylo dvakrát zfilmováno:</a:t>
            </a:r>
            <a:br>
              <a:rPr lang="cs-CZ" dirty="0" smtClean="0"/>
            </a:br>
            <a:r>
              <a:rPr lang="cs-CZ" dirty="0" smtClean="0"/>
              <a:t>1954 – animovaná verze</a:t>
            </a:r>
            <a:br>
              <a:rPr lang="cs-CZ" dirty="0" smtClean="0"/>
            </a:br>
            <a:r>
              <a:rPr lang="cs-CZ" dirty="0" smtClean="0"/>
              <a:t>1999 – televizní hraný film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3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Použitá literatura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Prokop, Vladimír: Přehled světové literatury 20. století. Sokolov 2006.</a:t>
            </a:r>
          </a:p>
          <a:p>
            <a:r>
              <a:rPr lang="cs-CZ" sz="2000" dirty="0" err="1" smtClean="0"/>
              <a:t>Orwell</a:t>
            </a:r>
            <a:r>
              <a:rPr lang="cs-CZ" sz="2000" dirty="0" smtClean="0"/>
              <a:t>, George: Farma zvířat. Praha, Argo 2008, 215 s.</a:t>
            </a:r>
          </a:p>
          <a:p>
            <a:r>
              <a:rPr lang="cs-CZ" sz="2000" dirty="0" smtClean="0">
                <a:hlinkClick r:id="rId2"/>
              </a:rPr>
              <a:t>www.wikipedie.cz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www.odmaturuj.cz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Všechny obrázky byly staženy 12.2.2013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1000" dirty="0" smtClean="0"/>
              <a:t>Obr. </a:t>
            </a:r>
            <a:r>
              <a:rPr lang="cs-CZ" sz="1000" dirty="0"/>
              <a:t>1 - </a:t>
            </a:r>
            <a:r>
              <a:rPr lang="cs-CZ" sz="1000" dirty="0">
                <a:hlinkClick r:id="rId4"/>
              </a:rPr>
              <a:t>http://</a:t>
            </a:r>
            <a:r>
              <a:rPr lang="cs-CZ" sz="1000" dirty="0" smtClean="0">
                <a:hlinkClick r:id="rId4"/>
              </a:rPr>
              <a:t>blog.syracuse.com/shelflife/2008/06/writers_born_this_day_orwell.html</a:t>
            </a:r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/>
              <a:t>Obr. </a:t>
            </a:r>
            <a:r>
              <a:rPr lang="cs-CZ" sz="1000" dirty="0"/>
              <a:t>2 - </a:t>
            </a:r>
            <a:r>
              <a:rPr lang="cs-CZ" sz="1000" dirty="0">
                <a:hlinkClick r:id="rId5"/>
              </a:rPr>
              <a:t>http://</a:t>
            </a:r>
            <a:r>
              <a:rPr lang="cs-CZ" sz="1000" dirty="0" smtClean="0">
                <a:hlinkClick r:id="rId5"/>
              </a:rPr>
              <a:t>www.dkmoas.cz/index.php?ID=2813</a:t>
            </a:r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/>
              <a:t>Obr. </a:t>
            </a:r>
            <a:r>
              <a:rPr lang="cs-CZ" sz="1000" dirty="0"/>
              <a:t>3 - </a:t>
            </a:r>
            <a:r>
              <a:rPr lang="cs-CZ" sz="1000" dirty="0">
                <a:hlinkClick r:id="rId6"/>
              </a:rPr>
              <a:t>http://</a:t>
            </a:r>
            <a:r>
              <a:rPr lang="cs-CZ" sz="1000" dirty="0" smtClean="0">
                <a:hlinkClick r:id="rId6"/>
              </a:rPr>
              <a:t>www.mkuh.cz/index.php?id=show&amp;fid=1961&amp;pid=15596</a:t>
            </a:r>
            <a:endParaRPr lang="cs-CZ" sz="10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45705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George </a:t>
            </a:r>
            <a:r>
              <a:rPr lang="cs-CZ" dirty="0" err="1" smtClean="0"/>
              <a:t>Orwell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Farma zvířat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5634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George </a:t>
            </a:r>
            <a:r>
              <a:rPr lang="cs-CZ" b="1" dirty="0" err="1" smtClean="0"/>
              <a:t>Orwell</a:t>
            </a:r>
            <a:r>
              <a:rPr lang="cs-CZ" b="1" dirty="0" smtClean="0"/>
              <a:t> (1903-1950)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</a:t>
            </a:r>
            <a:r>
              <a:rPr lang="cs-CZ" dirty="0" err="1" smtClean="0"/>
              <a:t>l</a:t>
            </a:r>
            <a:r>
              <a:rPr lang="cs-CZ" dirty="0" smtClean="0"/>
              <a:t>. jménem </a:t>
            </a:r>
            <a:r>
              <a:rPr lang="cs-CZ" dirty="0" err="1" smtClean="0"/>
              <a:t>Eric</a:t>
            </a:r>
            <a:r>
              <a:rPr lang="cs-CZ" dirty="0" smtClean="0"/>
              <a:t> Arthur Blair</a:t>
            </a:r>
          </a:p>
          <a:p>
            <a:r>
              <a:rPr lang="cs-CZ" dirty="0"/>
              <a:t>n</a:t>
            </a:r>
            <a:r>
              <a:rPr lang="cs-CZ" dirty="0" smtClean="0"/>
              <a:t>arodil se v indické vesnici v rodině britského úředníka</a:t>
            </a:r>
          </a:p>
          <a:p>
            <a:r>
              <a:rPr lang="cs-CZ" dirty="0"/>
              <a:t>k</a:t>
            </a:r>
            <a:r>
              <a:rPr lang="cs-CZ" dirty="0" smtClean="0"/>
              <a:t>dyž mu byl asi rok, stěhují se zpět do Londýna</a:t>
            </a:r>
          </a:p>
          <a:p>
            <a:r>
              <a:rPr lang="cs-CZ" dirty="0"/>
              <a:t>p</a:t>
            </a:r>
            <a:r>
              <a:rPr lang="cs-CZ" dirty="0" smtClean="0"/>
              <a:t>odle svých slov – už od šesti let věděl, že se musí stát spisovatelem</a:t>
            </a:r>
          </a:p>
          <a:p>
            <a:r>
              <a:rPr lang="cs-CZ" dirty="0" smtClean="0"/>
              <a:t>1916 získat stipendium na prestižní </a:t>
            </a:r>
            <a:r>
              <a:rPr lang="cs-CZ" dirty="0" err="1" smtClean="0"/>
              <a:t>Eton</a:t>
            </a:r>
            <a:r>
              <a:rPr lang="cs-CZ" dirty="0" smtClean="0"/>
              <a:t> </a:t>
            </a:r>
            <a:r>
              <a:rPr lang="cs-CZ" dirty="0" err="1" smtClean="0"/>
              <a:t>College</a:t>
            </a:r>
            <a:r>
              <a:rPr lang="cs-CZ" dirty="0" smtClean="0"/>
              <a:t>, nepokračoval však ve studiích na univerzitě, odchází do Barmy (1922-1927 pracuje u britské policie)</a:t>
            </a:r>
          </a:p>
          <a:p>
            <a:r>
              <a:rPr lang="cs-CZ" dirty="0"/>
              <a:t>v</a:t>
            </a:r>
            <a:r>
              <a:rPr lang="cs-CZ" dirty="0" smtClean="0"/>
              <a:t>rací se do Evropy, 1928-1930 žije ve velmi chudých poměrech v Paříži a v Londýně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15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George </a:t>
            </a:r>
            <a:r>
              <a:rPr lang="cs-CZ" b="1" dirty="0" err="1" smtClean="0"/>
              <a:t>orwell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37730"/>
            <a:ext cx="4674358" cy="453446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od </a:t>
            </a:r>
            <a:r>
              <a:rPr lang="cs-CZ" sz="2000" dirty="0"/>
              <a:t>1930 se věnoval </a:t>
            </a:r>
            <a:r>
              <a:rPr lang="cs-CZ" sz="2000" dirty="0" smtClean="0"/>
              <a:t>novinařině, pracoval jako učitel, knihkupec</a:t>
            </a:r>
            <a:endParaRPr lang="cs-CZ" sz="2000" dirty="0"/>
          </a:p>
          <a:p>
            <a:r>
              <a:rPr lang="cs-CZ" sz="2000" dirty="0" smtClean="0"/>
              <a:t>1933 vydává své první dílo pod pseudonymem </a:t>
            </a:r>
            <a:r>
              <a:rPr lang="cs-CZ" sz="2000" dirty="0" err="1" smtClean="0"/>
              <a:t>Orwell</a:t>
            </a:r>
            <a:r>
              <a:rPr lang="cs-CZ" sz="2000" dirty="0" smtClean="0"/>
              <a:t> (řeka v </a:t>
            </a:r>
            <a:r>
              <a:rPr lang="cs-CZ" sz="2000" dirty="0" err="1" smtClean="0"/>
              <a:t>Souffolku</a:t>
            </a:r>
            <a:r>
              <a:rPr lang="cs-CZ" sz="2000" dirty="0" smtClean="0"/>
              <a:t>, kde žili jeho rodiče)</a:t>
            </a:r>
          </a:p>
          <a:p>
            <a:r>
              <a:rPr lang="cs-CZ" sz="2000" dirty="0" smtClean="0"/>
              <a:t>1936 se oženil, adoptovali dítě</a:t>
            </a:r>
          </a:p>
          <a:p>
            <a:r>
              <a:rPr lang="cs-CZ" sz="2000" dirty="0" smtClean="0"/>
              <a:t>1936 se účastní španělské občanské války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 35 letech onemocněl tuberkulózou</a:t>
            </a:r>
          </a:p>
          <a:p>
            <a:r>
              <a:rPr lang="cs-CZ" sz="2000" dirty="0"/>
              <a:t>b</a:t>
            </a:r>
            <a:r>
              <a:rPr lang="cs-CZ" sz="2000" dirty="0" smtClean="0"/>
              <a:t>ěhem II. svět. </a:t>
            </a:r>
            <a:r>
              <a:rPr lang="cs-CZ" sz="2000" dirty="0"/>
              <a:t>v</a:t>
            </a:r>
            <a:r>
              <a:rPr lang="cs-CZ" sz="2000" dirty="0" smtClean="0"/>
              <a:t>álky pracuje jako redaktor BBC a současně píše Farmu zvířat, která mohla vyjít až 1945</a:t>
            </a:r>
          </a:p>
        </p:txBody>
      </p:sp>
      <p:pic>
        <p:nvPicPr>
          <p:cNvPr id="2050" name="Picture 2" descr="http://blog.syracuse.com/shelflife/2008/06/orw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19326"/>
            <a:ext cx="2998692" cy="44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58763" y="5631051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1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27621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Farma Zvířat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a</a:t>
            </a:r>
            <a:r>
              <a:rPr lang="cs-CZ" b="1" dirty="0" smtClean="0"/>
              <a:t>legorický satirizující</a:t>
            </a:r>
            <a:r>
              <a:rPr lang="cs-CZ" dirty="0" smtClean="0"/>
              <a:t> román, ukazující formou </a:t>
            </a:r>
            <a:r>
              <a:rPr lang="cs-CZ" b="1" dirty="0" smtClean="0"/>
              <a:t>bajky</a:t>
            </a:r>
            <a:r>
              <a:rPr lang="cs-CZ" dirty="0" smtClean="0"/>
              <a:t> politické vztahy a děje mezi lidmi</a:t>
            </a:r>
          </a:p>
          <a:p>
            <a:pPr marL="365760" lvl="1" indent="0">
              <a:buNone/>
            </a:pPr>
            <a:r>
              <a:rPr lang="cs-CZ" dirty="0" smtClean="0"/>
              <a:t>Otázka č.1 - Objasněte zvýrazněné pojmy. Z jakého důvodu se někdy autor uchýlí k alegorii?</a:t>
            </a:r>
          </a:p>
          <a:p>
            <a:r>
              <a:rPr lang="cs-CZ" dirty="0"/>
              <a:t>k</a:t>
            </a:r>
            <a:r>
              <a:rPr lang="cs-CZ" dirty="0" smtClean="0"/>
              <a:t>niha mohla vyjít až v roce 1945, v období války nebylo přijatelné vydat text, který byl ostrým útokem na spojence – </a:t>
            </a:r>
            <a:r>
              <a:rPr lang="cs-CZ" b="1" dirty="0" smtClean="0"/>
              <a:t>Stalinův režim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Orwell</a:t>
            </a:r>
            <a:r>
              <a:rPr lang="cs-CZ" dirty="0" smtClean="0"/>
              <a:t> s naprostou přesností popsal komunistický režim – systém, kde jsou si zprvu všichni rovni, ale postupně je většina rovných ovládána několika „ještě rovnějšími“.</a:t>
            </a:r>
          </a:p>
          <a:p>
            <a:pPr marL="365760" lvl="1" indent="0">
              <a:buNone/>
            </a:pPr>
            <a:r>
              <a:rPr lang="cs-CZ" dirty="0" smtClean="0"/>
              <a:t>Otázka č.2 - Jaká historicky převratná změna inspirovala autora k napsání díla?</a:t>
            </a:r>
          </a:p>
        </p:txBody>
      </p:sp>
      <p:pic>
        <p:nvPicPr>
          <p:cNvPr id="1026" name="Picture 2" descr="E:\Downloads\1355773246_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ownloads\1355773246_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6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Farma zvířat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42197"/>
            <a:ext cx="4608512" cy="5127163"/>
          </a:xfrm>
        </p:spPr>
        <p:txBody>
          <a:bodyPr>
            <a:noAutofit/>
          </a:bodyPr>
          <a:lstStyle/>
          <a:p>
            <a:r>
              <a:rPr lang="cs-CZ" sz="2000" dirty="0"/>
              <a:t>p</a:t>
            </a:r>
            <a:r>
              <a:rPr lang="cs-CZ" sz="2000" dirty="0" smtClean="0"/>
              <a:t>říběh se odehrává na farmě, kterou vlastní pan Jones – ten se jednoho dne opije a zapomene zvířata zavřít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vířata se tak sejdou ve stodole a prase Major jim vypráví o revoluci, která jednou přijde (hymna Zvířata Anglie)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 smrti Majora se zvířata vzbouří, vyženou Jonese a Panskou farmu přejmenují na Farmu zvířat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rasata napsala na vrata „sedmero“ přikázání:</a:t>
            </a:r>
          </a:p>
          <a:p>
            <a:pPr marL="365760" lvl="1" indent="0">
              <a:buNone/>
            </a:pPr>
            <a:r>
              <a:rPr lang="cs-CZ" sz="1700" dirty="0" smtClean="0"/>
              <a:t>Otázka č.3  - Co vám tato přikázání připomínají?</a:t>
            </a:r>
            <a:endParaRPr lang="cs-CZ" sz="17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13444" y="1528549"/>
            <a:ext cx="3493828" cy="4643651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>
                <a:solidFill>
                  <a:srgbClr val="C00000"/>
                </a:solidFill>
              </a:rPr>
              <a:t>Každý, kdo chodí po dvou, je nepřítel.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Každý, kdo chodí po čtyřech nohách nebo má křídla, je přítel.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Žádné zvíře nebude chodit oblečené.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Žádné zvíře nebude pít alkohol.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Žádné zvíře nezabije jiné zvíře.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Žádné zvíře nebude spát v posteli.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Všechna zvířata jsou si rovna.</a:t>
            </a:r>
            <a:endParaRPr lang="cs-CZ" sz="2000" dirty="0">
              <a:solidFill>
                <a:srgbClr val="C00000"/>
              </a:solidFill>
            </a:endParaRPr>
          </a:p>
        </p:txBody>
      </p:sp>
      <p:pic>
        <p:nvPicPr>
          <p:cNvPr id="5" name="Picture 2" descr="E:\Downloads\1355773246_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Farma zvířat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</a:t>
            </a:r>
            <a:r>
              <a:rPr lang="cs-CZ" sz="2000" dirty="0" smtClean="0"/>
              <a:t>vce si nedokázaly „sedmero“ zapamatovat, a tak je prasata naučila jednodušší verzi: </a:t>
            </a:r>
            <a:r>
              <a:rPr lang="cs-CZ" sz="2000" b="1" u="sng" dirty="0" smtClean="0"/>
              <a:t>„Čtyři nohy dobré, dvě špatné.“</a:t>
            </a:r>
          </a:p>
          <a:p>
            <a:r>
              <a:rPr lang="cs-CZ" sz="2000" dirty="0" smtClean="0"/>
              <a:t>Vůdcem zvířat je prase </a:t>
            </a:r>
            <a:r>
              <a:rPr lang="cs-CZ" sz="2000" b="1" dirty="0" smtClean="0"/>
              <a:t>Napoleon</a:t>
            </a:r>
            <a:r>
              <a:rPr lang="cs-CZ" sz="2000" dirty="0" smtClean="0"/>
              <a:t> , který postupně odstraňuje svého protivníka, rovněž prase – </a:t>
            </a:r>
            <a:r>
              <a:rPr lang="cs-CZ" sz="2000" b="1" dirty="0" smtClean="0"/>
              <a:t>Kuliše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Kuliš vymyslí stavbu větrného mlýna – zvířata jsou nadšena, ale Napoleon pomocí smečky psů (které si sám vychoval) Kuliše vyhání.</a:t>
            </a:r>
          </a:p>
          <a:p>
            <a:r>
              <a:rPr lang="cs-CZ" sz="2000" dirty="0" smtClean="0"/>
              <a:t>Téměř dokončený mlýn strhne vichřice – </a:t>
            </a:r>
            <a:r>
              <a:rPr lang="cs-CZ" sz="2000" dirty="0"/>
              <a:t>N</a:t>
            </a:r>
            <a:r>
              <a:rPr lang="cs-CZ" sz="2000" dirty="0" smtClean="0"/>
              <a:t>apoleon prohlašuje, že viníkem je Kuliš – jemu jsou přičítány veškeré nezdary. Řada zvířat byla obviněna ze spolupráce s ním a odsouzena k smrti.</a:t>
            </a:r>
            <a:br>
              <a:rPr lang="cs-CZ" sz="2000" dirty="0" smtClean="0"/>
            </a:br>
            <a:endParaRPr lang="cs-CZ" sz="2000" dirty="0" smtClean="0"/>
          </a:p>
          <a:p>
            <a:pPr marL="365760" lvl="1" indent="0">
              <a:buNone/>
            </a:pPr>
            <a:r>
              <a:rPr lang="cs-CZ" sz="1700" dirty="0" smtClean="0"/>
              <a:t>Otázka č.4 - Co vám připomínají Napoleonovy „praktiky“?</a:t>
            </a:r>
            <a:endParaRPr lang="cs-CZ" sz="1700" dirty="0"/>
          </a:p>
        </p:txBody>
      </p:sp>
      <p:pic>
        <p:nvPicPr>
          <p:cNvPr id="4" name="Picture 2" descr="E:\Downloads\1355773246_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3" y="58940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0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Farma zvířat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Napoleonův pomocník, prase </a:t>
            </a:r>
            <a:r>
              <a:rPr lang="cs-CZ" sz="2000" b="1" dirty="0" err="1" smtClean="0"/>
              <a:t>Pištík</a:t>
            </a:r>
            <a:r>
              <a:rPr lang="cs-CZ" sz="2000" dirty="0" smtClean="0"/>
              <a:t>, měnil postupně přikázání – ve prospěch prasat. Zvířatům to připadalo divné, ale </a:t>
            </a:r>
            <a:r>
              <a:rPr lang="cs-CZ" sz="2000" dirty="0" err="1" smtClean="0"/>
              <a:t>Pištík</a:t>
            </a:r>
            <a:r>
              <a:rPr lang="cs-CZ" sz="2000" dirty="0" smtClean="0"/>
              <a:t> jim říkal, že se pletou, že mají špatnou paměť.</a:t>
            </a:r>
          </a:p>
          <a:p>
            <a:r>
              <a:rPr lang="cs-CZ" sz="2000" dirty="0" smtClean="0"/>
              <a:t>Prasata postupně soustřeďovala větší a větší moc, až nakonec vládla v čele s Napoleonem ještě přísněji než lidé.</a:t>
            </a:r>
            <a:br>
              <a:rPr lang="cs-CZ" sz="2000" dirty="0" smtClean="0"/>
            </a:br>
            <a:r>
              <a:rPr lang="cs-CZ" sz="2000" dirty="0" smtClean="0"/>
              <a:t>Přeučila ovce jejich přikázání na: „Čtyři nohy dobré, dvě lepší.“ A začala chodit po dvou.</a:t>
            </a:r>
            <a:endParaRPr lang="cs-CZ" sz="2000" dirty="0"/>
          </a:p>
        </p:txBody>
      </p:sp>
      <p:pic>
        <p:nvPicPr>
          <p:cNvPr id="6146" name="Picture 2" descr="http://www.dkmoas.cz/wpimages/farmazvir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2736304" cy="19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kuh.cz/fotos/8b29db4777670416e9fc3fb847cf20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16" y="4293095"/>
            <a:ext cx="2624372" cy="19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135081" y="6278871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2</a:t>
            </a:r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75422" y="6278871"/>
            <a:ext cx="553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Obr. </a:t>
            </a:r>
            <a:r>
              <a:rPr lang="cs-CZ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531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Farma zvířat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Přikázání se změnila v jedno: </a:t>
            </a:r>
            <a:r>
              <a:rPr lang="cs-CZ" b="1" dirty="0" smtClean="0"/>
              <a:t>„Všechna zvířata jsou si rovna, ale některá jsou si rovnější.“</a:t>
            </a:r>
          </a:p>
          <a:p>
            <a:pPr marL="365760" lvl="1" indent="0">
              <a:buNone/>
            </a:pPr>
            <a:r>
              <a:rPr lang="cs-CZ" dirty="0" smtClean="0"/>
              <a:t>Otázka</a:t>
            </a:r>
            <a:r>
              <a:rPr lang="cs-CZ" b="1" dirty="0" smtClean="0"/>
              <a:t> </a:t>
            </a:r>
            <a:r>
              <a:rPr lang="cs-CZ" dirty="0" smtClean="0"/>
              <a:t>č.5 - Na základě četby charakterizujte zvířata – jaký symbol totalitní moci zastupují?</a:t>
            </a:r>
          </a:p>
          <a:p>
            <a:r>
              <a:rPr lang="cs-CZ" dirty="0" smtClean="0"/>
              <a:t>Příběh vrcholí hostinou – jsou na ní prasata a lidé – delegace sousedních farmářů. Zvířata hostinu pozorují oknem a zjišťují, že již nelze odlišit prasata od lidí.</a:t>
            </a:r>
          </a:p>
          <a:p>
            <a:r>
              <a:rPr lang="cs-CZ" dirty="0" smtClean="0"/>
              <a:t>Napoleon slavnostně oznamuje přejmenování Farmy zvířat na Panskou farmu. Tak autor uzavírá dějinný cyklus </a:t>
            </a:r>
            <a:r>
              <a:rPr lang="cs-CZ" b="1" dirty="0" smtClean="0"/>
              <a:t>diktatura – revoluce – diktatura</a:t>
            </a:r>
            <a:r>
              <a:rPr lang="cs-CZ" dirty="0" smtClean="0"/>
              <a:t>.</a:t>
            </a:r>
          </a:p>
        </p:txBody>
      </p:sp>
      <p:pic>
        <p:nvPicPr>
          <p:cNvPr id="4" name="Picture 2" descr="E:\Downloads\1355773246_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30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359</TotalTime>
  <Words>768</Words>
  <Application>Microsoft Office PowerPoint</Application>
  <PresentationFormat>Předvádění na obrazovce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Arkýř</vt:lpstr>
      <vt:lpstr>Prezentace aplikace PowerPoint</vt:lpstr>
      <vt:lpstr>George Orwell</vt:lpstr>
      <vt:lpstr>George Orwell (1903-1950)</vt:lpstr>
      <vt:lpstr>George orwell</vt:lpstr>
      <vt:lpstr>Farma Zvířat</vt:lpstr>
      <vt:lpstr>Farma zvířat</vt:lpstr>
      <vt:lpstr>Farma zvířat</vt:lpstr>
      <vt:lpstr>Farma zvířat</vt:lpstr>
      <vt:lpstr>Farma zvířat</vt:lpstr>
      <vt:lpstr>Farma zvířat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Orwell</dc:title>
  <dc:creator>Kaja</dc:creator>
  <cp:lastModifiedBy>Libor</cp:lastModifiedBy>
  <cp:revision>36</cp:revision>
  <dcterms:created xsi:type="dcterms:W3CDTF">2013-02-18T11:52:42Z</dcterms:created>
  <dcterms:modified xsi:type="dcterms:W3CDTF">2013-03-25T20:02:58Z</dcterms:modified>
</cp:coreProperties>
</file>