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57" r:id="rId4"/>
    <p:sldId id="258" r:id="rId5"/>
    <p:sldId id="260" r:id="rId6"/>
    <p:sldId id="261" r:id="rId7"/>
    <p:sldId id="262" r:id="rId8"/>
    <p:sldId id="259" r:id="rId9"/>
    <p:sldId id="265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96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8ED86BD-2AF8-4F2D-A4D2-943E00DC9519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34F58D1-E653-400E-B6C7-64C264BD13B9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D86BD-2AF8-4F2D-A4D2-943E00DC9519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F58D1-E653-400E-B6C7-64C264BD13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D86BD-2AF8-4F2D-A4D2-943E00DC9519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F58D1-E653-400E-B6C7-64C264BD13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D86BD-2AF8-4F2D-A4D2-943E00DC9519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F58D1-E653-400E-B6C7-64C264BD13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8ED86BD-2AF8-4F2D-A4D2-943E00DC9519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34F58D1-E653-400E-B6C7-64C264BD13B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D86BD-2AF8-4F2D-A4D2-943E00DC9519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34F58D1-E653-400E-B6C7-64C264BD13B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D86BD-2AF8-4F2D-A4D2-943E00DC9519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34F58D1-E653-400E-B6C7-64C264BD13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D86BD-2AF8-4F2D-A4D2-943E00DC9519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F58D1-E653-400E-B6C7-64C264BD13B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D86BD-2AF8-4F2D-A4D2-943E00DC9519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F58D1-E653-400E-B6C7-64C264BD13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8ED86BD-2AF8-4F2D-A4D2-943E00DC9519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34F58D1-E653-400E-B6C7-64C264BD13B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8ED86BD-2AF8-4F2D-A4D2-943E00DC9519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34F58D1-E653-400E-B6C7-64C264BD13B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8ED86BD-2AF8-4F2D-A4D2-943E00DC9519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34F58D1-E653-400E-B6C7-64C264BD13B9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uite101.com/article/george-orwell-brief-bio-and-works-a48800" TargetMode="External"/><Relationship Id="rId7" Type="http://schemas.openxmlformats.org/officeDocument/2006/relationships/hyperlink" Target="http://www.netcharles.com/orwell/pics/1984/1984partyslogans.htm" TargetMode="External"/><Relationship Id="rId2" Type="http://schemas.openxmlformats.org/officeDocument/2006/relationships/hyperlink" Target="http://www.wikipedie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tcharles.com/orwell/articles/1984-background-info.htm" TargetMode="External"/><Relationship Id="rId5" Type="http://schemas.openxmlformats.org/officeDocument/2006/relationships/hyperlink" Target="http://thebilzerianreport.com/this-is-1984-2/" TargetMode="External"/><Relationship Id="rId4" Type="http://schemas.openxmlformats.org/officeDocument/2006/relationships/hyperlink" Target="http://www.newspeakdictionary.com/go-movi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438234" y="388061"/>
            <a:ext cx="3590150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</a:t>
            </a:r>
            <a:r>
              <a:rPr lang="en-US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Y_32_INOVACE_</a:t>
            </a:r>
            <a:r>
              <a:rPr lang="cs-CZ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CJK43560BED</a:t>
            </a:r>
            <a:endParaRPr lang="cs-CZ" dirty="0"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800837" y="1268760"/>
            <a:ext cx="7572331" cy="501675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>
                <a:solidFill>
                  <a:schemeClr val="bg1"/>
                </a:solidFill>
              </a:rPr>
              <a:t>Výukový materiál v rámci projektu OPVK 1.5 Peníze středním školám</a:t>
            </a:r>
            <a:br>
              <a:rPr lang="cs-CZ" sz="1600" b="1" dirty="0">
                <a:solidFill>
                  <a:schemeClr val="bg1"/>
                </a:solidFill>
              </a:rPr>
            </a:br>
            <a:r>
              <a:rPr lang="cs-CZ" sz="1600" b="1" dirty="0">
                <a:solidFill>
                  <a:schemeClr val="bg1"/>
                </a:solidFill>
              </a:rPr>
              <a:t/>
            </a:r>
            <a:br>
              <a:rPr lang="cs-CZ" sz="1600" b="1" dirty="0">
                <a:solidFill>
                  <a:schemeClr val="bg1"/>
                </a:solidFill>
              </a:rPr>
            </a:br>
            <a:r>
              <a:rPr lang="cs-CZ" sz="1600" b="1" dirty="0">
                <a:solidFill>
                  <a:schemeClr val="bg1"/>
                </a:solidFill>
              </a:rPr>
              <a:t>Číslo projektu:		</a:t>
            </a:r>
            <a:r>
              <a:rPr lang="cs-CZ" sz="1600" b="1" dirty="0" smtClean="0">
                <a:solidFill>
                  <a:schemeClr val="bg1"/>
                </a:solidFill>
              </a:rPr>
              <a:t>	CZ.1.07/1.5.00/34.0883 </a:t>
            </a:r>
            <a:r>
              <a:rPr lang="cs-CZ" sz="1600" b="1" dirty="0">
                <a:solidFill>
                  <a:schemeClr val="bg1"/>
                </a:solidFill>
              </a:rPr>
              <a:t/>
            </a:r>
            <a:br>
              <a:rPr lang="cs-CZ" sz="1600" b="1" dirty="0">
                <a:solidFill>
                  <a:schemeClr val="bg1"/>
                </a:solidFill>
              </a:rPr>
            </a:br>
            <a:r>
              <a:rPr lang="cs-CZ" sz="1600" b="1" dirty="0">
                <a:solidFill>
                  <a:schemeClr val="bg1"/>
                </a:solidFill>
              </a:rPr>
              <a:t>Název projektu:		</a:t>
            </a:r>
            <a:r>
              <a:rPr lang="cs-CZ" sz="1600" b="1" dirty="0" smtClean="0">
                <a:solidFill>
                  <a:schemeClr val="bg1"/>
                </a:solidFill>
              </a:rPr>
              <a:t>	Rozvoj </a:t>
            </a:r>
            <a:r>
              <a:rPr lang="cs-CZ" sz="1600" b="1" dirty="0">
                <a:solidFill>
                  <a:schemeClr val="bg1"/>
                </a:solidFill>
              </a:rPr>
              <a:t>vzdělanosti</a:t>
            </a:r>
            <a:br>
              <a:rPr lang="cs-CZ" sz="1600" b="1" dirty="0">
                <a:solidFill>
                  <a:schemeClr val="bg1"/>
                </a:solidFill>
              </a:rPr>
            </a:br>
            <a:r>
              <a:rPr lang="cs-CZ" sz="1600" b="1" dirty="0">
                <a:solidFill>
                  <a:schemeClr val="bg1"/>
                </a:solidFill>
              </a:rPr>
              <a:t>Číslo šablony:   		</a:t>
            </a:r>
            <a:r>
              <a:rPr lang="cs-CZ" sz="1600" b="1" dirty="0" smtClean="0">
                <a:solidFill>
                  <a:schemeClr val="bg1"/>
                </a:solidFill>
              </a:rPr>
              <a:t>	III/2</a:t>
            </a:r>
            <a:r>
              <a:rPr lang="cs-CZ" sz="1600" b="1" dirty="0">
                <a:solidFill>
                  <a:schemeClr val="bg1"/>
                </a:solidFill>
              </a:rPr>
              <a:t/>
            </a:r>
            <a:br>
              <a:rPr lang="cs-CZ" sz="1600" b="1" dirty="0">
                <a:solidFill>
                  <a:schemeClr val="bg1"/>
                </a:solidFill>
              </a:rPr>
            </a:br>
            <a:r>
              <a:rPr lang="cs-CZ" sz="1600" b="1" dirty="0">
                <a:solidFill>
                  <a:schemeClr val="bg1"/>
                </a:solidFill>
              </a:rPr>
              <a:t>Datum vytvoření:		</a:t>
            </a:r>
            <a:r>
              <a:rPr lang="cs-CZ" sz="1600" b="1" dirty="0" smtClean="0">
                <a:solidFill>
                  <a:schemeClr val="bg1"/>
                </a:solidFill>
              </a:rPr>
              <a:t>	13.2. 2013</a:t>
            </a:r>
            <a:r>
              <a:rPr lang="cs-CZ" sz="1600" b="1" dirty="0">
                <a:solidFill>
                  <a:schemeClr val="bg1"/>
                </a:solidFill>
              </a:rPr>
              <a:t/>
            </a:r>
            <a:br>
              <a:rPr lang="cs-CZ" sz="1600" b="1" dirty="0">
                <a:solidFill>
                  <a:schemeClr val="bg1"/>
                </a:solidFill>
              </a:rPr>
            </a:br>
            <a:r>
              <a:rPr lang="cs-CZ" sz="1600" b="1" dirty="0">
                <a:solidFill>
                  <a:schemeClr val="bg1"/>
                </a:solidFill>
              </a:rPr>
              <a:t>Autor:			</a:t>
            </a:r>
            <a:r>
              <a:rPr lang="cs-CZ" sz="1600" b="1" dirty="0" smtClean="0">
                <a:solidFill>
                  <a:schemeClr val="bg1"/>
                </a:solidFill>
              </a:rPr>
              <a:t>	Mgr. Karla </a:t>
            </a:r>
            <a:r>
              <a:rPr lang="cs-CZ" sz="1600" b="1" dirty="0" err="1" smtClean="0">
                <a:solidFill>
                  <a:schemeClr val="bg1"/>
                </a:solidFill>
              </a:rPr>
              <a:t>Bedrlíková</a:t>
            </a:r>
            <a:r>
              <a:rPr lang="cs-CZ" sz="1600" b="1" dirty="0">
                <a:solidFill>
                  <a:schemeClr val="bg1"/>
                </a:solidFill>
              </a:rPr>
              <a:t/>
            </a:r>
            <a:br>
              <a:rPr lang="cs-CZ" sz="1600" b="1" dirty="0">
                <a:solidFill>
                  <a:schemeClr val="bg1"/>
                </a:solidFill>
              </a:rPr>
            </a:br>
            <a:r>
              <a:rPr lang="cs-CZ" sz="1600" b="1" dirty="0">
                <a:solidFill>
                  <a:schemeClr val="bg1"/>
                </a:solidFill>
              </a:rPr>
              <a:t>Určeno pro předmět:      </a:t>
            </a:r>
            <a:r>
              <a:rPr lang="cs-CZ" sz="1600" b="1" dirty="0" smtClean="0">
                <a:solidFill>
                  <a:schemeClr val="bg1"/>
                </a:solidFill>
              </a:rPr>
              <a:t>		Český jazyk a literatura</a:t>
            </a:r>
            <a:r>
              <a:rPr lang="cs-CZ" sz="1600" b="1" dirty="0">
                <a:solidFill>
                  <a:schemeClr val="bg1"/>
                </a:solidFill>
              </a:rPr>
              <a:t/>
            </a:r>
            <a:br>
              <a:rPr lang="cs-CZ" sz="1600" b="1" dirty="0">
                <a:solidFill>
                  <a:schemeClr val="bg1"/>
                </a:solidFill>
              </a:rPr>
            </a:br>
            <a:r>
              <a:rPr lang="cs-CZ" sz="1600" b="1" dirty="0">
                <a:solidFill>
                  <a:schemeClr val="bg1"/>
                </a:solidFill>
              </a:rPr>
              <a:t>Tematická oblast:	</a:t>
            </a:r>
            <a:r>
              <a:rPr lang="cs-CZ" sz="1600" b="1" dirty="0" smtClean="0">
                <a:solidFill>
                  <a:schemeClr val="bg1"/>
                </a:solidFill>
              </a:rPr>
              <a:t>		Světová literatura po roce 1945</a:t>
            </a:r>
            <a:r>
              <a:rPr lang="cs-CZ" sz="1600" b="1" dirty="0">
                <a:solidFill>
                  <a:schemeClr val="bg1"/>
                </a:solidFill>
              </a:rPr>
              <a:t/>
            </a:r>
            <a:br>
              <a:rPr lang="cs-CZ" sz="1600" b="1" dirty="0">
                <a:solidFill>
                  <a:schemeClr val="bg1"/>
                </a:solidFill>
              </a:rPr>
            </a:br>
            <a:r>
              <a:rPr lang="cs-CZ" sz="1600" b="1" dirty="0">
                <a:solidFill>
                  <a:schemeClr val="bg1"/>
                </a:solidFill>
              </a:rPr>
              <a:t>Obor vzdělání:		</a:t>
            </a:r>
            <a:r>
              <a:rPr lang="cs-CZ" sz="1600" b="1" dirty="0" smtClean="0">
                <a:solidFill>
                  <a:schemeClr val="bg1"/>
                </a:solidFill>
              </a:rPr>
              <a:t>	Kosmetické služby(69-41-L/01), </a:t>
            </a:r>
            <a:br>
              <a:rPr lang="cs-CZ" sz="1600" b="1" dirty="0" smtClean="0">
                <a:solidFill>
                  <a:schemeClr val="bg1"/>
                </a:solidFill>
              </a:rPr>
            </a:br>
            <a:r>
              <a:rPr lang="cs-CZ" sz="1600" b="1" dirty="0" smtClean="0">
                <a:solidFill>
                  <a:schemeClr val="bg1"/>
                </a:solidFill>
              </a:rPr>
              <a:t>				4. ročník                                            </a:t>
            </a:r>
            <a:r>
              <a:rPr lang="cs-CZ" sz="1600" b="1" dirty="0">
                <a:solidFill>
                  <a:schemeClr val="bg1"/>
                </a:solidFill>
              </a:rPr>
              <a:t/>
            </a:r>
            <a:br>
              <a:rPr lang="cs-CZ" sz="1600" b="1" dirty="0">
                <a:solidFill>
                  <a:schemeClr val="bg1"/>
                </a:solidFill>
              </a:rPr>
            </a:br>
            <a:r>
              <a:rPr lang="cs-CZ" sz="1600" b="1" dirty="0">
                <a:solidFill>
                  <a:schemeClr val="bg1"/>
                </a:solidFill>
              </a:rPr>
              <a:t>Název výukového materiálu</a:t>
            </a:r>
            <a:r>
              <a:rPr lang="cs-CZ" sz="1600" b="1" dirty="0" smtClean="0">
                <a:solidFill>
                  <a:schemeClr val="bg1"/>
                </a:solidFill>
              </a:rPr>
              <a:t>:  	George </a:t>
            </a:r>
            <a:r>
              <a:rPr lang="cs-CZ" sz="1600" b="1" dirty="0" err="1" smtClean="0">
                <a:solidFill>
                  <a:schemeClr val="bg1"/>
                </a:solidFill>
              </a:rPr>
              <a:t>Orwell</a:t>
            </a:r>
            <a:r>
              <a:rPr lang="cs-CZ" sz="1600" b="1" dirty="0" smtClean="0">
                <a:solidFill>
                  <a:schemeClr val="bg1"/>
                </a:solidFill>
              </a:rPr>
              <a:t> – 1984</a:t>
            </a:r>
            <a:r>
              <a:rPr lang="cs-CZ" sz="1600" b="1" dirty="0">
                <a:solidFill>
                  <a:schemeClr val="bg1"/>
                </a:solidFill>
              </a:rPr>
              <a:t/>
            </a:r>
            <a:br>
              <a:rPr lang="cs-CZ" sz="1600" b="1" dirty="0">
                <a:solidFill>
                  <a:schemeClr val="bg1"/>
                </a:solidFill>
              </a:rPr>
            </a:br>
            <a:r>
              <a:rPr lang="cs-CZ" sz="1600" b="1" dirty="0">
                <a:solidFill>
                  <a:schemeClr val="bg1"/>
                </a:solidFill>
              </a:rPr>
              <a:t/>
            </a:r>
            <a:br>
              <a:rPr lang="cs-CZ" sz="1600" b="1" dirty="0">
                <a:solidFill>
                  <a:schemeClr val="bg1"/>
                </a:solidFill>
              </a:rPr>
            </a:br>
            <a:r>
              <a:rPr lang="cs-CZ" sz="1600" b="1" dirty="0">
                <a:solidFill>
                  <a:schemeClr val="bg1"/>
                </a:solidFill>
              </a:rPr>
              <a:t>Popis využití: </a:t>
            </a:r>
            <a:r>
              <a:rPr lang="cs-CZ" sz="1600" b="1" dirty="0" smtClean="0">
                <a:solidFill>
                  <a:schemeClr val="bg1"/>
                </a:solidFill>
              </a:rPr>
              <a:t>			</a:t>
            </a:r>
            <a:r>
              <a:rPr lang="cs-CZ" sz="1600" b="1" dirty="0">
                <a:solidFill>
                  <a:schemeClr val="bg1"/>
                </a:solidFill>
              </a:rPr>
              <a:t>Výukový materiál s úkoly pro žáky </a:t>
            </a:r>
            <a:r>
              <a:rPr lang="cs-CZ" sz="1600" b="1" dirty="0" smtClean="0">
                <a:solidFill>
                  <a:schemeClr val="bg1"/>
                </a:solidFill>
              </a:rPr>
              <a:t> </a:t>
            </a:r>
            <a:r>
              <a:rPr lang="cs-CZ" sz="1600" b="1" dirty="0">
                <a:solidFill>
                  <a:schemeClr val="bg1"/>
                </a:solidFill>
              </a:rPr>
              <a:t>				</a:t>
            </a:r>
            <a:r>
              <a:rPr lang="cs-CZ" sz="1600" b="1" dirty="0" smtClean="0">
                <a:solidFill>
                  <a:schemeClr val="bg1"/>
                </a:solidFill>
              </a:rPr>
              <a:t>	s využitím dataprojektoru, 						notebooku a vlastní četby díla</a:t>
            </a:r>
            <a:r>
              <a:rPr lang="cs-CZ" sz="1600" b="1" dirty="0">
                <a:solidFill>
                  <a:schemeClr val="bg1"/>
                </a:solidFill>
              </a:rPr>
              <a:t>		</a:t>
            </a:r>
            <a:r>
              <a:rPr lang="cs-CZ" sz="1600" b="1" dirty="0" smtClean="0">
                <a:solidFill>
                  <a:schemeClr val="bg1"/>
                </a:solidFill>
              </a:rPr>
              <a:t>				</a:t>
            </a:r>
            <a:r>
              <a:rPr lang="cs-CZ" sz="1600" b="1" dirty="0">
                <a:solidFill>
                  <a:schemeClr val="bg1"/>
                </a:solidFill>
              </a:rPr>
              <a:t/>
            </a:r>
            <a:br>
              <a:rPr lang="cs-CZ" sz="1600" b="1" dirty="0">
                <a:solidFill>
                  <a:schemeClr val="bg1"/>
                </a:solidFill>
              </a:rPr>
            </a:br>
            <a:r>
              <a:rPr lang="cs-CZ" sz="1600" b="1" dirty="0">
                <a:solidFill>
                  <a:schemeClr val="bg1"/>
                </a:solidFill>
              </a:rPr>
              <a:t>Čas:  </a:t>
            </a:r>
            <a:r>
              <a:rPr lang="cs-CZ" sz="1600" b="1" dirty="0" smtClean="0">
                <a:solidFill>
                  <a:schemeClr val="bg1"/>
                </a:solidFill>
              </a:rPr>
              <a:t>				20 </a:t>
            </a:r>
            <a:r>
              <a:rPr lang="cs-CZ" sz="1600" b="1" dirty="0">
                <a:solidFill>
                  <a:schemeClr val="bg1"/>
                </a:solidFill>
              </a:rPr>
              <a:t>minut </a:t>
            </a:r>
            <a:br>
              <a:rPr lang="cs-CZ" sz="1600" b="1" dirty="0">
                <a:solidFill>
                  <a:schemeClr val="bg1"/>
                </a:solidFill>
              </a:rPr>
            </a:br>
            <a:r>
              <a:rPr lang="cs-CZ" sz="1600" dirty="0">
                <a:solidFill>
                  <a:schemeClr val="bg1"/>
                </a:solidFill>
              </a:rPr>
              <a:t/>
            </a:r>
            <a:br>
              <a:rPr lang="cs-CZ" sz="1600" dirty="0">
                <a:solidFill>
                  <a:schemeClr val="bg1"/>
                </a:solidFill>
              </a:rPr>
            </a:br>
            <a:endParaRPr lang="cs-CZ" sz="1600" dirty="0">
              <a:solidFill>
                <a:schemeClr val="bg1"/>
              </a:solidFill>
            </a:endParaRPr>
          </a:p>
        </p:txBody>
      </p:sp>
      <p:pic>
        <p:nvPicPr>
          <p:cNvPr id="5" name="Picture 2" descr="E:\Downloads\Kaja\loga_sablony_pruhled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3098011" cy="68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33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1984 – rozbor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Winston a Julie jsou zatčeni a odvedeni do cel Ministerstva lásky – W. po těžkém mučení prozradí vše – přeje si zemřít, ale nemá možnost</a:t>
            </a:r>
          </a:p>
          <a:p>
            <a:r>
              <a:rPr lang="cs-CZ" sz="2400" dirty="0"/>
              <a:t>c</a:t>
            </a:r>
            <a:r>
              <a:rPr lang="cs-CZ" sz="2400" dirty="0" smtClean="0"/>
              <a:t>ílem Strany není jeho poprava, ale jeho </a:t>
            </a:r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úplné pokoření =&gt; chce po něm, aby upřímně miloval Velkého bratra</a:t>
            </a:r>
          </a:p>
          <a:p>
            <a:r>
              <a:rPr lang="cs-CZ" sz="2400" dirty="0" smtClean="0"/>
              <a:t>Winstona vyslýchá </a:t>
            </a:r>
            <a:r>
              <a:rPr lang="cs-CZ" sz="2400" dirty="0" err="1" smtClean="0"/>
              <a:t>O`Brien</a:t>
            </a:r>
            <a:r>
              <a:rPr lang="cs-CZ" sz="2400" dirty="0" smtClean="0"/>
              <a:t> (v místnosti 101) – jeho domnělý přítel, který mu dal citovanou knihu</a:t>
            </a:r>
            <a:br>
              <a:rPr lang="cs-CZ" sz="2400" dirty="0" smtClean="0"/>
            </a:br>
            <a:endParaRPr lang="cs-CZ" sz="2400" dirty="0" smtClean="0"/>
          </a:p>
          <a:p>
            <a:pPr marL="347980" lvl="1" indent="0">
              <a:buNone/>
            </a:pPr>
            <a:r>
              <a:rPr lang="cs-CZ" sz="1800" dirty="0" smtClean="0"/>
              <a:t>Úkol č. 5 - Dokázali byste vysvětlit, proč je pro Stranu důležitější Winstonův „obrat“ než jeho smrt?</a:t>
            </a:r>
            <a:endParaRPr lang="cs-CZ" sz="1800" dirty="0"/>
          </a:p>
        </p:txBody>
      </p:sp>
      <p:pic>
        <p:nvPicPr>
          <p:cNvPr id="4" name="Picture 2" descr="E:\Downloads\1347826624_Hel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13176"/>
            <a:ext cx="288032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65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1984 – rozbor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</a:t>
            </a:r>
            <a:r>
              <a:rPr lang="cs-CZ" sz="2400" dirty="0" smtClean="0"/>
              <a:t>oté se vězeň ocitá na svobodě, je ale jiným člověkem –opět je zaměstnán na Ministerstvu pravdy, </a:t>
            </a:r>
            <a:r>
              <a:rPr lang="cs-CZ" sz="2400" dirty="0" err="1" smtClean="0"/>
              <a:t>ideopolicie</a:t>
            </a:r>
            <a:r>
              <a:rPr lang="cs-CZ" sz="2400" dirty="0" smtClean="0"/>
              <a:t> se už o něj nezajímá a jeho by nenapadlo proti něčemu protestovat</a:t>
            </a:r>
          </a:p>
          <a:p>
            <a:r>
              <a:rPr lang="cs-CZ" sz="2400" dirty="0" smtClean="0"/>
              <a:t>Winston se setkává s Julií, ale i ona ho zradila a je zcela podrobená, láska zmizela</a:t>
            </a:r>
          </a:p>
          <a:p>
            <a:r>
              <a:rPr lang="cs-CZ" sz="2400" dirty="0" smtClean="0"/>
              <a:t>Winston si uvědomuje, že Velkého bratra miluje a v tom okamžiku je zabit dozorcem z Ministerstva lásky</a:t>
            </a:r>
            <a:br>
              <a:rPr lang="cs-CZ" sz="2400" dirty="0" smtClean="0"/>
            </a:br>
            <a:endParaRPr lang="cs-CZ" sz="2400" dirty="0" smtClean="0"/>
          </a:p>
          <a:p>
            <a:pPr marL="347980" lvl="1" indent="0">
              <a:buNone/>
            </a:pPr>
            <a:r>
              <a:rPr lang="cs-CZ" sz="1800" dirty="0" smtClean="0"/>
              <a:t>Úkol č. 6 - Vysvětlete pojmy </a:t>
            </a:r>
            <a:r>
              <a:rPr lang="cs-CZ" sz="1800" dirty="0" err="1" smtClean="0">
                <a:solidFill>
                  <a:schemeClr val="tx2">
                    <a:lumMod val="75000"/>
                  </a:schemeClr>
                </a:solidFill>
              </a:rPr>
              <a:t>newspeak</a:t>
            </a:r>
            <a:r>
              <a:rPr lang="cs-CZ" sz="1800" dirty="0" smtClean="0"/>
              <a:t>,  </a:t>
            </a:r>
            <a:r>
              <a:rPr lang="cs-CZ" sz="1800" dirty="0" err="1" smtClean="0">
                <a:solidFill>
                  <a:schemeClr val="tx2">
                    <a:lumMod val="75000"/>
                  </a:schemeClr>
                </a:solidFill>
              </a:rPr>
              <a:t>doublethink</a:t>
            </a:r>
            <a:r>
              <a:rPr lang="cs-CZ" sz="1800" dirty="0"/>
              <a:t>.</a:t>
            </a:r>
            <a:endParaRPr lang="cs-CZ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 descr="E:\Downloads\1347826624_Hel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13176"/>
            <a:ext cx="288032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18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Použitá literatura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200" dirty="0" err="1" smtClean="0"/>
              <a:t>Orwell</a:t>
            </a:r>
            <a:r>
              <a:rPr lang="cs-CZ" sz="1200" dirty="0" smtClean="0"/>
              <a:t>, George: 1984. Praha, </a:t>
            </a:r>
            <a:r>
              <a:rPr lang="cs-CZ" sz="1200" dirty="0" err="1" smtClean="0"/>
              <a:t>Slovart</a:t>
            </a:r>
            <a:r>
              <a:rPr lang="cs-CZ" sz="1200" dirty="0" smtClean="0"/>
              <a:t> 2007, 254 s.</a:t>
            </a:r>
          </a:p>
          <a:p>
            <a:r>
              <a:rPr lang="cs-CZ" sz="1200" dirty="0" smtClean="0"/>
              <a:t>Prokop, Vladimír: Přehled světové literatury 20. století, Sokolov 2006.</a:t>
            </a:r>
          </a:p>
          <a:p>
            <a:r>
              <a:rPr lang="cs-CZ" sz="1200" dirty="0" smtClean="0">
                <a:hlinkClick r:id="rId2"/>
              </a:rPr>
              <a:t>www.wikipedie.cz</a:t>
            </a:r>
            <a:r>
              <a:rPr lang="cs-CZ" sz="1200" dirty="0" smtClean="0"/>
              <a:t/>
            </a:r>
            <a:br>
              <a:rPr lang="cs-CZ" sz="1200" dirty="0" smtClean="0"/>
            </a:br>
            <a:endParaRPr lang="cs-CZ" sz="1200" dirty="0" smtClean="0"/>
          </a:p>
          <a:p>
            <a:r>
              <a:rPr lang="cs-CZ" sz="1200" dirty="0" smtClean="0"/>
              <a:t>Obr č. </a:t>
            </a:r>
            <a:r>
              <a:rPr lang="cs-CZ" sz="1200" dirty="0"/>
              <a:t>1 - </a:t>
            </a:r>
            <a:r>
              <a:rPr lang="cs-CZ" sz="1200" dirty="0">
                <a:hlinkClick r:id="rId3"/>
              </a:rPr>
              <a:t>http://</a:t>
            </a:r>
            <a:r>
              <a:rPr lang="cs-CZ" sz="1200" dirty="0" smtClean="0">
                <a:hlinkClick r:id="rId3"/>
              </a:rPr>
              <a:t>suite101.com/article/george-orwell-brief-bio-and-works-a48800</a:t>
            </a:r>
            <a:endParaRPr lang="cs-CZ" sz="1200" dirty="0" smtClean="0"/>
          </a:p>
          <a:p>
            <a:r>
              <a:rPr lang="cs-CZ" sz="1200" dirty="0" smtClean="0"/>
              <a:t>Obr č. </a:t>
            </a:r>
            <a:r>
              <a:rPr lang="cs-CZ" sz="1200" dirty="0"/>
              <a:t>2 - </a:t>
            </a:r>
            <a:r>
              <a:rPr lang="cs-CZ" sz="1200" dirty="0">
                <a:hlinkClick r:id="rId4"/>
              </a:rPr>
              <a:t>http://</a:t>
            </a:r>
            <a:r>
              <a:rPr lang="cs-CZ" sz="1200" dirty="0" smtClean="0">
                <a:hlinkClick r:id="rId4"/>
              </a:rPr>
              <a:t>www.newspeakdictionary.com/go-movie.html</a:t>
            </a:r>
            <a:endParaRPr lang="cs-CZ" sz="1200" dirty="0" smtClean="0"/>
          </a:p>
          <a:p>
            <a:r>
              <a:rPr lang="cs-CZ" sz="1200" dirty="0" smtClean="0"/>
              <a:t>Obr č. </a:t>
            </a:r>
            <a:r>
              <a:rPr lang="cs-CZ" sz="1200" dirty="0"/>
              <a:t>3 - </a:t>
            </a:r>
            <a:r>
              <a:rPr lang="cs-CZ" sz="1200" dirty="0">
                <a:hlinkClick r:id="rId5"/>
              </a:rPr>
              <a:t>http://thebilzerianreport.com/this-is-1984-2</a:t>
            </a:r>
            <a:r>
              <a:rPr lang="cs-CZ" sz="1200" dirty="0" smtClean="0">
                <a:hlinkClick r:id="rId5"/>
              </a:rPr>
              <a:t>/</a:t>
            </a:r>
            <a:endParaRPr lang="cs-CZ" sz="1200" dirty="0" smtClean="0"/>
          </a:p>
          <a:p>
            <a:r>
              <a:rPr lang="cs-CZ" sz="1200" dirty="0" smtClean="0"/>
              <a:t>Obr č. </a:t>
            </a:r>
            <a:r>
              <a:rPr lang="cs-CZ" sz="1200" dirty="0"/>
              <a:t>4 - </a:t>
            </a:r>
            <a:r>
              <a:rPr lang="cs-CZ" sz="1200" dirty="0">
                <a:hlinkClick r:id="rId6"/>
              </a:rPr>
              <a:t>http://</a:t>
            </a:r>
            <a:r>
              <a:rPr lang="cs-CZ" sz="1200" dirty="0" smtClean="0">
                <a:hlinkClick r:id="rId6"/>
              </a:rPr>
              <a:t>www.netcharles.com/orwell/articles/1984-background-info.htm</a:t>
            </a:r>
            <a:endParaRPr lang="cs-CZ" sz="1200" dirty="0" smtClean="0"/>
          </a:p>
          <a:p>
            <a:r>
              <a:rPr lang="cs-CZ" sz="1200" dirty="0" smtClean="0"/>
              <a:t>Obr č. </a:t>
            </a:r>
            <a:r>
              <a:rPr lang="cs-CZ" sz="1200" dirty="0"/>
              <a:t>5 - </a:t>
            </a:r>
            <a:r>
              <a:rPr lang="cs-CZ" sz="1200" dirty="0">
                <a:hlinkClick r:id="rId7"/>
              </a:rPr>
              <a:t>http://</a:t>
            </a:r>
            <a:r>
              <a:rPr lang="cs-CZ" sz="1200" dirty="0" smtClean="0">
                <a:hlinkClick r:id="rId7"/>
              </a:rPr>
              <a:t>www.netcharles.com/orwell/pics/1984/1984partyslogans.htm</a:t>
            </a:r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Všechny obrázky byly staženy 13.2. 2013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5539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George </a:t>
            </a:r>
            <a:r>
              <a:rPr lang="cs-CZ" dirty="0" err="1" smtClean="0"/>
              <a:t>Orwell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1984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91976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George </a:t>
            </a:r>
            <a:r>
              <a:rPr lang="cs-CZ" dirty="0" err="1" smtClean="0"/>
              <a:t>Orwell</a:t>
            </a:r>
            <a:r>
              <a:rPr lang="cs-CZ" dirty="0" smtClean="0"/>
              <a:t> (1903-1950)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/>
              <a:t>v</a:t>
            </a:r>
            <a:r>
              <a:rPr lang="cs-CZ" sz="2400" dirty="0" err="1" smtClean="0"/>
              <a:t>l</a:t>
            </a:r>
            <a:r>
              <a:rPr lang="cs-CZ" sz="2400" dirty="0" smtClean="0"/>
              <a:t>. jménem </a:t>
            </a:r>
            <a:r>
              <a:rPr lang="cs-CZ" sz="2400" dirty="0" err="1" smtClean="0"/>
              <a:t>Eric</a:t>
            </a:r>
            <a:r>
              <a:rPr lang="cs-CZ" sz="2400" dirty="0" smtClean="0"/>
              <a:t> Arthur Blair</a:t>
            </a:r>
          </a:p>
          <a:p>
            <a:r>
              <a:rPr lang="cs-CZ" sz="2400" dirty="0"/>
              <a:t>n</a:t>
            </a:r>
            <a:r>
              <a:rPr lang="cs-CZ" sz="2400" dirty="0" smtClean="0"/>
              <a:t>arodil se v indické vesnici v rodině britského úředníka, s matkou a sestrou odjíždí  do Londýna, kde pak studuje na střední škole </a:t>
            </a:r>
            <a:r>
              <a:rPr lang="cs-CZ" sz="2400" dirty="0" err="1" smtClean="0"/>
              <a:t>Eton</a:t>
            </a:r>
            <a:r>
              <a:rPr lang="cs-CZ" sz="2400" dirty="0" smtClean="0"/>
              <a:t> </a:t>
            </a:r>
            <a:r>
              <a:rPr lang="cs-CZ" sz="2400" dirty="0" err="1" smtClean="0"/>
              <a:t>College</a:t>
            </a:r>
            <a:endParaRPr lang="cs-CZ" sz="2400" dirty="0" smtClean="0"/>
          </a:p>
          <a:p>
            <a:r>
              <a:rPr lang="cs-CZ" sz="2400" dirty="0"/>
              <a:t>n</a:t>
            </a:r>
            <a:r>
              <a:rPr lang="cs-CZ" sz="2400" dirty="0" smtClean="0"/>
              <a:t>epokračoval ve studiích na univerzitě =&gt; odchází do Barmy (1922-1927 pracuje u britské policie)</a:t>
            </a:r>
          </a:p>
          <a:p>
            <a:r>
              <a:rPr lang="cs-CZ" sz="2400" dirty="0" smtClean="0"/>
              <a:t>1928-1930 žije ve velmi chudých poměrech v Paříži a Londýně</a:t>
            </a:r>
          </a:p>
          <a:p>
            <a:r>
              <a:rPr lang="cs-CZ" sz="2400" dirty="0" smtClean="0"/>
              <a:t>1933 vydává své první dílo pod pseudonymem </a:t>
            </a:r>
            <a:r>
              <a:rPr lang="cs-CZ" sz="2400" dirty="0" err="1" smtClean="0"/>
              <a:t>Orwell</a:t>
            </a:r>
            <a:r>
              <a:rPr lang="cs-CZ" sz="2400" dirty="0" smtClean="0"/>
              <a:t> (řeka v </a:t>
            </a:r>
            <a:r>
              <a:rPr lang="cs-CZ" sz="2400" dirty="0" err="1" smtClean="0"/>
              <a:t>Souffolku</a:t>
            </a:r>
            <a:r>
              <a:rPr lang="cs-CZ" sz="2400" dirty="0" smtClean="0"/>
              <a:t>, kde žili jeho rodiče)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 třiceti pěti letech onemocněl tuberkulózou</a:t>
            </a:r>
          </a:p>
          <a:p>
            <a:r>
              <a:rPr lang="cs-CZ" sz="2400" dirty="0"/>
              <a:t>b</a:t>
            </a:r>
            <a:r>
              <a:rPr lang="cs-CZ" sz="2400" dirty="0" smtClean="0"/>
              <a:t>ěhem II. světové války pracuje jako redaktor BBC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1125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George </a:t>
            </a:r>
            <a:r>
              <a:rPr lang="cs-CZ" dirty="0" err="1" smtClean="0"/>
              <a:t>Orwell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536" y="1651378"/>
            <a:ext cx="4626840" cy="4503701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je mistrem „</a:t>
            </a:r>
            <a:r>
              <a:rPr lang="cs-CZ" sz="2400" dirty="0" err="1" smtClean="0"/>
              <a:t>sang-froid</a:t>
            </a:r>
            <a:r>
              <a:rPr lang="cs-CZ" sz="2400" dirty="0" smtClean="0"/>
              <a:t>“, chladnokrevného odstupu, což dodává jeho dílu důvěryhodnost</a:t>
            </a:r>
            <a:br>
              <a:rPr lang="cs-CZ" sz="2400" dirty="0" smtClean="0"/>
            </a:br>
            <a:endParaRPr lang="cs-CZ" sz="2400" dirty="0" smtClean="0"/>
          </a:p>
          <a:p>
            <a:pPr marL="347980" lvl="1" indent="0">
              <a:buNone/>
            </a:pPr>
            <a:r>
              <a:rPr lang="cs-CZ" sz="2000" dirty="0" smtClean="0"/>
              <a:t>Úkol č. 1 - V komunistickém Československu byl na seznamu zakázaných autorů, dokázali byste vysvětlit proč?</a:t>
            </a:r>
          </a:p>
          <a:p>
            <a:pPr marL="347980" lvl="1" indent="0">
              <a:buNone/>
            </a:pPr>
            <a:endParaRPr lang="cs-CZ" sz="2000" dirty="0" smtClean="0"/>
          </a:p>
          <a:p>
            <a:pPr marL="347980" lvl="1" indent="0">
              <a:buNone/>
            </a:pPr>
            <a:r>
              <a:rPr lang="cs-CZ" sz="2000" dirty="0" smtClean="0"/>
              <a:t>Úkol č. 2 - Přiřaďte G. </a:t>
            </a:r>
            <a:r>
              <a:rPr lang="cs-CZ" sz="2000" dirty="0" err="1" smtClean="0"/>
              <a:t>Orwella</a:t>
            </a:r>
            <a:r>
              <a:rPr lang="cs-CZ" sz="2000" dirty="0" smtClean="0"/>
              <a:t> k literárnímu žánru, objasněte ho.</a:t>
            </a:r>
            <a:endParaRPr lang="cs-CZ" sz="2000" dirty="0"/>
          </a:p>
        </p:txBody>
      </p:sp>
      <p:pic>
        <p:nvPicPr>
          <p:cNvPr id="1026" name="Picture 2" descr="E:\Downloads\1347826624_Hel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73016"/>
            <a:ext cx="288032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Downloads\1347826624_Hel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229200"/>
            <a:ext cx="288032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.suite101.com/files/styles/article_full/public/000/015/00001595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661145"/>
            <a:ext cx="2952328" cy="394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568255" y="5661248"/>
            <a:ext cx="6880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/>
              <a:t>Obr. č. 1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98429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1984 – rozbor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č</a:t>
            </a:r>
            <a:r>
              <a:rPr lang="cs-CZ" sz="2400" dirty="0" smtClean="0"/>
              <a:t>asopis </a:t>
            </a:r>
            <a:r>
              <a:rPr lang="cs-CZ" sz="2400" dirty="0" err="1" smtClean="0"/>
              <a:t>Time</a:t>
            </a:r>
            <a:r>
              <a:rPr lang="cs-CZ" sz="2400" dirty="0" smtClean="0"/>
              <a:t> zařadil román 1984 mezi </a:t>
            </a:r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stovku nejvlivnějších knih o roku 1923</a:t>
            </a:r>
          </a:p>
          <a:p>
            <a:r>
              <a:rPr lang="cs-CZ" sz="2400" dirty="0"/>
              <a:t>r</a:t>
            </a:r>
            <a:r>
              <a:rPr lang="cs-CZ" sz="2400" dirty="0" smtClean="0"/>
              <a:t>omán byl publikován 8.6. 1949 v Londýně</a:t>
            </a:r>
          </a:p>
          <a:p>
            <a:r>
              <a:rPr lang="cs-CZ" sz="2400" dirty="0" smtClean="0"/>
              <a:t>1954 - televizní verze díla</a:t>
            </a:r>
            <a:br>
              <a:rPr lang="cs-CZ" sz="2400" dirty="0" smtClean="0"/>
            </a:br>
            <a:r>
              <a:rPr lang="cs-CZ" sz="2400" dirty="0" smtClean="0"/>
              <a:t>1956 – filmová verze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opisuje svět, v němž vládne </a:t>
            </a:r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absolutní totalita</a:t>
            </a:r>
          </a:p>
          <a:p>
            <a:r>
              <a:rPr lang="cs-CZ" sz="2400" dirty="0"/>
              <a:t>d</a:t>
            </a:r>
            <a:r>
              <a:rPr lang="cs-CZ" sz="2400" dirty="0" smtClean="0"/>
              <a:t>ěj knihy se odehrává v jednom roce, v zemi, kde neplatí žádné psané zákony a není kam utéct</a:t>
            </a:r>
          </a:p>
          <a:p>
            <a:r>
              <a:rPr lang="cs-CZ" sz="2400" dirty="0"/>
              <a:t>j</a:t>
            </a:r>
            <a:r>
              <a:rPr lang="cs-CZ" sz="2400" dirty="0" smtClean="0"/>
              <a:t>de o vylíčení diktatury, která vládne tak efektivně, že si lidé přestávají uvědomovat jiné možnosti, přestávají myslet</a:t>
            </a:r>
          </a:p>
          <a:p>
            <a:pPr marL="347980" lvl="1" indent="0">
              <a:buNone/>
            </a:pPr>
            <a:r>
              <a:rPr lang="cs-CZ" sz="1800" dirty="0" smtClean="0"/>
              <a:t>Úkol č. 3 - Srovnejte román s dílem podobného zaměření.</a:t>
            </a:r>
          </a:p>
          <a:p>
            <a:pPr marL="0" indent="0">
              <a:buNone/>
            </a:pP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pic>
        <p:nvPicPr>
          <p:cNvPr id="4" name="Picture 2" descr="E:\Downloads\1347826624_Hel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54" y="5805264"/>
            <a:ext cx="288032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1984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h</a:t>
            </a:r>
            <a:r>
              <a:rPr lang="cs-CZ" sz="2400" dirty="0" smtClean="0"/>
              <a:t>l. hrdina – Winston Smith, který žije roku 1984 v Londýně ve fiktivní zemi Oceánii – ta vede střídavě válku se zeměmi Eurasií a </a:t>
            </a:r>
            <a:r>
              <a:rPr lang="cs-CZ" sz="2400" dirty="0" err="1" smtClean="0"/>
              <a:t>Eastasií</a:t>
            </a:r>
            <a:endParaRPr lang="cs-CZ" sz="2400" dirty="0" smtClean="0"/>
          </a:p>
          <a:p>
            <a:r>
              <a:rPr lang="cs-CZ" sz="2400" dirty="0"/>
              <a:t>v</a:t>
            </a:r>
            <a:r>
              <a:rPr lang="cs-CZ" sz="2400" dirty="0" smtClean="0"/>
              <a:t>álka mezi mocnostmi je vedena proto, aby obyvatelé neměli čas přemýšlet, udržuje je ve strachu a odrazuje od emocí</a:t>
            </a:r>
          </a:p>
          <a:p>
            <a:r>
              <a:rPr lang="cs-CZ" sz="2400" dirty="0"/>
              <a:t>s</a:t>
            </a:r>
            <a:r>
              <a:rPr lang="cs-CZ" sz="2400" dirty="0" smtClean="0"/>
              <a:t>polečnosti vládne Strana, cokoli proti kolektivnímu myšlení Strany je trestáno, lidská individualita se stává zločinem</a:t>
            </a:r>
          </a:p>
          <a:p>
            <a:r>
              <a:rPr lang="cs-CZ" sz="2400" dirty="0"/>
              <a:t>o</a:t>
            </a:r>
            <a:r>
              <a:rPr lang="cs-CZ" sz="2400" dirty="0" smtClean="0"/>
              <a:t>ficiální ideologie = </a:t>
            </a:r>
            <a:r>
              <a:rPr lang="cs-CZ" sz="2400" dirty="0" err="1" smtClean="0"/>
              <a:t>Angsoc</a:t>
            </a:r>
            <a:r>
              <a:rPr lang="cs-CZ" sz="2400" dirty="0" smtClean="0"/>
              <a:t>, její ústřední hesla zní:</a:t>
            </a:r>
            <a:br>
              <a:rPr lang="cs-CZ" sz="2400" dirty="0" smtClean="0"/>
            </a:br>
            <a:r>
              <a:rPr lang="cs-CZ" sz="2400" dirty="0" smtClean="0">
                <a:solidFill>
                  <a:srgbClr val="00B0F0"/>
                </a:solidFill>
              </a:rPr>
              <a:t>Válka je mír.</a:t>
            </a:r>
            <a:br>
              <a:rPr lang="cs-CZ" sz="2400" dirty="0" smtClean="0">
                <a:solidFill>
                  <a:srgbClr val="00B0F0"/>
                </a:solidFill>
              </a:rPr>
            </a:br>
            <a:r>
              <a:rPr lang="cs-CZ" sz="2400" dirty="0" smtClean="0">
                <a:solidFill>
                  <a:srgbClr val="00B0F0"/>
                </a:solidFill>
              </a:rPr>
              <a:t>Svoboda je otroctví.</a:t>
            </a:r>
            <a:br>
              <a:rPr lang="cs-CZ" sz="2400" dirty="0" smtClean="0">
                <a:solidFill>
                  <a:srgbClr val="00B0F0"/>
                </a:solidFill>
              </a:rPr>
            </a:br>
            <a:r>
              <a:rPr lang="cs-CZ" sz="2400" dirty="0" smtClean="0">
                <a:solidFill>
                  <a:srgbClr val="00B0F0"/>
                </a:solidFill>
              </a:rPr>
              <a:t>Nevědomost je síla.</a:t>
            </a:r>
            <a:endParaRPr lang="cs-CZ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01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1984 – rozbor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m</a:t>
            </a:r>
            <a:r>
              <a:rPr lang="cs-CZ" sz="2400" dirty="0" smtClean="0"/>
              <a:t>yšlenky proti straně = ideozločin, člověka může prozradit pouhý výraz tváře nebo mluvení ze spaní (děti udávají rodiče)</a:t>
            </a:r>
          </a:p>
          <a:p>
            <a:r>
              <a:rPr lang="cs-CZ" sz="2400" dirty="0" smtClean="0"/>
              <a:t>obyvatelstvo Oceánie se rozděluje na členy Vnitřní strany (2 % obyvatelstva), členy Vnější strany, kteří pracují pro stát a vykonávají jeho vůli (13 % obyv., zde patří i Winston), zbytek tvoří </a:t>
            </a:r>
            <a:r>
              <a:rPr lang="cs-CZ" sz="2400" dirty="0" err="1" smtClean="0"/>
              <a:t>proléti</a:t>
            </a:r>
            <a:r>
              <a:rPr lang="cs-CZ" sz="2400" dirty="0" smtClean="0"/>
              <a:t> – jsou považováni za méněcenné</a:t>
            </a:r>
            <a:br>
              <a:rPr lang="cs-CZ" sz="2400" dirty="0" smtClean="0"/>
            </a:br>
            <a:endParaRPr lang="cs-CZ" sz="2400" dirty="0" smtClean="0"/>
          </a:p>
          <a:p>
            <a:pPr marL="347980" lvl="1" indent="0">
              <a:buNone/>
            </a:pPr>
            <a:r>
              <a:rPr lang="cs-CZ" sz="1800" dirty="0" smtClean="0"/>
              <a:t>Úkol č. 4 - Co vám nástin děje připomíná?</a:t>
            </a:r>
            <a:endParaRPr lang="cs-CZ" sz="1800" dirty="0"/>
          </a:p>
        </p:txBody>
      </p:sp>
      <p:pic>
        <p:nvPicPr>
          <p:cNvPr id="4" name="Picture 2" descr="E:\Downloads\1347826624_Hel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13176"/>
            <a:ext cx="288032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12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1984 – rozbor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Winston pracuje na </a:t>
            </a:r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Ministerstvu pravdy</a:t>
            </a:r>
            <a:r>
              <a:rPr lang="cs-CZ" sz="2400" dirty="0" smtClean="0"/>
              <a:t> (manipulování minulosti, upravuje stará čísla novin, </a:t>
            </a:r>
            <a:r>
              <a:rPr lang="cs-CZ" sz="2400" dirty="0" err="1" smtClean="0"/>
              <a:t>vaporizace</a:t>
            </a:r>
            <a:r>
              <a:rPr lang="cs-CZ" sz="2400" dirty="0" smtClean="0"/>
              <a:t> = vymazání existence)</a:t>
            </a:r>
          </a:p>
          <a:p>
            <a:r>
              <a:rPr lang="cs-CZ" sz="2400" dirty="0" smtClean="0"/>
              <a:t>Winston se nedokáže bránit myšlenkám na minulost, začíná pátrat, jaký byl život před nastolením diktatury Strany, začíná si psát deník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amiluje se do Julie – láska a sexuální touha je </a:t>
            </a:r>
            <a:r>
              <a:rPr lang="cs-CZ" sz="2400" dirty="0" err="1" smtClean="0"/>
              <a:t>idozločin</a:t>
            </a:r>
            <a:endParaRPr lang="cs-CZ" sz="2400" dirty="0" smtClean="0"/>
          </a:p>
          <a:p>
            <a:r>
              <a:rPr lang="cs-CZ" sz="2400" dirty="0" smtClean="0"/>
              <a:t>Winstonovi a Julii se dostává do rukou kniha odpůrce režimu Emanuela </a:t>
            </a:r>
            <a:r>
              <a:rPr lang="cs-CZ" sz="2400" dirty="0" err="1" smtClean="0"/>
              <a:t>Goldsteina</a:t>
            </a:r>
            <a:r>
              <a:rPr lang="cs-CZ" sz="2400" dirty="0" smtClean="0"/>
              <a:t> – v ní se W. dozví, jak celý systém funguje, ale nedozví se </a:t>
            </a:r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PROČ</a:t>
            </a:r>
            <a:r>
              <a:rPr lang="cs-CZ" sz="2400" dirty="0" smtClean="0"/>
              <a:t> – právě tak </a:t>
            </a:r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otázka zůstává nezodpovězena v celém románu </a:t>
            </a:r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8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t1.gstatic.com/images?q=tbn:ANd9GcTwzv7lsGKsDrSK_FqmrCKbURha82lUI88ohtUWagVtjX9TKloxT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02983"/>
            <a:ext cx="4646766" cy="252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thebilzerianreport.com/wp-content/uploads/2012/12/1984-post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976" y="836712"/>
            <a:ext cx="255175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www.netcharles.com/orwell/pics/1984/1984-social-classe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34" y="3559855"/>
            <a:ext cx="2153488" cy="208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://www.netcharles.com/orwell/pics/1984/1984partyslogan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559855"/>
            <a:ext cx="3024336" cy="2101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2950978" y="3212976"/>
            <a:ext cx="6880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/>
              <a:t>Obr. č. 2</a:t>
            </a:r>
            <a:endParaRPr lang="cs-CZ" sz="1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084846" y="4610551"/>
            <a:ext cx="6880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/>
              <a:t>Obr. č. 3</a:t>
            </a:r>
            <a:endParaRPr lang="cs-CZ" sz="1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141273" y="5784358"/>
            <a:ext cx="6880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/>
              <a:t>Obr. č. 4</a:t>
            </a:r>
            <a:endParaRPr lang="cs-CZ" sz="1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39963" y="5784357"/>
            <a:ext cx="6880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/>
              <a:t>Obr. č. 5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77461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473</TotalTime>
  <Words>592</Words>
  <Application>Microsoft Office PowerPoint</Application>
  <PresentationFormat>Předvádění na obrazovce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Lití písma</vt:lpstr>
      <vt:lpstr>Prezentace aplikace PowerPoint</vt:lpstr>
      <vt:lpstr>George Orwell</vt:lpstr>
      <vt:lpstr>George Orwell (1903-1950)</vt:lpstr>
      <vt:lpstr>George Orwell</vt:lpstr>
      <vt:lpstr>1984 – rozbor díla</vt:lpstr>
      <vt:lpstr>1984</vt:lpstr>
      <vt:lpstr>1984 – rozbor díla</vt:lpstr>
      <vt:lpstr>1984 – rozbor díla</vt:lpstr>
      <vt:lpstr>Prezentace aplikace PowerPoint</vt:lpstr>
      <vt:lpstr>1984 – rozbor díla</vt:lpstr>
      <vt:lpstr>1984 – rozbor díla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Orwell</dc:title>
  <dc:creator>Kaja</dc:creator>
  <cp:lastModifiedBy>Libor</cp:lastModifiedBy>
  <cp:revision>39</cp:revision>
  <dcterms:created xsi:type="dcterms:W3CDTF">2013-02-26T23:24:29Z</dcterms:created>
  <dcterms:modified xsi:type="dcterms:W3CDTF">2013-03-25T20:03:52Z</dcterms:modified>
</cp:coreProperties>
</file>