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7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B8A231A-2147-4B01-8374-55E6CBE0A51E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239783" y="1073927"/>
            <a:ext cx="370697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ČJK43660BED</a:t>
            </a:r>
            <a:endParaRPr lang="cs-CZ" dirty="0">
              <a:solidFill>
                <a:schemeClr val="bg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1511" y="1915380"/>
            <a:ext cx="6624736" cy="37548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dirty="0" smtClean="0"/>
              <a:t>	14.2. 2013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Světová literatura po roce 1945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Kosmetické služby (69-41-L/01), 4. ročník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George </a:t>
            </a:r>
            <a:r>
              <a:rPr lang="cs-CZ" sz="1400" b="1" dirty="0" err="1" smtClean="0"/>
              <a:t>Orwell</a:t>
            </a:r>
            <a:r>
              <a:rPr lang="cs-CZ" sz="1400" b="1" dirty="0" smtClean="0"/>
              <a:t> - test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Popis využití: </a:t>
            </a:r>
            <a:r>
              <a:rPr lang="cs-CZ" sz="1400" b="1" dirty="0" smtClean="0"/>
              <a:t>		Interaktivní test za použití notebooku s 				možností tisku pracovního listu</a:t>
            </a:r>
          </a:p>
          <a:p>
            <a:r>
              <a:rPr lang="cs-CZ" sz="1400" b="1" dirty="0" smtClean="0"/>
              <a:t>Čas</a:t>
            </a:r>
            <a:r>
              <a:rPr lang="cs-CZ" sz="1400" b="1" dirty="0"/>
              <a:t>:  </a:t>
            </a:r>
            <a:r>
              <a:rPr lang="cs-CZ" sz="1400" b="1" dirty="0" smtClean="0"/>
              <a:t>			20 </a:t>
            </a:r>
            <a:r>
              <a:rPr lang="cs-CZ" sz="1400" b="1" dirty="0"/>
              <a:t>minut </a:t>
            </a:r>
            <a:br>
              <a:rPr lang="cs-CZ" sz="1400" b="1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39003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151216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8. Čím končí  román 1984?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437734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hl. hrdina uteče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384520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hl. hrdina umírá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3313067"/>
            <a:ext cx="305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hl. hrdina je mučen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95736" y="27809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hl. hrdina se ožení</a:t>
            </a:r>
            <a:endParaRPr lang="cs-CZ" dirty="0"/>
          </a:p>
        </p:txBody>
      </p:sp>
      <p:pic>
        <p:nvPicPr>
          <p:cNvPr id="819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373616" cy="129614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9. Jak se jmenuje umělá řeč užívaná v Oceánii?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06450" y="52292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err="1" smtClean="0"/>
              <a:t>prolét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06450" y="460513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err="1" smtClean="0"/>
              <a:t>newspeak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06450" y="3981061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err="1" smtClean="0"/>
              <a:t>ideopolicie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06450" y="335699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err="1"/>
              <a:t>a</a:t>
            </a:r>
            <a:r>
              <a:rPr lang="cs-CZ" dirty="0" err="1" smtClean="0"/>
              <a:t>ngsoc</a:t>
            </a:r>
            <a:endParaRPr lang="cs-CZ" dirty="0"/>
          </a:p>
        </p:txBody>
      </p:sp>
      <p:pic>
        <p:nvPicPr>
          <p:cNvPr id="921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764705"/>
            <a:ext cx="8157592" cy="115212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10. Jak umírá hrdina románu 1984?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393305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p</a:t>
            </a:r>
            <a:r>
              <a:rPr lang="cs-CZ" dirty="0" smtClean="0"/>
              <a:t>řejede ho auto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332990"/>
            <a:ext cx="398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j</a:t>
            </a:r>
            <a:r>
              <a:rPr lang="cs-CZ" dirty="0" smtClean="0"/>
              <a:t>e popraven Velkým bratrem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2732923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spáchá sebevraždu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2132856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j</a:t>
            </a:r>
            <a:r>
              <a:rPr lang="cs-CZ" dirty="0" smtClean="0"/>
              <a:t>e zastřelen dozorcem</a:t>
            </a:r>
            <a:endParaRPr lang="cs-CZ" dirty="0"/>
          </a:p>
        </p:txBody>
      </p:sp>
      <p:pic>
        <p:nvPicPr>
          <p:cNvPr id="1024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301608" cy="1008111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11. Hl. hrdina jmenovaného románu pracuje na 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91680" y="3861048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j</a:t>
            </a:r>
            <a:r>
              <a:rPr lang="cs-CZ" dirty="0" smtClean="0"/>
              <a:t>e příslušníkem </a:t>
            </a:r>
            <a:r>
              <a:rPr lang="cs-CZ" dirty="0" err="1" smtClean="0"/>
              <a:t>ideopolicie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3260982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 ve starožitnictví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91680" y="2660915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 Ministerstvu </a:t>
            </a:r>
            <a:r>
              <a:rPr lang="cs-CZ" dirty="0" smtClean="0"/>
              <a:t>pravdy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060848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Ministerstvu lásky</a:t>
            </a:r>
            <a:endParaRPr lang="cs-CZ" dirty="0"/>
          </a:p>
        </p:txBody>
      </p:sp>
      <p:pic>
        <p:nvPicPr>
          <p:cNvPr id="1126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79208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12. Který termín nemá s příběhem Farma zvířat nic společného?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06052" y="3502749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alegorie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06052" y="2911231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bajka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06052" y="2319714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demokracie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6052" y="1728197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totalita</a:t>
            </a:r>
            <a:endParaRPr lang="cs-CZ" dirty="0"/>
          </a:p>
        </p:txBody>
      </p:sp>
      <p:pic>
        <p:nvPicPr>
          <p:cNvPr id="1229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1296143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13. Které přikázání si zvířata neodhlasovala?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23775" y="3643283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Každý, kdo chodí po dvou, je nepřítel.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23775" y="3091802"/>
            <a:ext cx="4698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Žádné zvíře nebude spát v posteli.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23775" y="2540321"/>
            <a:ext cx="704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Všechna zvířata jsou si rovna, ale některá jsou rovnější.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23775" y="1988840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Všechna zvířata jsou si rovna.</a:t>
            </a:r>
            <a:endParaRPr lang="cs-CZ" dirty="0"/>
          </a:p>
        </p:txBody>
      </p:sp>
      <p:pic>
        <p:nvPicPr>
          <p:cNvPr id="1331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764705"/>
            <a:ext cx="8157592" cy="12241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14. Které zvíře v příběhu nevystupuje?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939427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ovce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441194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kachna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88447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prase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335699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kůň</a:t>
            </a:r>
            <a:endParaRPr lang="cs-CZ" dirty="0"/>
          </a:p>
        </p:txBody>
      </p:sp>
      <p:pic>
        <p:nvPicPr>
          <p:cNvPr id="1433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94126"/>
            <a:ext cx="8229600" cy="151216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15. Která z následujících historických událostí inspirovala </a:t>
            </a:r>
            <a:r>
              <a:rPr lang="cs-CZ" b="1" dirty="0" err="1" smtClean="0"/>
              <a:t>Orwella</a:t>
            </a:r>
            <a:r>
              <a:rPr lang="cs-CZ" b="1" dirty="0" smtClean="0"/>
              <a:t> k napsání Farmy zvířat?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3153" y="3929574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II. </a:t>
            </a:r>
            <a:r>
              <a:rPr lang="cs-CZ" dirty="0"/>
              <a:t>s</a:t>
            </a:r>
            <a:r>
              <a:rPr lang="cs-CZ" dirty="0" smtClean="0"/>
              <a:t>větová válka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718" y="3269631"/>
            <a:ext cx="4724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 Velká říjnová socialistická revoluce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3153" y="2683757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španělská občanská válka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3153" y="2060848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I. </a:t>
            </a:r>
            <a:r>
              <a:rPr lang="cs-CZ" dirty="0"/>
              <a:t>s</a:t>
            </a:r>
            <a:r>
              <a:rPr lang="cs-CZ" dirty="0" smtClean="0"/>
              <a:t>větová válka</a:t>
            </a:r>
            <a:endParaRPr lang="cs-CZ" dirty="0"/>
          </a:p>
        </p:txBody>
      </p:sp>
      <p:pic>
        <p:nvPicPr>
          <p:cNvPr id="1536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15212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16. Které tvrzení týkající se Farmy zvířat není pravdivé: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413318" y="4365104"/>
            <a:ext cx="3518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Vůdcem zvířat je Major.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13318" y="3672705"/>
            <a:ext cx="532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 Ovce symbolizují tupý zfanatizovaný </a:t>
            </a:r>
            <a:r>
              <a:rPr lang="cs-CZ" dirty="0" smtClean="0"/>
              <a:t>dav.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13318" y="2980305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Smečka štěňat slouží Napoleonovi k udržení pořádku.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3318" y="2348880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err="1" smtClean="0"/>
              <a:t>Pištík</a:t>
            </a:r>
            <a:r>
              <a:rPr lang="cs-CZ" dirty="0" smtClean="0"/>
              <a:t> symbolizuje donašeče, pomahače režimu.</a:t>
            </a:r>
          </a:p>
        </p:txBody>
      </p:sp>
      <p:pic>
        <p:nvPicPr>
          <p:cNvPr id="1638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testu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16-15 bodů 	= výborný</a:t>
            </a:r>
          </a:p>
          <a:p>
            <a:r>
              <a:rPr lang="cs-CZ" dirty="0" smtClean="0"/>
              <a:t>14-13 bodů 	= chvalitebný</a:t>
            </a:r>
          </a:p>
          <a:p>
            <a:r>
              <a:rPr lang="cs-CZ" dirty="0" smtClean="0"/>
              <a:t>12-10 bodů 	= dobrý</a:t>
            </a:r>
          </a:p>
          <a:p>
            <a:r>
              <a:rPr lang="cs-CZ" dirty="0" smtClean="0"/>
              <a:t>9-8 bodů 	= dostatečný</a:t>
            </a:r>
          </a:p>
          <a:p>
            <a:r>
              <a:rPr lang="cs-CZ" dirty="0"/>
              <a:t>7</a:t>
            </a:r>
            <a:r>
              <a:rPr lang="cs-CZ" dirty="0" smtClean="0"/>
              <a:t>a méně	= nedostatečný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5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George ORWELL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Test	</a:t>
            </a:r>
            <a:r>
              <a:rPr lang="cs-CZ" dirty="0" smtClean="0"/>
              <a:t>		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548680"/>
            <a:ext cx="7920880" cy="12241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1. Dílo George </a:t>
            </a:r>
            <a:r>
              <a:rPr lang="cs-CZ" b="1" dirty="0" err="1" smtClean="0"/>
              <a:t>Orwella</a:t>
            </a:r>
            <a:r>
              <a:rPr lang="cs-CZ" b="1" dirty="0" smtClean="0"/>
              <a:t> </a:t>
            </a:r>
            <a:r>
              <a:rPr lang="cs-CZ" b="1" dirty="0"/>
              <a:t> </a:t>
            </a:r>
            <a:r>
              <a:rPr lang="cs-CZ" b="1" dirty="0" smtClean="0"/>
              <a:t>Farma zvířat  je označováno za alegorickou bajku. Co toto pojmenování znamená?</a:t>
            </a:r>
          </a:p>
        </p:txBody>
      </p:sp>
      <p:pic>
        <p:nvPicPr>
          <p:cNvPr id="102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70285" y="1892829"/>
            <a:ext cx="8078179" cy="67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Krátký příběh, v němž zvířata jednají jako lidé, obsahuje kromě prvního zjevného významu také skrytý, hlubší význam.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0285" y="2780928"/>
            <a:ext cx="8078179" cy="666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B.	Veršovaný nebo prozaický příběh, v němž zvířata, popřípadě i neživé předměty vystupují jako lidé.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0285" y="3646765"/>
            <a:ext cx="807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C.	Drobný literární útvar, kde je situace rozuzlena nečekaným způsobem, obsahuje obvykle vtipnou pointu.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0285" y="4726885"/>
            <a:ext cx="807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	Hříčka, která představuje postavy v jejich karikované podobě, např. jako zvířata, a tím dosahuje jejich zesměšnění.</a:t>
            </a:r>
            <a:endParaRPr lang="cs-CZ" dirty="0"/>
          </a:p>
        </p:txBody>
      </p:sp>
      <p:pic>
        <p:nvPicPr>
          <p:cNvPr id="102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2448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2. Vysvětlete upravené rčení z Farmy zvířat:</a:t>
            </a:r>
          </a:p>
          <a:p>
            <a:pPr marL="109728" indent="0">
              <a:buNone/>
            </a:pPr>
            <a:endParaRPr lang="cs-CZ" b="1" dirty="0" smtClean="0"/>
          </a:p>
          <a:p>
            <a:pPr marL="365760" lvl="1" indent="0">
              <a:buNone/>
            </a:pPr>
            <a:r>
              <a:rPr lang="cs-CZ" i="1" dirty="0" smtClean="0"/>
              <a:t>Všechna zvířata jsou si rovna – ale některá jsou si rovnější.</a:t>
            </a:r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2204864"/>
            <a:ext cx="704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l</a:t>
            </a:r>
            <a:r>
              <a:rPr lang="cs-CZ" dirty="0" smtClean="0"/>
              <a:t>idé žijící v totalitní společnosti jsou přivyklí lži a přetvářce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2924944"/>
            <a:ext cx="760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Komunistická společnost nerozlišuje mezi chudými a bohatými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84897" y="3645024"/>
            <a:ext cx="7199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v</a:t>
            </a:r>
            <a:r>
              <a:rPr lang="cs-CZ" dirty="0" smtClean="0"/>
              <a:t>ůdci v totalitní společnosti jsou nadřazeni obyčejným lidem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84897" y="4293096"/>
            <a:ext cx="7335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	v totalitní společnosti platí pro všechny stejná pravidla, ale někteří je nedodržují</a:t>
            </a:r>
            <a:endParaRPr lang="cs-CZ" dirty="0"/>
          </a:p>
        </p:txBody>
      </p:sp>
      <p:pic>
        <p:nvPicPr>
          <p:cNvPr id="205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04841" y="620688"/>
            <a:ext cx="8229600" cy="72007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3. </a:t>
            </a:r>
            <a:r>
              <a:rPr lang="cs-CZ" b="1" dirty="0" err="1" smtClean="0"/>
              <a:t>Orwell</a:t>
            </a:r>
            <a:r>
              <a:rPr lang="cs-CZ" b="1" dirty="0" smtClean="0"/>
              <a:t> je rovněž autorem díla 1984. Jaké je téma tohoto díla?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816706" y="4045714"/>
            <a:ext cx="659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ú</a:t>
            </a:r>
            <a:r>
              <a:rPr lang="cs-CZ" dirty="0" smtClean="0"/>
              <a:t>zkost ze zla, které se skrývá uvnitř každého člověka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6706" y="3439627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o</a:t>
            </a:r>
            <a:r>
              <a:rPr lang="cs-CZ" dirty="0" smtClean="0"/>
              <a:t>bavy z totalitní diktatury  a zneužití moci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16706" y="2614651"/>
            <a:ext cx="7435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o</a:t>
            </a:r>
            <a:r>
              <a:rPr lang="cs-CZ" dirty="0" smtClean="0"/>
              <a:t>dmítnutí demokracie, v níž každý člověk prosazuje pouze své zájmy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16706" y="1906211"/>
            <a:ext cx="596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s</a:t>
            </a:r>
            <a:r>
              <a:rPr lang="cs-CZ" dirty="0" smtClean="0"/>
              <a:t>trach z budoucnosti v postmoderní společnosti</a:t>
            </a:r>
            <a:endParaRPr lang="cs-CZ" dirty="0"/>
          </a:p>
        </p:txBody>
      </p:sp>
      <p:pic>
        <p:nvPicPr>
          <p:cNvPr id="307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2381" y="620689"/>
            <a:ext cx="8229600" cy="20162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4. Vydal G. </a:t>
            </a:r>
            <a:r>
              <a:rPr lang="cs-CZ" b="1" dirty="0" err="1" smtClean="0"/>
              <a:t>Orwell</a:t>
            </a:r>
            <a:r>
              <a:rPr lang="cs-CZ" b="1" dirty="0" smtClean="0"/>
              <a:t> knihy - Farmu zvířat a 1984 -  ještě za svého života?</a:t>
            </a:r>
          </a:p>
          <a:p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529777" y="3211329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ANO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9777" y="263691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NE</a:t>
            </a:r>
            <a:endParaRPr lang="cs-CZ" dirty="0"/>
          </a:p>
        </p:txBody>
      </p:sp>
      <p:pic>
        <p:nvPicPr>
          <p:cNvPr id="409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14401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5. Jak se jmenuje hlavní hrdina příběhu 1984?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64957" y="459521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err="1" smtClean="0"/>
              <a:t>O´Brien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4957" y="384643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Winston Smith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097659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William Smith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34888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err="1" smtClean="0"/>
              <a:t>Will</a:t>
            </a:r>
            <a:r>
              <a:rPr lang="cs-CZ" dirty="0" smtClean="0"/>
              <a:t> Smith</a:t>
            </a:r>
            <a:endParaRPr lang="cs-CZ" dirty="0"/>
          </a:p>
        </p:txBody>
      </p:sp>
      <p:pic>
        <p:nvPicPr>
          <p:cNvPr id="512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1521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6. Ve kterém  kontinentě žije  hlavní postava románu 1984?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509120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a</a:t>
            </a:r>
            <a:r>
              <a:rPr lang="cs-CZ" dirty="0" smtClean="0"/>
              <a:t>ni jedna možnost není správná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378904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err="1" smtClean="0"/>
              <a:t>Eastasie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06896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Oceánie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234888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Eurasie</a:t>
            </a:r>
            <a:endParaRPr lang="cs-CZ" dirty="0"/>
          </a:p>
        </p:txBody>
      </p:sp>
      <p:pic>
        <p:nvPicPr>
          <p:cNvPr id="614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5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15841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7. Co je místnost 101?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4941168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místo, kde se schází hl. hrdina s Julií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4341102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místo, kde je zlomen hlavní hrdina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3741035"/>
            <a:ext cx="3813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místo, kde sídlí Velký bratr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3140968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č</a:t>
            </a:r>
            <a:r>
              <a:rPr lang="cs-CZ" dirty="0" smtClean="0"/>
              <a:t>íslo bytu hlavního hrdiny</a:t>
            </a:r>
            <a:endParaRPr lang="cs-CZ" dirty="0"/>
          </a:p>
        </p:txBody>
      </p:sp>
      <p:pic>
        <p:nvPicPr>
          <p:cNvPr id="717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3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733</TotalTime>
  <Words>333</Words>
  <Application>Microsoft Office PowerPoint</Application>
  <PresentationFormat>Předvádění na obrazovce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Prostor</vt:lpstr>
      <vt:lpstr>Prezentace aplikace PowerPoint</vt:lpstr>
      <vt:lpstr>George ORWELL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Orwell - test</dc:title>
  <dc:creator>Kaja</dc:creator>
  <cp:lastModifiedBy>Libor</cp:lastModifiedBy>
  <cp:revision>109</cp:revision>
  <dcterms:created xsi:type="dcterms:W3CDTF">2012-09-02T14:31:58Z</dcterms:created>
  <dcterms:modified xsi:type="dcterms:W3CDTF">2013-03-25T20:05:59Z</dcterms:modified>
</cp:coreProperties>
</file>