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166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C78B86-260B-426B-B8BA-DC21B557DA86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74AC15-CFBA-4888-91B6-27C79568487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z/url?sa=i&amp;source=images&amp;cd=&amp;cad=rja&amp;docid=wmyUuIz6X5aEuM&amp;tbnid=mTSCV0WzXQYC1M:&amp;ved=0CAgQjRwwAA&amp;url=http://www.zahady-zdravi.cz/zahady/ostatni/odhalene-tajemstvi-kristalovych-lebek&amp;ei=w1hBUZvRBsSm4ATbxoEo&amp;psig=AFQjCNFa5rG0HqtpXnb1N8KCORM-DUR_5A&amp;ust=1363323459144339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robuzeni.blogspot.cz/2011/01/majestytwelve-valka-svetu.html" TargetMode="External"/><Relationship Id="rId3" Type="http://schemas.openxmlformats.org/officeDocument/2006/relationships/hyperlink" Target="http://www.infernodevelopment.com/45-incredible-futuristic-scifi-3d-city-illustrations" TargetMode="External"/><Relationship Id="rId7" Type="http://schemas.openxmlformats.org/officeDocument/2006/relationships/hyperlink" Target="http://www.fanpop.com/clubs/avatar/images/10125885/title/avatar-wallpaper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db.cz/film/451-stupnu-fahrenheita-fahrenheit-451/fotogalerie/2387" TargetMode="External"/><Relationship Id="rId5" Type="http://schemas.openxmlformats.org/officeDocument/2006/relationships/hyperlink" Target="http://leviathyn.com/games/news/2013/01/10/cyberpunk-2077-gets-a-teaser-trailer/" TargetMode="External"/><Relationship Id="rId4" Type="http://schemas.openxmlformats.org/officeDocument/2006/relationships/hyperlink" Target="http://itelka.com/2001-vesmirna-odysea/" TargetMode="External"/><Relationship Id="rId9" Type="http://schemas.openxmlformats.org/officeDocument/2006/relationships/hyperlink" Target="http://www.zahady-zdravi.cz/zahady/ostatni/odhalene-tajemstvi-kristalovych-leb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438234" y="388061"/>
            <a:ext cx="365837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CJK43760BED</a:t>
            </a:r>
            <a:endParaRPr lang="cs-CZ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0837" y="1268760"/>
            <a:ext cx="7572331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bg1"/>
                </a:solidFill>
              </a:rPr>
              <a:t>Výukový materiál v rámci projektu OPVK 1.5 Peníze středním školám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Číslo projektu:		</a:t>
            </a:r>
            <a:r>
              <a:rPr lang="cs-CZ" sz="1600" b="1" dirty="0" smtClean="0">
                <a:solidFill>
                  <a:schemeClr val="bg1"/>
                </a:solidFill>
              </a:rPr>
              <a:t>	CZ.1.07/1.5.00/34.0883 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Název projektu:		</a:t>
            </a:r>
            <a:r>
              <a:rPr lang="cs-CZ" sz="1600" b="1" dirty="0" smtClean="0">
                <a:solidFill>
                  <a:schemeClr val="bg1"/>
                </a:solidFill>
              </a:rPr>
              <a:t>	Rozvoj </a:t>
            </a:r>
            <a:r>
              <a:rPr lang="cs-CZ" sz="1600" b="1" dirty="0">
                <a:solidFill>
                  <a:schemeClr val="bg1"/>
                </a:solidFill>
              </a:rPr>
              <a:t>vzdělanosti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Číslo šablony:   		</a:t>
            </a:r>
            <a:r>
              <a:rPr lang="cs-CZ" sz="1600" b="1" dirty="0" smtClean="0">
                <a:solidFill>
                  <a:schemeClr val="bg1"/>
                </a:solidFill>
              </a:rPr>
              <a:t>	III/2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Datum vytvoření:		</a:t>
            </a:r>
            <a:r>
              <a:rPr lang="cs-CZ" sz="1600" b="1" dirty="0" smtClean="0">
                <a:solidFill>
                  <a:schemeClr val="bg1"/>
                </a:solidFill>
              </a:rPr>
              <a:t>	4.3.2013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Autor:			</a:t>
            </a:r>
            <a:r>
              <a:rPr lang="cs-CZ" sz="1600" b="1" dirty="0" smtClean="0">
                <a:solidFill>
                  <a:schemeClr val="bg1"/>
                </a:solidFill>
              </a:rPr>
              <a:t>	Mgr. Karla </a:t>
            </a:r>
            <a:r>
              <a:rPr lang="cs-CZ" sz="1600" b="1" dirty="0" err="1" smtClean="0">
                <a:solidFill>
                  <a:schemeClr val="bg1"/>
                </a:solidFill>
              </a:rPr>
              <a:t>Bedrlíková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Určeno pro předmět:      </a:t>
            </a:r>
            <a:r>
              <a:rPr lang="cs-CZ" sz="1600" b="1" dirty="0" smtClean="0">
                <a:solidFill>
                  <a:schemeClr val="bg1"/>
                </a:solidFill>
              </a:rPr>
              <a:t>		Český jazyk a literatura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Tematická oblast:	</a:t>
            </a:r>
            <a:r>
              <a:rPr lang="cs-CZ" sz="1600" b="1" dirty="0" smtClean="0">
                <a:solidFill>
                  <a:schemeClr val="bg1"/>
                </a:solidFill>
              </a:rPr>
              <a:t>		Světová literatura po roce 1945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Obor vzdělání:		</a:t>
            </a:r>
            <a:r>
              <a:rPr lang="cs-CZ" sz="1600" b="1" dirty="0" smtClean="0">
                <a:solidFill>
                  <a:schemeClr val="bg1"/>
                </a:solidFill>
              </a:rPr>
              <a:t>	Kosmetické služby(69-41-L/01), </a:t>
            </a:r>
            <a:br>
              <a:rPr lang="cs-CZ" sz="1600" b="1" dirty="0" smtClean="0">
                <a:solidFill>
                  <a:schemeClr val="bg1"/>
                </a:solidFill>
              </a:rPr>
            </a:br>
            <a:r>
              <a:rPr lang="cs-CZ" sz="1600" b="1" dirty="0" smtClean="0">
                <a:solidFill>
                  <a:schemeClr val="bg1"/>
                </a:solidFill>
              </a:rPr>
              <a:t>				4. ročník                                            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Název výukového materiálu</a:t>
            </a:r>
            <a:r>
              <a:rPr lang="cs-CZ" sz="1600" b="1" dirty="0" smtClean="0">
                <a:solidFill>
                  <a:schemeClr val="bg1"/>
                </a:solidFill>
              </a:rPr>
              <a:t>:  	Science fiction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Popis využití: </a:t>
            </a:r>
            <a:r>
              <a:rPr lang="cs-CZ" sz="1600" b="1" dirty="0" smtClean="0">
                <a:solidFill>
                  <a:schemeClr val="bg1"/>
                </a:solidFill>
              </a:rPr>
              <a:t>			</a:t>
            </a:r>
            <a:r>
              <a:rPr lang="cs-CZ" sz="1600" b="1" dirty="0">
                <a:solidFill>
                  <a:schemeClr val="bg1"/>
                </a:solidFill>
              </a:rPr>
              <a:t>Výukový materiál s úkoly pro žáky </a:t>
            </a:r>
            <a:r>
              <a:rPr lang="cs-CZ" sz="1600" b="1" dirty="0" smtClean="0">
                <a:solidFill>
                  <a:schemeClr val="bg1"/>
                </a:solidFill>
              </a:rPr>
              <a:t> </a:t>
            </a:r>
            <a:r>
              <a:rPr lang="cs-CZ" sz="1600" b="1" dirty="0">
                <a:solidFill>
                  <a:schemeClr val="bg1"/>
                </a:solidFill>
              </a:rPr>
              <a:t>				</a:t>
            </a:r>
            <a:r>
              <a:rPr lang="cs-CZ" sz="1600" b="1" dirty="0" smtClean="0">
                <a:solidFill>
                  <a:schemeClr val="bg1"/>
                </a:solidFill>
              </a:rPr>
              <a:t>	s využitím dataprojektoru, notebooku 					</a:t>
            </a:r>
            <a:r>
              <a:rPr lang="cs-CZ" sz="1600" b="1" dirty="0">
                <a:solidFill>
                  <a:schemeClr val="bg1"/>
                </a:solidFill>
              </a:rPr>
              <a:t>		</a:t>
            </a:r>
            <a:r>
              <a:rPr lang="cs-CZ" sz="1600" b="1" dirty="0" smtClean="0">
                <a:solidFill>
                  <a:schemeClr val="bg1"/>
                </a:solidFill>
              </a:rPr>
              <a:t>				</a:t>
            </a:r>
            <a:r>
              <a:rPr lang="cs-CZ" sz="1600" b="1" dirty="0">
                <a:solidFill>
                  <a:schemeClr val="bg1"/>
                </a:solidFill>
              </a:rPr>
              <a:t/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Čas:  </a:t>
            </a:r>
            <a:r>
              <a:rPr lang="cs-CZ" sz="1600" b="1" dirty="0" smtClean="0">
                <a:solidFill>
                  <a:schemeClr val="bg1"/>
                </a:solidFill>
              </a:rPr>
              <a:t>				20 </a:t>
            </a:r>
            <a:r>
              <a:rPr lang="cs-CZ" sz="1600" b="1" dirty="0">
                <a:solidFill>
                  <a:schemeClr val="bg1"/>
                </a:solidFill>
              </a:rPr>
              <a:t>minut 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Downloads\Kaja\loga_sablony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287"/>
            <a:ext cx="3098011" cy="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073274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Ray</a:t>
            </a:r>
            <a:r>
              <a:rPr lang="cs-CZ" sz="3600" dirty="0" smtClean="0"/>
              <a:t> </a:t>
            </a:r>
            <a:r>
              <a:rPr lang="cs-CZ" sz="3600" dirty="0" err="1" smtClean="0"/>
              <a:t>Bradbury</a:t>
            </a:r>
            <a:r>
              <a:rPr lang="cs-CZ" sz="3600" dirty="0" smtClean="0"/>
              <a:t> – Marťanská kronika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024" y="1514901"/>
            <a:ext cx="8222776" cy="493990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inspirací byla sbírka povídek Městečko v Ohiu spisovatele </a:t>
            </a:r>
            <a:r>
              <a:rPr lang="cs-CZ" sz="2400" dirty="0" err="1" smtClean="0"/>
              <a:t>S.Andersona</a:t>
            </a:r>
            <a:r>
              <a:rPr lang="cs-CZ" sz="2400" dirty="0" smtClean="0"/>
              <a:t>, která pojednávala o vztazích mezi obyvateli maloměsta</a:t>
            </a:r>
          </a:p>
          <a:p>
            <a:r>
              <a:rPr lang="cs-CZ" sz="2400" dirty="0" smtClean="0"/>
              <a:t>B. však příběhy o střetávání lidských charakterů umístil do budoucnosti na planetu Mars = kolonizace </a:t>
            </a:r>
            <a:r>
              <a:rPr lang="cs-CZ" sz="2400" dirty="0"/>
              <a:t>M</a:t>
            </a:r>
            <a:r>
              <a:rPr lang="cs-CZ" sz="2400" dirty="0" smtClean="0"/>
              <a:t>arsu je přirovnávána ke kolonizaci Ameriky, a to včetně vyhubení Marťanů osypkami (tak byli zlikvidováni i američtí indiáni)</a:t>
            </a:r>
          </a:p>
          <a:p>
            <a:r>
              <a:rPr lang="cs-CZ" sz="2400" dirty="0"/>
              <a:t>f</a:t>
            </a:r>
            <a:r>
              <a:rPr lang="cs-CZ" sz="2400" dirty="0" smtClean="0"/>
              <a:t>iktivní kronika začíná r. 1999 objevitelskými výpravami  na Mars a končí vylidněním planety po atomové válce roku 2026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60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92925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R. </a:t>
            </a:r>
            <a:r>
              <a:rPr lang="cs-CZ" sz="3600" dirty="0" err="1" smtClean="0"/>
              <a:t>Bradbury</a:t>
            </a:r>
            <a:r>
              <a:rPr lang="cs-CZ" sz="3600" dirty="0" smtClean="0"/>
              <a:t> – 451 stupňů Fahrenheita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728" y="1405719"/>
            <a:ext cx="8250072" cy="5049089"/>
          </a:xfrm>
        </p:spPr>
        <p:txBody>
          <a:bodyPr>
            <a:norm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utor líčí možné důsledky omezování lidské svobody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rdinové románu jsou ovládáni prostřednictvím televizních pořadů, které jim nahrazují skutečný život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etba knih je tvrdě potírána, protože umožňuje svobodu myšlení a prožívání, nad kterou nemá vláda moc</a:t>
            </a:r>
          </a:p>
          <a:p>
            <a:r>
              <a:rPr lang="cs-CZ" sz="2400" dirty="0" smtClean="0"/>
              <a:t>v závěru autor vyslovil naději, že touha člověka po svobodném prožitku bude silnější než strach z moci</a:t>
            </a:r>
          </a:p>
          <a:p>
            <a:pPr marL="438912" lvl="1" indent="0"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400" dirty="0" smtClean="0"/>
              <a:t>Otázka č.5 - Vysvětlete název románu.</a:t>
            </a:r>
            <a:endParaRPr lang="cs-CZ" sz="2400" dirty="0"/>
          </a:p>
        </p:txBody>
      </p:sp>
      <p:pic>
        <p:nvPicPr>
          <p:cNvPr id="4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6" y="566124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fdb.cz/galerie/3/3fe9dd08041c7be9ba700e9d36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047"/>
            <a:ext cx="4153393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45927" y="321297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4</a:t>
            </a:r>
            <a:endParaRPr lang="cs-CZ" sz="1000" dirty="0"/>
          </a:p>
        </p:txBody>
      </p:sp>
      <p:pic>
        <p:nvPicPr>
          <p:cNvPr id="5124" name="Picture 4" descr="http://images2.fanpop.com/image/photos/10100000/Avatar-avatar-10125885-1440-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047"/>
            <a:ext cx="4340727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60074" y="321297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5</a:t>
            </a:r>
            <a:endParaRPr lang="cs-CZ" sz="1000" dirty="0"/>
          </a:p>
        </p:txBody>
      </p:sp>
      <p:pic>
        <p:nvPicPr>
          <p:cNvPr id="5126" name="Picture 6" descr="http://1.bp.blogspot.com/_KQG4gmqpsn4/TTnuJTuz71I/AAAAAAAABAc/vkVo5r4hfq8/s1600/war-of-the-worlds-by-ro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4" y="3568066"/>
            <a:ext cx="4157165" cy="25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52687" y="6293336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6</a:t>
            </a:r>
            <a:endParaRPr lang="cs-CZ" sz="1000" dirty="0"/>
          </a:p>
        </p:txBody>
      </p:sp>
      <p:pic>
        <p:nvPicPr>
          <p:cNvPr id="1026" name="Picture 2" descr="http://www.zahady-zdravi.cz/data/sharedfiles/obrazky/clanky/hlavni-fotka/Lebka,%20autor%20Rafal%20Chalgasiewicz,%20zdroj%20enWikipedia-jpg/pOver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55" y="3573015"/>
            <a:ext cx="1728428" cy="25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632580" y="6293335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7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9516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Arthur Charles </a:t>
            </a:r>
            <a:r>
              <a:rPr lang="cs-CZ" sz="3600" dirty="0" err="1" smtClean="0"/>
              <a:t>Clarke</a:t>
            </a:r>
            <a:r>
              <a:rPr lang="cs-CZ" sz="3600" dirty="0" smtClean="0"/>
              <a:t> (1917-2008)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britský autor nejvíce známý románem 2001: Vesmírná odysea = vznikala současně s filmovou verzí  </a:t>
            </a:r>
            <a:r>
              <a:rPr lang="cs-CZ" sz="2400" dirty="0" err="1" smtClean="0"/>
              <a:t>Stanleye</a:t>
            </a:r>
            <a:r>
              <a:rPr lang="cs-CZ" sz="2400" dirty="0" smtClean="0"/>
              <a:t> </a:t>
            </a:r>
            <a:r>
              <a:rPr lang="cs-CZ" sz="2400" dirty="0" err="1" smtClean="0"/>
              <a:t>Kubricka</a:t>
            </a:r>
            <a:endParaRPr lang="cs-CZ" sz="2400" dirty="0" smtClean="0"/>
          </a:p>
          <a:p>
            <a:r>
              <a:rPr lang="cs-CZ" sz="2400" dirty="0"/>
              <a:t>n</a:t>
            </a:r>
            <a:r>
              <a:rPr lang="cs-CZ" sz="2400" dirty="0" smtClean="0"/>
              <a:t>a počátku své kariéry  se zajímal o paranormální  jevy =&gt; je známý ze dvou seriálů :</a:t>
            </a:r>
            <a:br>
              <a:rPr lang="cs-CZ" sz="2400" dirty="0" smtClean="0"/>
            </a:b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Tajemný svět </a:t>
            </a:r>
            <a:r>
              <a:rPr lang="cs-CZ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A.C.Clarka</a:t>
            </a:r>
            <a:r>
              <a:rPr lang="cs-CZ" sz="2400" dirty="0" smtClean="0"/>
              <a:t> (1981)</a:t>
            </a:r>
            <a:br>
              <a:rPr lang="cs-CZ" sz="2400" dirty="0" smtClean="0"/>
            </a:b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Svět tajemných sil </a:t>
            </a:r>
            <a:r>
              <a:rPr lang="cs-CZ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A.C.Clarka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/>
              <a:t>(1984)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3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85725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Použitá literatura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186048"/>
          </a:xfrm>
        </p:spPr>
        <p:txBody>
          <a:bodyPr/>
          <a:lstStyle/>
          <a:p>
            <a:endParaRPr lang="cs-CZ" sz="1200" dirty="0" smtClean="0"/>
          </a:p>
          <a:p>
            <a:r>
              <a:rPr lang="cs-CZ" sz="1400" dirty="0" smtClean="0">
                <a:hlinkClick r:id="rId2"/>
              </a:rPr>
              <a:t>www.wikipedie.cz</a:t>
            </a:r>
            <a:endParaRPr lang="cs-CZ" sz="1400" dirty="0" smtClean="0"/>
          </a:p>
          <a:p>
            <a:r>
              <a:rPr lang="cs-CZ" sz="1400" dirty="0" smtClean="0"/>
              <a:t>Prokop, Vladimír: Přehled světové literatury 20. století. </a:t>
            </a:r>
            <a:r>
              <a:rPr lang="cs-CZ" sz="1400" smtClean="0"/>
              <a:t>Sokolov 2006.</a:t>
            </a:r>
            <a:endParaRPr lang="cs-CZ" sz="1400" dirty="0"/>
          </a:p>
          <a:p>
            <a:endParaRPr lang="cs-CZ" sz="1400" dirty="0" smtClean="0"/>
          </a:p>
          <a:p>
            <a:endParaRPr lang="cs-CZ" sz="1200" dirty="0"/>
          </a:p>
          <a:p>
            <a:r>
              <a:rPr lang="cs-CZ" sz="1200" dirty="0" smtClean="0"/>
              <a:t>Obr. </a:t>
            </a:r>
            <a:r>
              <a:rPr lang="cs-CZ" sz="1200" dirty="0"/>
              <a:t>1 -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www.infernodevelopment.com/45-incredible-futuristic-scifi-3d-city-illustrations</a:t>
            </a:r>
            <a:endParaRPr lang="cs-CZ" sz="1200" dirty="0" smtClean="0"/>
          </a:p>
          <a:p>
            <a:r>
              <a:rPr lang="cs-CZ" sz="1200" dirty="0" smtClean="0"/>
              <a:t>Obr. </a:t>
            </a:r>
            <a:r>
              <a:rPr lang="cs-CZ" sz="1200" dirty="0"/>
              <a:t>2 - </a:t>
            </a:r>
            <a:r>
              <a:rPr lang="cs-CZ" sz="1200" dirty="0">
                <a:hlinkClick r:id="rId4"/>
              </a:rPr>
              <a:t>http://itelka.com/2001-vesmirna-odysea</a:t>
            </a:r>
            <a:r>
              <a:rPr lang="cs-CZ" sz="1200" dirty="0" smtClean="0">
                <a:hlinkClick r:id="rId4"/>
              </a:rPr>
              <a:t>/</a:t>
            </a:r>
            <a:endParaRPr lang="cs-CZ" sz="1200" dirty="0" smtClean="0"/>
          </a:p>
          <a:p>
            <a:r>
              <a:rPr lang="cs-CZ" sz="1200" dirty="0" smtClean="0"/>
              <a:t>Obr. 3 </a:t>
            </a:r>
            <a:r>
              <a:rPr lang="cs-CZ" sz="1200" dirty="0"/>
              <a:t>- </a:t>
            </a:r>
            <a:r>
              <a:rPr lang="cs-CZ" sz="1200" dirty="0">
                <a:hlinkClick r:id="rId5"/>
              </a:rPr>
              <a:t>http://leviathyn.com/games/news/2013/01/10/cyberpunk-2077-gets-a-teaser-trailer</a:t>
            </a:r>
            <a:r>
              <a:rPr lang="cs-CZ" sz="1200" dirty="0" smtClean="0">
                <a:hlinkClick r:id="rId5"/>
              </a:rPr>
              <a:t>/</a:t>
            </a:r>
            <a:endParaRPr lang="cs-CZ" sz="1200" dirty="0" smtClean="0"/>
          </a:p>
          <a:p>
            <a:r>
              <a:rPr lang="cs-CZ" sz="1200" dirty="0" smtClean="0"/>
              <a:t>Obr. 4 </a:t>
            </a:r>
            <a:r>
              <a:rPr lang="cs-CZ" sz="1200" dirty="0"/>
              <a:t>-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www.fdb.cz/film/451-stupnu-fahrenheita-fahrenheit-451/fotogalerie/2387</a:t>
            </a:r>
            <a:endParaRPr lang="cs-CZ" sz="1200" dirty="0" smtClean="0"/>
          </a:p>
          <a:p>
            <a:r>
              <a:rPr lang="cs-CZ" sz="1200" dirty="0" smtClean="0"/>
              <a:t>Obr. 5 </a:t>
            </a:r>
            <a:r>
              <a:rPr lang="cs-CZ" sz="1200" dirty="0"/>
              <a:t>-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www.fanpop.com/clubs/avatar/images/10125885/title/avatar-wallpaper</a:t>
            </a:r>
            <a:endParaRPr lang="cs-CZ" sz="1200" dirty="0" smtClean="0"/>
          </a:p>
          <a:p>
            <a:r>
              <a:rPr lang="cs-CZ" sz="1200" dirty="0" smtClean="0"/>
              <a:t>Obr. </a:t>
            </a:r>
            <a:r>
              <a:rPr lang="cs-CZ" sz="1200" dirty="0"/>
              <a:t>6 -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probuzeni.blogspot.cz/2011/01/majestytwelve-valka-svetu.html</a:t>
            </a:r>
            <a:endParaRPr lang="cs-CZ" sz="1200" dirty="0" smtClean="0"/>
          </a:p>
          <a:p>
            <a:r>
              <a:rPr lang="cs-CZ" sz="1200" dirty="0" smtClean="0"/>
              <a:t>Obr. </a:t>
            </a:r>
            <a:r>
              <a:rPr lang="cs-CZ" sz="1200" dirty="0"/>
              <a:t>7 - </a:t>
            </a: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www.zahady-zdravi.cz/zahady/ostatni/odhalene-tajemstvi-kristalovych-lebek</a:t>
            </a:r>
            <a:endParaRPr lang="cs-CZ" sz="1200" dirty="0" smtClean="0"/>
          </a:p>
          <a:p>
            <a:pPr marL="64008" indent="0">
              <a:buNone/>
            </a:pPr>
            <a:r>
              <a:rPr lang="cs-CZ" sz="1200" dirty="0"/>
              <a:t> </a:t>
            </a:r>
            <a:r>
              <a:rPr lang="cs-CZ" sz="1200" dirty="0" smtClean="0"/>
              <a:t>         Všechny obrázky byly staženy 4.3.2013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7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Science fiction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Obecný přehled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Science fiction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Vědeckofantastický žánr</a:t>
            </a:r>
            <a:r>
              <a:rPr lang="cs-CZ" sz="2400" dirty="0" smtClean="0"/>
              <a:t> nebo též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sci-fi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SF </a:t>
            </a:r>
            <a:r>
              <a:rPr lang="cs-CZ" sz="2400" dirty="0" smtClean="0"/>
              <a:t>(zkratka z angl. science fiction) je umělecký žánr, vymezený výskytem spekulativních technologií a přírodních jevů anebo dosud neznámých forem života v díle</a:t>
            </a:r>
          </a:p>
          <a:p>
            <a:r>
              <a:rPr lang="cs-CZ" sz="2400" dirty="0" smtClean="0"/>
              <a:t>Sci-fi je žánr blízký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fantasy literatuře</a:t>
            </a:r>
            <a:r>
              <a:rPr lang="cs-CZ" sz="2400" dirty="0" smtClean="0"/>
              <a:t>, kde je místo technologií hlavní rekvizitou většinou magie a fyzická síla (tzv. příběhy „meče a magie“). Příběhy se odehrávají v imaginárních světech, často se zde odehrává souboj dobra se zlem (sem náleží díky filmovým adaptacím obdivovaný Tolkien).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86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Sci-fi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70024"/>
          </a:xfrm>
        </p:spPr>
        <p:txBody>
          <a:bodyPr>
            <a:noAutofit/>
          </a:bodyPr>
          <a:lstStyle/>
          <a:p>
            <a:pPr marL="438912" lvl="1" indent="0">
              <a:buNone/>
            </a:pPr>
            <a:r>
              <a:rPr lang="cs-CZ" sz="2400" dirty="0" smtClean="0"/>
              <a:t>Otázka č.1 - Pokuste se nalézt zakladatele tohoto žánru.</a:t>
            </a:r>
          </a:p>
          <a:p>
            <a:pPr marL="438912" lvl="1" indent="0">
              <a:buNone/>
            </a:pPr>
            <a:r>
              <a:rPr lang="cs-CZ" sz="2400" dirty="0" smtClean="0"/>
              <a:t>Otázka č.2 - Uveďte filmová zpracování žánru sci-fi.</a:t>
            </a:r>
          </a:p>
          <a:p>
            <a:r>
              <a:rPr lang="cs-CZ" sz="2800" dirty="0" smtClean="0"/>
              <a:t>V rámci žánru vzniklo mnoho proudů a stylů:</a:t>
            </a:r>
            <a:br>
              <a:rPr lang="cs-CZ" sz="2800" dirty="0" smtClean="0"/>
            </a:br>
            <a:r>
              <a:rPr lang="cs-CZ" sz="2800" dirty="0" smtClean="0"/>
              <a:t>hard sci-fi</a:t>
            </a:r>
            <a:br>
              <a:rPr lang="cs-CZ" sz="2800" dirty="0" smtClean="0"/>
            </a:br>
            <a:r>
              <a:rPr lang="cs-CZ" sz="2800" dirty="0" err="1" smtClean="0"/>
              <a:t>kyberpunk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space</a:t>
            </a:r>
            <a:r>
              <a:rPr lang="cs-CZ" sz="2800" dirty="0" smtClean="0"/>
              <a:t> opera</a:t>
            </a:r>
            <a:br>
              <a:rPr lang="cs-CZ" sz="2800" dirty="0" smtClean="0"/>
            </a:br>
            <a:r>
              <a:rPr lang="cs-CZ" sz="2800" dirty="0" smtClean="0"/>
              <a:t>utopie</a:t>
            </a:r>
            <a:br>
              <a:rPr lang="cs-CZ" sz="2800" dirty="0" smtClean="0"/>
            </a:br>
            <a:r>
              <a:rPr lang="cs-CZ" sz="2800" dirty="0" err="1" smtClean="0"/>
              <a:t>antiutopie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soft science fiction</a:t>
            </a:r>
          </a:p>
        </p:txBody>
      </p:sp>
      <p:pic>
        <p:nvPicPr>
          <p:cNvPr id="1026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" y="148478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2" y="234888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 sci-fi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Isaac </a:t>
            </a:r>
            <a:r>
              <a:rPr lang="cs-CZ" sz="2400" dirty="0" err="1" smtClean="0"/>
              <a:t>Asimov</a:t>
            </a:r>
            <a:endParaRPr lang="cs-CZ" sz="2400" dirty="0" smtClean="0"/>
          </a:p>
          <a:p>
            <a:r>
              <a:rPr lang="cs-CZ" sz="2400" dirty="0" smtClean="0"/>
              <a:t>Arthur C. </a:t>
            </a:r>
            <a:r>
              <a:rPr lang="cs-CZ" sz="2400" dirty="0" err="1" smtClean="0"/>
              <a:t>Clarke</a:t>
            </a:r>
            <a:endParaRPr lang="cs-CZ" sz="2400" dirty="0" smtClean="0"/>
          </a:p>
          <a:p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Bradbury</a:t>
            </a:r>
            <a:endParaRPr lang="cs-CZ" sz="2400" dirty="0"/>
          </a:p>
          <a:p>
            <a:r>
              <a:rPr lang="cs-CZ" sz="2400" dirty="0" smtClean="0"/>
              <a:t>Frank Herbert</a:t>
            </a:r>
          </a:p>
          <a:p>
            <a:r>
              <a:rPr lang="cs-CZ" sz="2400" dirty="0" smtClean="0"/>
              <a:t>George </a:t>
            </a:r>
            <a:r>
              <a:rPr lang="cs-CZ" sz="2400" dirty="0" err="1" smtClean="0"/>
              <a:t>Orwell</a:t>
            </a:r>
            <a:endParaRPr lang="cs-CZ" sz="2400" dirty="0" smtClean="0"/>
          </a:p>
          <a:p>
            <a:r>
              <a:rPr lang="cs-CZ" sz="2400" dirty="0" smtClean="0"/>
              <a:t>John </a:t>
            </a:r>
            <a:r>
              <a:rPr lang="cs-CZ" sz="2400" dirty="0" err="1" smtClean="0"/>
              <a:t>Wyndham</a:t>
            </a:r>
            <a:endParaRPr lang="cs-CZ" sz="2400" dirty="0" smtClean="0"/>
          </a:p>
          <a:p>
            <a:r>
              <a:rPr lang="cs-CZ" sz="2400" dirty="0" smtClean="0"/>
              <a:t>Ludvík Souček</a:t>
            </a:r>
          </a:p>
          <a:p>
            <a:r>
              <a:rPr lang="cs-CZ" sz="2400" dirty="0" smtClean="0"/>
              <a:t>Ondřej Neff</a:t>
            </a:r>
          </a:p>
          <a:p>
            <a:pPr marL="438912" lvl="1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O</a:t>
            </a:r>
            <a:r>
              <a:rPr lang="cs-CZ" sz="2000" dirty="0" smtClean="0"/>
              <a:t>tázka č.3 - Znáte některého z uvedených autorů?</a:t>
            </a:r>
            <a:endParaRPr lang="cs-CZ" sz="2000" dirty="0"/>
          </a:p>
        </p:txBody>
      </p:sp>
      <p:pic>
        <p:nvPicPr>
          <p:cNvPr id="4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6" y="573325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uturistic City Sci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891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9331" y="5343019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316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073274"/>
          </a:xfrm>
        </p:spPr>
        <p:txBody>
          <a:bodyPr/>
          <a:lstStyle/>
          <a:p>
            <a:r>
              <a:rPr lang="cs-CZ" dirty="0" smtClean="0"/>
              <a:t>Žánry sci-fi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60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Autoři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hard SF</a:t>
            </a:r>
            <a:r>
              <a:rPr lang="cs-CZ" sz="2400" dirty="0" smtClean="0"/>
              <a:t> se co nejvíce drží vědecké předlohy. Soustřeďují se na popis nových technologií, astronomických jevů a jejich případných dopadů na okolní svět. Jedná se převážně o literární žánr –výjimkou je film </a:t>
            </a:r>
            <a:r>
              <a:rPr lang="cs-CZ" sz="2400" u="sng" dirty="0" smtClean="0"/>
              <a:t>2001: Vesmírná odysea</a:t>
            </a:r>
            <a:r>
              <a:rPr lang="cs-CZ" sz="2400" dirty="0" smtClean="0"/>
              <a:t> = na jehož scénáři se podílel Arthur C. </a:t>
            </a:r>
            <a:r>
              <a:rPr lang="cs-CZ" sz="2400" dirty="0" err="1" smtClean="0"/>
              <a:t>Clarke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Kyberpunk</a:t>
            </a:r>
            <a:r>
              <a:rPr lang="cs-CZ" sz="2400" dirty="0" smtClean="0"/>
              <a:t> se zaměřuje na symbiózu člověka s moderní technikou, hlavní roli hraje umělá inteligence. Častým námětem je činnost hackerů pobývajících v undergroundovém prostředí. Děj se téměř vždy odehrává v blízké budoucnosti.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1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145282"/>
          </a:xfrm>
        </p:spPr>
        <p:txBody>
          <a:bodyPr/>
          <a:lstStyle/>
          <a:p>
            <a:r>
              <a:rPr lang="cs-CZ" dirty="0" smtClean="0"/>
              <a:t>Žánry sci-fi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896544" cy="4669979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Antiutopie</a:t>
            </a:r>
            <a:r>
              <a:rPr lang="cs-CZ" sz="2400" dirty="0" smtClean="0"/>
              <a:t> (dystopie) je opakem utopie. Myšlenka fiktivní společnosti, která se vyvinula špatným směrem (totalitní forma vlády).</a:t>
            </a:r>
            <a:br>
              <a:rPr lang="cs-CZ" sz="2400" dirty="0" smtClean="0"/>
            </a:br>
            <a:r>
              <a:rPr lang="cs-CZ" sz="2400" dirty="0" smtClean="0"/>
              <a:t>Obyvatelé tohoto světa jsou utlačováni politickým systémem.</a:t>
            </a:r>
            <a:br>
              <a:rPr lang="cs-CZ" sz="2400" dirty="0" smtClean="0"/>
            </a:br>
            <a:endParaRPr lang="cs-CZ" sz="2400" dirty="0" smtClean="0"/>
          </a:p>
          <a:p>
            <a:pPr marL="438912" lvl="1" indent="0">
              <a:buNone/>
            </a:pPr>
            <a:r>
              <a:rPr lang="cs-CZ" sz="2200" dirty="0" smtClean="0"/>
              <a:t>Otázka č.4 - Uveďte a charakterizujte známé dílo patřící k tomuto žánru.</a:t>
            </a:r>
            <a:endParaRPr lang="cs-CZ" sz="2200" dirty="0"/>
          </a:p>
        </p:txBody>
      </p:sp>
      <p:pic>
        <p:nvPicPr>
          <p:cNvPr id="5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" y="486916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telka.com/wp-content/uploads/2011/03/vesmirna-ody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143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53424" y="3501008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2</a:t>
            </a:r>
            <a:endParaRPr lang="cs-CZ" sz="1000" dirty="0"/>
          </a:p>
        </p:txBody>
      </p:sp>
      <p:pic>
        <p:nvPicPr>
          <p:cNvPr id="3076" name="Picture 4" descr="http://leviathyn.com/wp-content/uploads/2013/01/1920x1200_GIRL-CP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4" y="3789040"/>
            <a:ext cx="3872555" cy="2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53424" y="6309320"/>
            <a:ext cx="564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53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081" y="267494"/>
            <a:ext cx="8263719" cy="974452"/>
          </a:xfrm>
        </p:spPr>
        <p:txBody>
          <a:bodyPr/>
          <a:lstStyle/>
          <a:p>
            <a:r>
              <a:rPr lang="cs-CZ" dirty="0" smtClean="0"/>
              <a:t>Žánry sci-fi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842" y="1201003"/>
            <a:ext cx="8331958" cy="525380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Soft science fiction</a:t>
            </a:r>
            <a:r>
              <a:rPr lang="cs-CZ" sz="2400" dirty="0" smtClean="0"/>
              <a:t> je zaměřena na „měkčí“ vědecké disciplíny, jako jsou biologie, psychologie, sociologie. Příznivci tohoto směru tvrdí, že jejich knihy poskytují podrobnější obraz společnosti, lépe vykreslené osobnosti hrdinů a důkladněji </a:t>
            </a:r>
            <a:r>
              <a:rPr lang="cs-CZ" sz="2400" dirty="0" err="1" smtClean="0"/>
              <a:t>prokleslené</a:t>
            </a:r>
            <a:r>
              <a:rPr lang="cs-CZ" sz="2400" dirty="0" smtClean="0"/>
              <a:t> zápletky.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říkladem autora soft SF je 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Bradbury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87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073274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Ray</a:t>
            </a:r>
            <a:r>
              <a:rPr lang="cs-CZ" sz="4000" dirty="0" smtClean="0"/>
              <a:t> </a:t>
            </a:r>
            <a:r>
              <a:rPr lang="cs-CZ" sz="4000" dirty="0" err="1" smtClean="0"/>
              <a:t>Bradbury</a:t>
            </a:r>
            <a:r>
              <a:rPr lang="cs-CZ" sz="4000" dirty="0" smtClean="0"/>
              <a:t> (1920- 2012)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157592" cy="51571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americký prozaik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íky své matce švédského původu získal znalosti evropské kultury a mytologie, které vyžil ve své tvorbě</a:t>
            </a:r>
          </a:p>
          <a:p>
            <a:r>
              <a:rPr lang="cs-CZ" sz="2400" dirty="0" smtClean="0"/>
              <a:t>píše sci-fi povídky obsahující fantastické a hororové prvky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oukazuje na důsledky technického pokroku, devastaci životního prostředí a zneužití vynálezů ke kontrole a ovládání člověka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o konce života odmítal internet a počítač a tvrdil, že ke svému životu a psaní potřebuje jen telefon a psací stroj, také nevlastnil řidičský průkaz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3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409</TotalTime>
  <Words>672</Words>
  <Application>Microsoft Office PowerPoint</Application>
  <PresentationFormat>Předvádění na obrazovce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Prezentace aplikace PowerPoint</vt:lpstr>
      <vt:lpstr>Science fiction</vt:lpstr>
      <vt:lpstr>Science fiction - definice</vt:lpstr>
      <vt:lpstr>Sci-fi - rozdělení</vt:lpstr>
      <vt:lpstr>Autoři sci-fi</vt:lpstr>
      <vt:lpstr>Žánry sci-fi</vt:lpstr>
      <vt:lpstr>Žánry sci-fi</vt:lpstr>
      <vt:lpstr>Žánry sci-fi</vt:lpstr>
      <vt:lpstr>Ray Bradbury (1920- 2012)</vt:lpstr>
      <vt:lpstr>Ray Bradbury – Marťanská kronika</vt:lpstr>
      <vt:lpstr>R. Bradbury – 451 stupňů Fahrenheita</vt:lpstr>
      <vt:lpstr>Prezentace aplikace PowerPoint</vt:lpstr>
      <vt:lpstr>Arthur Charles Clarke (1917-2008)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Kaja</dc:creator>
  <cp:lastModifiedBy>Libor</cp:lastModifiedBy>
  <cp:revision>44</cp:revision>
  <dcterms:created xsi:type="dcterms:W3CDTF">2013-03-10T19:18:31Z</dcterms:created>
  <dcterms:modified xsi:type="dcterms:W3CDTF">2013-03-25T20:23:37Z</dcterms:modified>
</cp:coreProperties>
</file>