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6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FB2248-3193-4EDF-A8BF-24C2419D89CB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ABDB15-B217-4864-B117-58DCD9EF1DD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ladris.estranky.cz/clanky/elfske-jazyky/" TargetMode="External"/><Relationship Id="rId3" Type="http://schemas.openxmlformats.org/officeDocument/2006/relationships/hyperlink" Target="http://www.listal.com/viewimage/51587" TargetMode="External"/><Relationship Id="rId7" Type="http://schemas.openxmlformats.org/officeDocument/2006/relationships/hyperlink" Target="http://mutteringmama.blogspot.cz/2011/05/sometimes-i-feel-like-frodo-baggins.html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ntasyplanet.cz/clanek/film-pan-prstenu-navrat-krale" TargetMode="External"/><Relationship Id="rId5" Type="http://schemas.openxmlformats.org/officeDocument/2006/relationships/hyperlink" Target="http://heathy-ledger.blog.cz/galerie/ostatni/ruzne-zebricky/po-cem-zeny-touzi/obrazek/52692730" TargetMode="External"/><Relationship Id="rId4" Type="http://schemas.openxmlformats.org/officeDocument/2006/relationships/hyperlink" Target="http://fantasy.osoba.cz/temata/pan-prstenu-spolecenstvo-prstenu" TargetMode="External"/><Relationship Id="rId9" Type="http://schemas.openxmlformats.org/officeDocument/2006/relationships/hyperlink" Target="http://bleskove.centrum.cz/fotogalerie/2012/06/20/scifi-glum-hulk-fantomas/foto/484908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55576" y="1376600"/>
            <a:ext cx="7008834" cy="427809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Výukový materiál v rámci projektu OPVK 1.5 Peníze středním školám</a:t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Číslo projektu:		</a:t>
            </a:r>
            <a:r>
              <a:rPr lang="cs-CZ" sz="1600" b="1" dirty="0" smtClean="0"/>
              <a:t>	CZ.1.07/1.5.00/34.0883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projektu:		</a:t>
            </a:r>
            <a:r>
              <a:rPr lang="cs-CZ" sz="1600" b="1" dirty="0" smtClean="0"/>
              <a:t>	Rozvoj </a:t>
            </a:r>
            <a:r>
              <a:rPr lang="cs-CZ" sz="1600" b="1" dirty="0"/>
              <a:t>vzdělanosti</a:t>
            </a:r>
            <a:br>
              <a:rPr lang="cs-CZ" sz="1600" b="1" dirty="0"/>
            </a:br>
            <a:r>
              <a:rPr lang="cs-CZ" sz="1600" b="1" dirty="0"/>
              <a:t>Číslo šablony:   		</a:t>
            </a:r>
            <a:r>
              <a:rPr lang="cs-CZ" sz="1600" b="1" dirty="0" smtClean="0"/>
              <a:t>	III/2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Datum vytvoření:	</a:t>
            </a:r>
            <a:r>
              <a:rPr lang="cs-CZ" sz="1600" b="1" dirty="0" smtClean="0"/>
              <a:t>		</a:t>
            </a:r>
            <a:r>
              <a:rPr lang="cs-CZ" sz="1600" b="1" dirty="0" smtClean="0"/>
              <a:t>5.</a:t>
            </a:r>
            <a:r>
              <a:rPr lang="cs-CZ" sz="1600" b="1" dirty="0" smtClean="0"/>
              <a:t>3.</a:t>
            </a:r>
            <a:r>
              <a:rPr lang="cs-CZ" sz="1600" b="1" dirty="0" smtClean="0"/>
              <a:t>2013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Autor:			</a:t>
            </a:r>
            <a:r>
              <a:rPr lang="cs-CZ" sz="1600" b="1" dirty="0" smtClean="0"/>
              <a:t>	Mgr. Karla </a:t>
            </a:r>
            <a:r>
              <a:rPr lang="cs-CZ" sz="1600" b="1" dirty="0" err="1" smtClean="0"/>
              <a:t>Bedrlíková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Určeno pro předmět:      </a:t>
            </a:r>
            <a:r>
              <a:rPr lang="cs-CZ" sz="1600" b="1" dirty="0" smtClean="0"/>
              <a:t>		Český jazyk a literatura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Tematická oblast:	</a:t>
            </a:r>
            <a:r>
              <a:rPr lang="cs-CZ" sz="1600" b="1" dirty="0" smtClean="0"/>
              <a:t>		Světová literatura po roce 1945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Obor vzdělání:		</a:t>
            </a:r>
            <a:r>
              <a:rPr lang="cs-CZ" sz="1600" b="1" dirty="0" smtClean="0"/>
              <a:t>	Kosmetické služby(69-41-L/01), </a:t>
            </a:r>
            <a:br>
              <a:rPr lang="cs-CZ" sz="1600" b="1" dirty="0" smtClean="0"/>
            </a:br>
            <a:r>
              <a:rPr lang="cs-CZ" sz="1600" b="1" dirty="0" smtClean="0"/>
              <a:t>				4. ročník                                           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výukového materiálu</a:t>
            </a:r>
            <a:r>
              <a:rPr lang="cs-CZ" sz="1600" b="1" dirty="0" smtClean="0"/>
              <a:t>:  	</a:t>
            </a:r>
            <a:r>
              <a:rPr lang="cs-CZ" sz="1600" b="1" dirty="0" smtClean="0"/>
              <a:t>	</a:t>
            </a:r>
            <a:r>
              <a:rPr lang="cs-CZ" sz="1600" b="1" dirty="0" smtClean="0"/>
              <a:t>J.R.R. Tolkien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Popis </a:t>
            </a:r>
            <a:r>
              <a:rPr lang="cs-CZ" sz="1600" b="1" dirty="0" smtClean="0"/>
              <a:t>využití:			Výukový materiál s úkoly pro žáky s 				použitím dataprojektoru a notebooku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 smtClean="0"/>
              <a:t>Čas:				20 minut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5" name="Obdélník 4"/>
          <p:cNvSpPr/>
          <p:nvPr/>
        </p:nvSpPr>
        <p:spPr>
          <a:xfrm>
            <a:off x="4427984" y="499315"/>
            <a:ext cx="333642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CJK43860BED</a:t>
            </a:r>
            <a:endParaRPr lang="cs-CZ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00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Společenstvo Prstenu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Frodo se se svým zahradníkem </a:t>
            </a:r>
            <a:r>
              <a:rPr lang="cs-CZ" dirty="0" smtClean="0">
                <a:solidFill>
                  <a:schemeClr val="accent1"/>
                </a:solidFill>
              </a:rPr>
              <a:t>Samem Křepelkou</a:t>
            </a:r>
            <a:r>
              <a:rPr lang="cs-CZ" dirty="0" smtClean="0"/>
              <a:t> a přáteli </a:t>
            </a:r>
            <a:r>
              <a:rPr lang="cs-CZ" dirty="0" smtClean="0">
                <a:solidFill>
                  <a:schemeClr val="accent1"/>
                </a:solidFill>
              </a:rPr>
              <a:t>Smíškem</a:t>
            </a:r>
            <a:r>
              <a:rPr lang="cs-CZ" dirty="0" smtClean="0"/>
              <a:t> a </a:t>
            </a:r>
            <a:r>
              <a:rPr lang="cs-CZ" dirty="0" err="1" smtClean="0">
                <a:solidFill>
                  <a:schemeClr val="accent1"/>
                </a:solidFill>
              </a:rPr>
              <a:t>Pippinem</a:t>
            </a:r>
            <a:r>
              <a:rPr lang="cs-CZ" dirty="0" smtClean="0"/>
              <a:t> vydává na </a:t>
            </a:r>
            <a:r>
              <a:rPr lang="cs-CZ" dirty="0" err="1" smtClean="0"/>
              <a:t>Gandalfovu</a:t>
            </a:r>
            <a:r>
              <a:rPr lang="cs-CZ" dirty="0" smtClean="0"/>
              <a:t> radu do elfské pevnosti – Roklinky, kam </a:t>
            </a:r>
            <a:r>
              <a:rPr lang="cs-CZ" dirty="0" err="1" smtClean="0"/>
              <a:t>Sauronova</a:t>
            </a:r>
            <a:r>
              <a:rPr lang="cs-CZ" dirty="0" smtClean="0"/>
              <a:t> moc nesahá, a kde se má rozhodnout o dalším osudu Prstenu.</a:t>
            </a:r>
          </a:p>
          <a:p>
            <a:r>
              <a:rPr lang="cs-CZ" dirty="0" smtClean="0"/>
              <a:t>Prsten musí být zničen v místě svého vzniku – v srdci </a:t>
            </a:r>
            <a:r>
              <a:rPr lang="cs-CZ" dirty="0" err="1" smtClean="0"/>
              <a:t>Sauronovy</a:t>
            </a:r>
            <a:r>
              <a:rPr lang="cs-CZ" dirty="0" smtClean="0"/>
              <a:t> říše </a:t>
            </a:r>
            <a:r>
              <a:rPr lang="cs-CZ" dirty="0" err="1" smtClean="0"/>
              <a:t>Mordoru</a:t>
            </a:r>
            <a:r>
              <a:rPr lang="cs-CZ" dirty="0" smtClean="0"/>
              <a:t> v Puklinách osudu, průrvě ohnivé Hory osudu. Frodo odchází splnit poslání pouze se Samem, aby </a:t>
            </a:r>
            <a:r>
              <a:rPr lang="cs-CZ" dirty="0" smtClean="0"/>
              <a:t>Prsten </a:t>
            </a:r>
            <a:r>
              <a:rPr lang="cs-CZ" dirty="0" smtClean="0"/>
              <a:t>nepokoušel ostatní.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26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Dvě věže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</a:t>
            </a:r>
            <a:r>
              <a:rPr lang="cs-CZ" dirty="0" smtClean="0"/>
              <a:t>esta Společenstva se rozdělila</a:t>
            </a:r>
          </a:p>
          <a:p>
            <a:r>
              <a:rPr lang="cs-CZ" dirty="0" err="1" smtClean="0">
                <a:solidFill>
                  <a:schemeClr val="accent1"/>
                </a:solidFill>
              </a:rPr>
              <a:t>Aragorn</a:t>
            </a:r>
            <a:r>
              <a:rPr lang="cs-CZ" dirty="0" smtClean="0"/>
              <a:t>, </a:t>
            </a:r>
            <a:r>
              <a:rPr lang="cs-CZ" dirty="0" err="1" smtClean="0">
                <a:solidFill>
                  <a:schemeClr val="accent1"/>
                </a:solidFill>
              </a:rPr>
              <a:t>Legolas</a:t>
            </a:r>
            <a:r>
              <a:rPr lang="cs-CZ" dirty="0" smtClean="0"/>
              <a:t> a </a:t>
            </a:r>
            <a:r>
              <a:rPr lang="cs-CZ" dirty="0" err="1" smtClean="0">
                <a:solidFill>
                  <a:schemeClr val="accent1"/>
                </a:solidFill>
              </a:rPr>
              <a:t>Gimli</a:t>
            </a:r>
            <a:r>
              <a:rPr lang="cs-CZ" dirty="0" smtClean="0"/>
              <a:t> sledují skřety, kteří unesli Smíška a Pipina. Hobitům se podaří uniknout a dostávají se k </a:t>
            </a:r>
            <a:r>
              <a:rPr lang="cs-CZ" dirty="0" err="1" smtClean="0"/>
              <a:t>entům</a:t>
            </a:r>
            <a:r>
              <a:rPr lang="cs-CZ" dirty="0" smtClean="0"/>
              <a:t>, bytostem vypadajícím jako stromy – přidávají se k boji proti </a:t>
            </a:r>
            <a:r>
              <a:rPr lang="cs-CZ" dirty="0" err="1" smtClean="0"/>
              <a:t>Sauronovi</a:t>
            </a:r>
            <a:r>
              <a:rPr lang="cs-CZ" dirty="0" smtClean="0"/>
              <a:t>.</a:t>
            </a:r>
          </a:p>
          <a:p>
            <a:r>
              <a:rPr lang="cs-CZ" dirty="0" smtClean="0"/>
              <a:t>Frodo a Sam se dostávají do </a:t>
            </a:r>
            <a:r>
              <a:rPr lang="cs-CZ" dirty="0" err="1" smtClean="0"/>
              <a:t>Mordoru</a:t>
            </a:r>
            <a:r>
              <a:rPr lang="cs-CZ" dirty="0" smtClean="0"/>
              <a:t>. Narazí na </a:t>
            </a:r>
            <a:r>
              <a:rPr lang="cs-CZ" dirty="0" err="1" smtClean="0">
                <a:solidFill>
                  <a:schemeClr val="accent1"/>
                </a:solidFill>
              </a:rPr>
              <a:t>Gluma</a:t>
            </a:r>
            <a:r>
              <a:rPr lang="cs-CZ" dirty="0" smtClean="0"/>
              <a:t>, tvora, který prsten vlastnil před </a:t>
            </a:r>
            <a:r>
              <a:rPr lang="cs-CZ" dirty="0" err="1" smtClean="0"/>
              <a:t>Bilbem</a:t>
            </a:r>
            <a:r>
              <a:rPr lang="cs-CZ" dirty="0" smtClean="0"/>
              <a:t>. Nakonec </a:t>
            </a:r>
            <a:r>
              <a:rPr lang="cs-CZ" dirty="0" smtClean="0"/>
              <a:t>Prsten </a:t>
            </a:r>
            <a:r>
              <a:rPr lang="cs-CZ" dirty="0" smtClean="0"/>
              <a:t>skončí u Sama, protože Froda omráčí obrovská pavoučice Odula, a </a:t>
            </a:r>
            <a:r>
              <a:rPr lang="cs-CZ" dirty="0"/>
              <a:t>S</a:t>
            </a:r>
            <a:r>
              <a:rPr lang="cs-CZ" dirty="0" smtClean="0"/>
              <a:t>am si myslí, že Frodo je mrtev. Proto se rozhodne poslání dokončit sám.</a:t>
            </a:r>
          </a:p>
          <a:p>
            <a:pPr marL="400050" lvl="1" indent="0">
              <a:buNone/>
            </a:pPr>
            <a:r>
              <a:rPr lang="cs-CZ" sz="3200" b="1" dirty="0"/>
              <a:t>?</a:t>
            </a:r>
            <a:r>
              <a:rPr lang="cs-CZ" b="1" dirty="0" smtClean="0"/>
              <a:t> </a:t>
            </a:r>
            <a:r>
              <a:rPr lang="cs-CZ" dirty="0" smtClean="0"/>
              <a:t>Úkol č.3 Na základě četby nebo zhlédnutí filmu charakterizujte nebo popište postavy vystupující v příběhu.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3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 krále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700807"/>
            <a:ext cx="5040560" cy="4392489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Aragorn</a:t>
            </a:r>
            <a:r>
              <a:rPr lang="cs-CZ" sz="2400" dirty="0" smtClean="0"/>
              <a:t> se vydává do </a:t>
            </a:r>
            <a:r>
              <a:rPr lang="cs-CZ" sz="2400" dirty="0" err="1" smtClean="0"/>
              <a:t>Gondorské</a:t>
            </a:r>
            <a:r>
              <a:rPr lang="cs-CZ" sz="2400" dirty="0" smtClean="0"/>
              <a:t> říše – nejmocnějšího odpůrce </a:t>
            </a:r>
            <a:r>
              <a:rPr lang="cs-CZ" sz="2400" dirty="0" err="1" smtClean="0"/>
              <a:t>Saurona</a:t>
            </a:r>
            <a:r>
              <a:rPr lang="cs-CZ" sz="2400" dirty="0"/>
              <a:t>.</a:t>
            </a:r>
            <a:endParaRPr lang="cs-CZ" sz="2400" dirty="0" smtClean="0"/>
          </a:p>
          <a:p>
            <a:r>
              <a:rPr lang="cs-CZ" sz="2400" dirty="0" smtClean="0"/>
              <a:t>Frodo vstoupí na Horu osudu, podlehne však moci </a:t>
            </a:r>
            <a:r>
              <a:rPr lang="cs-CZ" sz="2400" dirty="0" smtClean="0"/>
              <a:t>Prstenu </a:t>
            </a:r>
            <a:r>
              <a:rPr lang="cs-CZ" sz="2400" dirty="0" smtClean="0"/>
              <a:t>a prohlásí jej za svůj.</a:t>
            </a:r>
          </a:p>
          <a:p>
            <a:r>
              <a:rPr lang="cs-CZ" sz="2400" dirty="0" smtClean="0"/>
              <a:t>Objevuje se </a:t>
            </a:r>
            <a:r>
              <a:rPr lang="cs-CZ" sz="2400" dirty="0" err="1" smtClean="0"/>
              <a:t>Glum</a:t>
            </a:r>
            <a:r>
              <a:rPr lang="cs-CZ" sz="2400" dirty="0" smtClean="0"/>
              <a:t>, který Frodovi ukousne prst s </a:t>
            </a:r>
            <a:r>
              <a:rPr lang="cs-CZ" sz="2400" dirty="0" smtClean="0"/>
              <a:t>Prstenem</a:t>
            </a:r>
            <a:r>
              <a:rPr lang="cs-CZ" sz="2400" dirty="0" smtClean="0"/>
              <a:t>, v radosti nad znovunabytím </a:t>
            </a:r>
            <a:r>
              <a:rPr lang="cs-CZ" sz="2400" dirty="0" smtClean="0"/>
              <a:t>Prstenu </a:t>
            </a:r>
            <a:r>
              <a:rPr lang="cs-CZ" sz="2400" dirty="0" smtClean="0"/>
              <a:t>ztratí rovnováhu a zřítí se do ohně Hory osudu i s </a:t>
            </a:r>
            <a:r>
              <a:rPr lang="cs-CZ" sz="2400" dirty="0" smtClean="0"/>
              <a:t>Prstenem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pic>
        <p:nvPicPr>
          <p:cNvPr id="4100" name="Picture 4" descr="http://img.aktualne.centrum.cz/521/48/5214849-andy-serkis-jako-glum-ve-filmu-pan-prsten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797" y="2204864"/>
            <a:ext cx="3766965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916836" y="5271011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7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8498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 krále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Frodovo</a:t>
            </a:r>
            <a:r>
              <a:rPr lang="cs-CZ" dirty="0" smtClean="0"/>
              <a:t> poslání tak nakonec dojde naplnění.</a:t>
            </a:r>
          </a:p>
          <a:p>
            <a:r>
              <a:rPr lang="cs-CZ" dirty="0" smtClean="0"/>
              <a:t>V okamžiku, kdy </a:t>
            </a:r>
            <a:r>
              <a:rPr lang="cs-CZ" dirty="0" smtClean="0"/>
              <a:t>Prsten </a:t>
            </a:r>
            <a:r>
              <a:rPr lang="cs-CZ" dirty="0" smtClean="0"/>
              <a:t>dopadne do ohně Hory osudu, se </a:t>
            </a:r>
            <a:r>
              <a:rPr lang="cs-CZ" dirty="0" err="1" smtClean="0"/>
              <a:t>Sauronova</a:t>
            </a:r>
            <a:r>
              <a:rPr lang="cs-CZ" dirty="0" smtClean="0"/>
              <a:t> věž zřítí a </a:t>
            </a:r>
            <a:r>
              <a:rPr lang="cs-CZ" dirty="0" err="1" smtClean="0"/>
              <a:t>Sauron</a:t>
            </a:r>
            <a:r>
              <a:rPr lang="cs-CZ" dirty="0" smtClean="0"/>
              <a:t> se změní v ducha, který zmizí do dáli.</a:t>
            </a:r>
          </a:p>
          <a:p>
            <a:r>
              <a:rPr lang="cs-CZ" dirty="0" smtClean="0"/>
              <a:t>Panství </a:t>
            </a:r>
            <a:r>
              <a:rPr lang="cs-CZ" dirty="0" err="1" smtClean="0"/>
              <a:t>Gondoru</a:t>
            </a:r>
            <a:r>
              <a:rPr lang="cs-CZ" dirty="0" smtClean="0"/>
              <a:t> nad celou západní Středozemí je obnoveno a opět nastoupí král – </a:t>
            </a:r>
            <a:r>
              <a:rPr lang="cs-CZ" dirty="0" err="1" smtClean="0"/>
              <a:t>Aragorn</a:t>
            </a:r>
            <a:r>
              <a:rPr lang="cs-CZ" dirty="0" smtClean="0"/>
              <a:t>.</a:t>
            </a:r>
          </a:p>
          <a:p>
            <a:r>
              <a:rPr lang="cs-CZ" dirty="0" smtClean="0"/>
              <a:t>Hobiti se vracejí do Kraje, který ale již není takový, jaký jej opouštěli. Začíná Čtvrtý věk – panování lidí.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2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Použitá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>
                <a:hlinkClick r:id="rId2"/>
              </a:rPr>
              <a:t>www.wikipedie.cz</a:t>
            </a:r>
            <a:endParaRPr lang="cs-CZ" sz="1000" dirty="0" smtClean="0"/>
          </a:p>
          <a:p>
            <a:r>
              <a:rPr lang="cs-CZ" sz="1000" dirty="0" smtClean="0"/>
              <a:t>Andree, Lukáš a spol.: Literatura pro 4. ročník SŠ. Brno, </a:t>
            </a:r>
            <a:r>
              <a:rPr lang="cs-CZ" sz="1000" dirty="0" err="1" smtClean="0"/>
              <a:t>Didaktis</a:t>
            </a:r>
            <a:r>
              <a:rPr lang="cs-CZ" sz="1000" dirty="0" smtClean="0"/>
              <a:t> 2010,159 s.</a:t>
            </a:r>
          </a:p>
          <a:p>
            <a:r>
              <a:rPr lang="cs-CZ" sz="1000" dirty="0" smtClean="0"/>
              <a:t>Prokop, Vladimír: Přehled světové literatury 20.stol.Sokolov 2006</a:t>
            </a:r>
          </a:p>
          <a:p>
            <a:r>
              <a:rPr lang="cs-CZ" sz="1000" dirty="0" smtClean="0"/>
              <a:t>Všechny obrázky byly staženy 5.3.2013</a:t>
            </a:r>
          </a:p>
          <a:p>
            <a:r>
              <a:rPr lang="cs-CZ" sz="1000" dirty="0" smtClean="0"/>
              <a:t>Obr. </a:t>
            </a:r>
            <a:r>
              <a:rPr lang="cs-CZ" sz="1000" dirty="0"/>
              <a:t>1 -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www.listal.com/viewimage/51587</a:t>
            </a:r>
            <a:endParaRPr lang="cs-CZ" sz="1000" dirty="0" smtClean="0"/>
          </a:p>
          <a:p>
            <a:r>
              <a:rPr lang="cs-CZ" sz="1000" dirty="0" smtClean="0"/>
              <a:t>Obr. </a:t>
            </a:r>
            <a:r>
              <a:rPr lang="cs-CZ" sz="1000" dirty="0"/>
              <a:t>2 - </a:t>
            </a:r>
            <a:r>
              <a:rPr lang="cs-CZ" sz="1000" dirty="0">
                <a:hlinkClick r:id="rId4"/>
              </a:rPr>
              <a:t>http://</a:t>
            </a:r>
            <a:r>
              <a:rPr lang="cs-CZ" sz="1000" dirty="0" smtClean="0">
                <a:hlinkClick r:id="rId4"/>
              </a:rPr>
              <a:t>fantasy.osoba.cz/temata/pan-prstenu-spolecenstvo-prstenu</a:t>
            </a:r>
            <a:endParaRPr lang="cs-CZ" sz="1000" dirty="0" smtClean="0"/>
          </a:p>
          <a:p>
            <a:r>
              <a:rPr lang="cs-CZ" sz="1000" dirty="0" smtClean="0"/>
              <a:t>Obr. </a:t>
            </a:r>
            <a:r>
              <a:rPr lang="cs-CZ" sz="1000" dirty="0"/>
              <a:t>3 - </a:t>
            </a:r>
            <a:r>
              <a:rPr lang="cs-CZ" sz="1000" dirty="0">
                <a:hlinkClick r:id="rId5"/>
              </a:rPr>
              <a:t>http://</a:t>
            </a:r>
            <a:r>
              <a:rPr lang="cs-CZ" sz="1000" dirty="0" smtClean="0">
                <a:hlinkClick r:id="rId5"/>
              </a:rPr>
              <a:t>heathy-ledger.blog.cz/galerie/ostatni/ruzne-zebricky/po-cem-zeny-touzi/obrazek/52692730</a:t>
            </a:r>
            <a:endParaRPr lang="cs-CZ" sz="1000" dirty="0" smtClean="0"/>
          </a:p>
          <a:p>
            <a:r>
              <a:rPr lang="cs-CZ" sz="1000" dirty="0" smtClean="0"/>
              <a:t>Obr. </a:t>
            </a:r>
            <a:r>
              <a:rPr lang="cs-CZ" sz="1000" dirty="0"/>
              <a:t>4 - </a:t>
            </a:r>
            <a:r>
              <a:rPr lang="cs-CZ" sz="1000" dirty="0">
                <a:hlinkClick r:id="rId6"/>
              </a:rPr>
              <a:t>http://</a:t>
            </a:r>
            <a:r>
              <a:rPr lang="cs-CZ" sz="1000" dirty="0" smtClean="0">
                <a:hlinkClick r:id="rId6"/>
              </a:rPr>
              <a:t>www.fantasyplanet.cz/clanek/film-pan-prstenu-navrat-krale</a:t>
            </a:r>
            <a:endParaRPr lang="cs-CZ" sz="1000" dirty="0" smtClean="0"/>
          </a:p>
          <a:p>
            <a:r>
              <a:rPr lang="cs-CZ" sz="1000" dirty="0" smtClean="0"/>
              <a:t>Obr. </a:t>
            </a:r>
            <a:r>
              <a:rPr lang="cs-CZ" sz="1000" dirty="0"/>
              <a:t>5 - </a:t>
            </a:r>
            <a:r>
              <a:rPr lang="cs-CZ" sz="1000" dirty="0">
                <a:hlinkClick r:id="rId7"/>
              </a:rPr>
              <a:t>http://</a:t>
            </a:r>
            <a:r>
              <a:rPr lang="cs-CZ" sz="1000" dirty="0" smtClean="0">
                <a:hlinkClick r:id="rId7"/>
              </a:rPr>
              <a:t>mutteringmama.blogspot.cz/2011/05/sometimes-i-feel-like-frodo-baggins.html</a:t>
            </a:r>
            <a:endParaRPr lang="cs-CZ" sz="1000" dirty="0" smtClean="0"/>
          </a:p>
          <a:p>
            <a:r>
              <a:rPr lang="cs-CZ" sz="1000" dirty="0" smtClean="0"/>
              <a:t>Obr. </a:t>
            </a:r>
            <a:r>
              <a:rPr lang="cs-CZ" sz="1000" dirty="0"/>
              <a:t>6 - </a:t>
            </a:r>
            <a:r>
              <a:rPr lang="cs-CZ" sz="1000" dirty="0">
                <a:hlinkClick r:id="rId8"/>
              </a:rPr>
              <a:t>http://www.imladris.estranky.cz/clanky/elfske-jazyky</a:t>
            </a:r>
            <a:r>
              <a:rPr lang="cs-CZ" sz="1000" dirty="0" smtClean="0">
                <a:hlinkClick r:id="rId8"/>
              </a:rPr>
              <a:t>/</a:t>
            </a:r>
            <a:endParaRPr lang="cs-CZ" sz="1000" dirty="0" smtClean="0"/>
          </a:p>
          <a:p>
            <a:r>
              <a:rPr lang="cs-CZ" sz="1000" dirty="0" smtClean="0"/>
              <a:t>Obr. </a:t>
            </a:r>
            <a:r>
              <a:rPr lang="cs-CZ" sz="1000" dirty="0"/>
              <a:t>7 - </a:t>
            </a:r>
            <a:r>
              <a:rPr lang="cs-CZ" sz="1000" dirty="0">
                <a:hlinkClick r:id="rId9"/>
              </a:rPr>
              <a:t>http://bleskove.centrum.cz/fotogalerie/2012/06/20/scifi-glum-hulk-fantomas/foto/484908</a:t>
            </a:r>
            <a:r>
              <a:rPr lang="cs-CZ" sz="1000" dirty="0" smtClean="0">
                <a:hlinkClick r:id="rId9"/>
              </a:rPr>
              <a:t>/</a:t>
            </a:r>
            <a:endParaRPr lang="cs-CZ" sz="1000" dirty="0" smtClean="0"/>
          </a:p>
          <a:p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3245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620688"/>
            <a:ext cx="8735887" cy="1041648"/>
          </a:xfrm>
        </p:spPr>
        <p:txBody>
          <a:bodyPr/>
          <a:lstStyle/>
          <a:p>
            <a:r>
              <a:rPr lang="cs-CZ" sz="6000" dirty="0" smtClean="0"/>
              <a:t>John Ronald </a:t>
            </a:r>
            <a:r>
              <a:rPr lang="cs-CZ" sz="6000" dirty="0" err="1" smtClean="0"/>
              <a:t>Reuel</a:t>
            </a:r>
            <a:r>
              <a:rPr lang="cs-CZ" sz="6000" dirty="0" smtClean="0"/>
              <a:t> Tolkien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60939" cy="1544960"/>
          </a:xfrm>
        </p:spPr>
        <p:txBody>
          <a:bodyPr/>
          <a:lstStyle/>
          <a:p>
            <a:r>
              <a:rPr lang="cs-CZ" dirty="0" smtClean="0"/>
              <a:t>Jeden prsten vládne všem. Jeden jim všem káže,</a:t>
            </a:r>
            <a:br>
              <a:rPr lang="cs-CZ" dirty="0" smtClean="0"/>
            </a:br>
            <a:r>
              <a:rPr lang="cs-CZ" dirty="0" smtClean="0"/>
              <a:t>Jeden všechny přivede, do temnoty sváže</a:t>
            </a:r>
            <a:br>
              <a:rPr lang="cs-CZ" dirty="0" smtClean="0"/>
            </a:br>
            <a:r>
              <a:rPr lang="cs-CZ" dirty="0" smtClean="0"/>
              <a:t>v zemi </a:t>
            </a:r>
            <a:r>
              <a:rPr lang="cs-CZ" dirty="0" err="1" smtClean="0"/>
              <a:t>Mordor</a:t>
            </a:r>
            <a:r>
              <a:rPr lang="cs-CZ" dirty="0" smtClean="0"/>
              <a:t> , kde se snoubí šero se šerem.</a:t>
            </a:r>
            <a:br>
              <a:rPr lang="cs-CZ" dirty="0" smtClean="0"/>
            </a:br>
            <a:r>
              <a:rPr lang="cs-CZ" dirty="0" smtClean="0"/>
              <a:t>Pán Prstenů</a:t>
            </a:r>
            <a:endParaRPr lang="cs-CZ" dirty="0"/>
          </a:p>
        </p:txBody>
      </p:sp>
      <p:pic>
        <p:nvPicPr>
          <p:cNvPr id="1026" name="Picture 2" descr="http://nd01.jxs.cz/748/156/cfe345458c_29053908_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221088"/>
            <a:ext cx="155674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4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John Ronald </a:t>
            </a:r>
            <a:r>
              <a:rPr lang="cs-CZ" dirty="0" err="1" smtClean="0"/>
              <a:t>Reuel</a:t>
            </a:r>
            <a:r>
              <a:rPr lang="cs-CZ" dirty="0" smtClean="0"/>
              <a:t> Tolkien (1892-1973)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ngl. spisovatel, filolog, univerzitní profesor</a:t>
            </a:r>
          </a:p>
          <a:p>
            <a:r>
              <a:rPr lang="cs-CZ" dirty="0"/>
              <a:t>n</a:t>
            </a:r>
            <a:r>
              <a:rPr lang="cs-CZ" dirty="0" smtClean="0"/>
              <a:t>arodil se v dnešní Jihoafrické republice, kde jeho rodiče pobývali, ale kvůli otcově smrti se vrátili s matkou a bratrem do Anglie</a:t>
            </a:r>
          </a:p>
          <a:p>
            <a:r>
              <a:rPr lang="cs-CZ" dirty="0"/>
              <a:t>p</a:t>
            </a:r>
            <a:r>
              <a:rPr lang="cs-CZ" dirty="0" smtClean="0"/>
              <a:t>řestěhovali se do vesnice </a:t>
            </a:r>
            <a:r>
              <a:rPr lang="cs-CZ" dirty="0" err="1" smtClean="0"/>
              <a:t>Sarehole</a:t>
            </a:r>
            <a:r>
              <a:rPr lang="cs-CZ" dirty="0" smtClean="0"/>
              <a:t> – spolu s bratrem trávil dlouhé hodiny zkoumáním starého vodního mlýna a močálu v </a:t>
            </a:r>
            <a:r>
              <a:rPr lang="cs-CZ" dirty="0" err="1" smtClean="0"/>
              <a:t>Moselery</a:t>
            </a:r>
            <a:r>
              <a:rPr lang="cs-CZ" dirty="0" smtClean="0"/>
              <a:t> =&gt; tyto zážitky pak byly zdrojem inspirace pro scenérie v jeho knihách</a:t>
            </a:r>
          </a:p>
          <a:p>
            <a:r>
              <a:rPr lang="cs-CZ" dirty="0"/>
              <a:t>v</a:t>
            </a:r>
            <a:r>
              <a:rPr lang="cs-CZ" dirty="0" smtClean="0"/>
              <a:t>e čtyřech letech uměl </a:t>
            </a:r>
            <a:r>
              <a:rPr lang="cs-CZ" dirty="0"/>
              <a:t>T</a:t>
            </a:r>
            <a:r>
              <a:rPr lang="cs-CZ" dirty="0" smtClean="0"/>
              <a:t>olkien číst a psát</a:t>
            </a:r>
          </a:p>
          <a:p>
            <a:r>
              <a:rPr lang="cs-CZ" dirty="0" smtClean="0"/>
              <a:t>když mu bylo dvanáct let, zemřela mu matka a jako sirotek byl vychováván knězem </a:t>
            </a:r>
            <a:r>
              <a:rPr lang="cs-CZ" dirty="0" err="1" smtClean="0"/>
              <a:t>F.X.Morganem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43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J.R.R.Tolkien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199" y="1556792"/>
            <a:ext cx="4978897" cy="456937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 16 se zamiloval do </a:t>
            </a:r>
            <a:r>
              <a:rPr lang="cs-CZ" sz="2400" dirty="0" smtClean="0">
                <a:solidFill>
                  <a:schemeClr val="accent1"/>
                </a:solidFill>
              </a:rPr>
              <a:t>Edith </a:t>
            </a:r>
            <a:r>
              <a:rPr lang="cs-CZ" sz="2400" dirty="0" err="1" smtClean="0">
                <a:solidFill>
                  <a:schemeClr val="accent1"/>
                </a:solidFill>
              </a:rPr>
              <a:t>Brattové</a:t>
            </a:r>
            <a:r>
              <a:rPr lang="cs-CZ" sz="2400" dirty="0" smtClean="0"/>
              <a:t> a navzdory překážkám se s ní oženil – po celý život zůstala jeho jedinou láskou, měli čtyři děti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ěhem 1.sv. války se účastnil bitvy u </a:t>
            </a:r>
            <a:r>
              <a:rPr lang="cs-CZ" sz="2400" dirty="0" err="1" smtClean="0"/>
              <a:t>Sommy</a:t>
            </a:r>
            <a:r>
              <a:rPr lang="cs-CZ" sz="2400" dirty="0" smtClean="0"/>
              <a:t> – 1916 onemocněl zákopovou horečkou =&gt; většinu roku 1917 strávil v nemocnici a začal psát </a:t>
            </a:r>
            <a:r>
              <a:rPr lang="cs-CZ" sz="2400" dirty="0" smtClean="0">
                <a:solidFill>
                  <a:schemeClr val="accent1"/>
                </a:solidFill>
              </a:rPr>
              <a:t>Knihu ztracených příběhů </a:t>
            </a:r>
            <a:r>
              <a:rPr lang="cs-CZ" sz="2400" dirty="0" smtClean="0"/>
              <a:t>(pohádkové příběhy na motivy mytologie a folklóru)</a:t>
            </a:r>
            <a:endParaRPr lang="cs-CZ" sz="2400" dirty="0"/>
          </a:p>
        </p:txBody>
      </p:sp>
      <p:pic>
        <p:nvPicPr>
          <p:cNvPr id="2050" name="Picture 2" descr="http://i2.listal.com/image/51587/600full-j.r.r.-tolkie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1"/>
          <a:stretch/>
        </p:blipFill>
        <p:spPr bwMode="auto">
          <a:xfrm>
            <a:off x="5508104" y="1916832"/>
            <a:ext cx="338901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945169" y="5991091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2635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J.R.R.Tolkien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330824" cy="44973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1925 Oxford – profesor anglosaštiny</a:t>
            </a:r>
          </a:p>
          <a:p>
            <a:r>
              <a:rPr lang="cs-CZ" sz="2400" dirty="0" smtClean="0"/>
              <a:t>1945 – profesor anglického jazyka a literatury</a:t>
            </a:r>
          </a:p>
          <a:p>
            <a:r>
              <a:rPr lang="cs-CZ" sz="2400" dirty="0" smtClean="0"/>
              <a:t>1972 obdržel od královny Alžběty II. </a:t>
            </a:r>
            <a:r>
              <a:rPr lang="cs-CZ" sz="2400" dirty="0" smtClean="0">
                <a:solidFill>
                  <a:schemeClr val="accent1"/>
                </a:solidFill>
              </a:rPr>
              <a:t>Řád britského impéria</a:t>
            </a:r>
            <a:br>
              <a:rPr lang="cs-CZ" sz="2400" dirty="0" smtClean="0">
                <a:solidFill>
                  <a:schemeClr val="accent1"/>
                </a:solidFill>
              </a:rPr>
            </a:br>
            <a:endParaRPr lang="cs-CZ" sz="2400" dirty="0" smtClean="0">
              <a:solidFill>
                <a:schemeClr val="accent1"/>
              </a:solidFill>
            </a:endParaRPr>
          </a:p>
          <a:p>
            <a:pPr marL="400050" lvl="1" indent="0">
              <a:buNone/>
            </a:pPr>
            <a:r>
              <a:rPr lang="cs-CZ" sz="3200" b="1" dirty="0" smtClean="0"/>
              <a:t>?</a:t>
            </a:r>
            <a:r>
              <a:rPr lang="cs-CZ" sz="2000" dirty="0" smtClean="0"/>
              <a:t> Úkol č.1 – Přiřaďte autora k literárnímu žánru. Jmenujte další zástupce této literatury.</a:t>
            </a:r>
            <a:endParaRPr lang="cs-CZ" sz="2000" dirty="0"/>
          </a:p>
        </p:txBody>
      </p:sp>
      <p:pic>
        <p:nvPicPr>
          <p:cNvPr id="3074" name="Picture 2" descr="http://t1.gstatic.com/images?q=tbn:ANd9GcTdPGRdiO-_oTynp6X9SkzBsMwQBpWHmcey2cPzOJodBnF298wf_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570782"/>
            <a:ext cx="3353945" cy="229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783617" y="3870630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2</a:t>
            </a:r>
            <a:endParaRPr lang="cs-CZ" sz="1000" dirty="0"/>
          </a:p>
        </p:txBody>
      </p:sp>
      <p:pic>
        <p:nvPicPr>
          <p:cNvPr id="3076" name="Picture 4" descr="http://nd02.jxs.cz/018/044/d626bfdae9_52692730_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168" y="4116851"/>
            <a:ext cx="3364865" cy="247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4805543" y="6342777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3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9855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Tolkien -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txBody>
          <a:bodyPr>
            <a:normAutofit/>
          </a:bodyPr>
          <a:lstStyle/>
          <a:p>
            <a:r>
              <a:rPr lang="cs-CZ" dirty="0" smtClean="0"/>
              <a:t>T. nikdy neočekával, že jeho příběhy budou zajímat více lidí.</a:t>
            </a:r>
          </a:p>
          <a:p>
            <a:r>
              <a:rPr lang="cs-CZ" dirty="0" smtClean="0"/>
              <a:t>Na naléhání bývalého studenta publikoval knihu </a:t>
            </a:r>
            <a:r>
              <a:rPr lang="cs-CZ" dirty="0" smtClean="0">
                <a:solidFill>
                  <a:schemeClr val="accent1"/>
                </a:solidFill>
              </a:rPr>
              <a:t>Hobit</a:t>
            </a:r>
            <a:r>
              <a:rPr lang="cs-CZ" dirty="0" smtClean="0"/>
              <a:t>, kterou napsal jen pro své děti.</a:t>
            </a:r>
          </a:p>
          <a:p>
            <a:r>
              <a:rPr lang="cs-CZ" dirty="0" smtClean="0"/>
              <a:t>Kniha se stala tak populární, že nakladatel požádal autora o pokračování =&gt; výpravný román </a:t>
            </a:r>
            <a:r>
              <a:rPr lang="cs-CZ" dirty="0" smtClean="0">
                <a:solidFill>
                  <a:schemeClr val="accent1"/>
                </a:solidFill>
              </a:rPr>
              <a:t>Pán </a:t>
            </a:r>
            <a:r>
              <a:rPr lang="cs-CZ" dirty="0" smtClean="0">
                <a:solidFill>
                  <a:schemeClr val="accent1"/>
                </a:solidFill>
              </a:rPr>
              <a:t>prstenů </a:t>
            </a:r>
            <a:r>
              <a:rPr lang="cs-CZ" dirty="0" smtClean="0"/>
              <a:t>(1954-1955), tři svazky.</a:t>
            </a:r>
          </a:p>
          <a:p>
            <a:r>
              <a:rPr lang="cs-CZ" dirty="0" smtClean="0"/>
              <a:t>Tolkien chtěl Pána </a:t>
            </a:r>
            <a:r>
              <a:rPr lang="cs-CZ" dirty="0" smtClean="0"/>
              <a:t>prstenů </a:t>
            </a:r>
            <a:r>
              <a:rPr lang="cs-CZ" dirty="0" smtClean="0"/>
              <a:t>vydat jako jediný román, ale po válce bylo obtížné sehnat papír, proto román vycházel postupně.</a:t>
            </a:r>
          </a:p>
          <a:p>
            <a:r>
              <a:rPr lang="cs-CZ" dirty="0" smtClean="0"/>
              <a:t>K napsání románu potřeboval deset let.</a:t>
            </a:r>
          </a:p>
          <a:p>
            <a:r>
              <a:rPr lang="cs-CZ" dirty="0" smtClean="0"/>
              <a:t>V roce 1999 zákazníci knihkupectví Amazon.com v hlasování vybrali Pána </a:t>
            </a:r>
            <a:r>
              <a:rPr lang="cs-CZ" dirty="0" smtClean="0"/>
              <a:t>prstenů </a:t>
            </a:r>
            <a:r>
              <a:rPr lang="cs-CZ" dirty="0" smtClean="0"/>
              <a:t>jako </a:t>
            </a:r>
            <a:r>
              <a:rPr lang="cs-CZ" u="sng" dirty="0" smtClean="0">
                <a:solidFill>
                  <a:schemeClr val="accent1"/>
                </a:solidFill>
              </a:rPr>
              <a:t>nejvýznamnější knihu tisíciletí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92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Pán Prstenů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Když Tolkien začal psát první díl Pána </a:t>
            </a:r>
            <a:r>
              <a:rPr lang="cs-CZ" dirty="0" smtClean="0"/>
              <a:t>prstenů</a:t>
            </a:r>
            <a:r>
              <a:rPr lang="cs-CZ" dirty="0" smtClean="0"/>
              <a:t>, domníval se, že bude vyprávět pohádku jako v HOBITOVI, ale postupem času začal děj „temnět“.</a:t>
            </a:r>
          </a:p>
          <a:p>
            <a:r>
              <a:rPr lang="cs-CZ" dirty="0" smtClean="0"/>
              <a:t>Tolkien pracoval na historii </a:t>
            </a:r>
            <a:r>
              <a:rPr lang="cs-CZ" dirty="0" smtClean="0">
                <a:solidFill>
                  <a:schemeClr val="accent1"/>
                </a:solidFill>
              </a:rPr>
              <a:t>Středozemě</a:t>
            </a:r>
            <a:r>
              <a:rPr lang="cs-CZ" dirty="0" smtClean="0"/>
              <a:t> (kde se děj odehrává) až do své smrti. Jeho syn </a:t>
            </a:r>
            <a:r>
              <a:rPr lang="cs-CZ" u="sng" dirty="0" smtClean="0"/>
              <a:t>Christopher Tolkien </a:t>
            </a:r>
            <a:r>
              <a:rPr lang="cs-CZ" dirty="0" smtClean="0"/>
              <a:t>uspořádal některé materiály do ucelené podoby a publikoval je jako </a:t>
            </a:r>
            <a:r>
              <a:rPr lang="cs-CZ" dirty="0" err="1" smtClean="0">
                <a:solidFill>
                  <a:schemeClr val="accent1"/>
                </a:solidFill>
              </a:rPr>
              <a:t>Silmarillion</a:t>
            </a:r>
            <a:r>
              <a:rPr lang="cs-CZ" dirty="0" smtClean="0"/>
              <a:t>.</a:t>
            </a:r>
          </a:p>
          <a:p>
            <a:r>
              <a:rPr lang="cs-CZ" dirty="0"/>
              <a:t>Z</a:t>
            </a:r>
            <a:r>
              <a:rPr lang="cs-CZ" dirty="0" smtClean="0"/>
              <a:t>aujetí pro jazykovědu inspirovalo Tolkiena k vytvoření téměř 15 umělých jazyků (nejznámější jsou dva elfí jazyky v Pánovi </a:t>
            </a:r>
            <a:r>
              <a:rPr lang="cs-CZ" dirty="0" smtClean="0"/>
              <a:t>prstenů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Pán prstenů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4464496" cy="4525963"/>
          </a:xfrm>
        </p:spPr>
        <p:txBody>
          <a:bodyPr>
            <a:no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onflikt dobra se zlem, úkolem je zničit jeden prsten, který ve spojení se svým pánem </a:t>
            </a:r>
            <a:r>
              <a:rPr lang="cs-CZ" sz="2400" dirty="0" err="1" smtClean="0"/>
              <a:t>Sauronem</a:t>
            </a:r>
            <a:r>
              <a:rPr lang="cs-CZ" sz="2400" dirty="0" smtClean="0"/>
              <a:t> představuje děsivou ničivou sílu ohrožující celou Středozem.</a:t>
            </a:r>
          </a:p>
          <a:p>
            <a:r>
              <a:rPr lang="cs-CZ" sz="2400" dirty="0" smtClean="0">
                <a:solidFill>
                  <a:schemeClr val="accent1"/>
                </a:solidFill>
              </a:rPr>
              <a:t>Společenstvo Prstenu </a:t>
            </a:r>
            <a:r>
              <a:rPr lang="cs-CZ" sz="2400" dirty="0" smtClean="0"/>
              <a:t>(1954)</a:t>
            </a:r>
            <a:br>
              <a:rPr lang="cs-CZ" sz="2400" dirty="0" smtClean="0"/>
            </a:br>
            <a:r>
              <a:rPr lang="cs-CZ" sz="2400" dirty="0" smtClean="0">
                <a:solidFill>
                  <a:schemeClr val="accent1"/>
                </a:solidFill>
              </a:rPr>
              <a:t>Dvě věže </a:t>
            </a:r>
            <a:r>
              <a:rPr lang="cs-CZ" sz="2400" dirty="0" smtClean="0"/>
              <a:t>(1954)</a:t>
            </a:r>
            <a:br>
              <a:rPr lang="cs-CZ" sz="2400" dirty="0" smtClean="0"/>
            </a:br>
            <a:r>
              <a:rPr lang="cs-CZ" sz="2400" dirty="0" smtClean="0">
                <a:solidFill>
                  <a:schemeClr val="accent1"/>
                </a:solidFill>
              </a:rPr>
              <a:t>Návrat krále </a:t>
            </a:r>
            <a:r>
              <a:rPr lang="cs-CZ" sz="2400" dirty="0" smtClean="0"/>
              <a:t>(1955)</a:t>
            </a:r>
          </a:p>
          <a:p>
            <a:pPr marL="400050" lvl="1" indent="0">
              <a:buNone/>
            </a:pPr>
            <a:r>
              <a:rPr lang="cs-CZ" sz="3200" b="1" dirty="0" smtClean="0"/>
              <a:t>?</a:t>
            </a:r>
            <a:r>
              <a:rPr lang="cs-CZ" sz="2000" b="1" dirty="0" smtClean="0"/>
              <a:t> </a:t>
            </a:r>
            <a:r>
              <a:rPr lang="cs-CZ" sz="2000" dirty="0" smtClean="0"/>
              <a:t>Úkol č.2 – Zjistěte fakta, ohledně zfilmování díla (režie, místo natáčení…).</a:t>
            </a:r>
            <a:br>
              <a:rPr lang="cs-CZ" sz="2000" dirty="0" smtClean="0"/>
            </a:br>
            <a:endParaRPr lang="cs-CZ" sz="2000" dirty="0"/>
          </a:p>
        </p:txBody>
      </p:sp>
      <p:pic>
        <p:nvPicPr>
          <p:cNvPr id="5" name="Picture 2" descr="http://www.fantasyplanet.cz/gfx/pictures_clanky/kn_2003_12_23_16_24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854" y="1556792"/>
            <a:ext cx="392261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827717" y="3573016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4</a:t>
            </a:r>
            <a:endParaRPr lang="cs-CZ" sz="1000" dirty="0"/>
          </a:p>
        </p:txBody>
      </p:sp>
      <p:pic>
        <p:nvPicPr>
          <p:cNvPr id="6146" name="Picture 2" descr="http://1.bp.blogspot.com/-XiyhJ1eIN9E/TdAmzltCsdI/AAAAAAAABwo/2acFJTI6Rxg/s1600/frod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854" y="3861048"/>
            <a:ext cx="3916770" cy="239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827717" y="6237312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5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079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Společenstvo Prstenu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počátku příběhu se hobit </a:t>
            </a:r>
            <a:r>
              <a:rPr lang="cs-CZ" dirty="0" smtClean="0">
                <a:solidFill>
                  <a:schemeClr val="accent1"/>
                </a:solidFill>
              </a:rPr>
              <a:t>Frodo </a:t>
            </a:r>
            <a:r>
              <a:rPr lang="cs-CZ" dirty="0" smtClean="0"/>
              <a:t>dozví od čaroděje </a:t>
            </a:r>
            <a:r>
              <a:rPr lang="cs-CZ" dirty="0" err="1" smtClean="0">
                <a:solidFill>
                  <a:schemeClr val="accent1"/>
                </a:solidFill>
              </a:rPr>
              <a:t>Gandalfa</a:t>
            </a:r>
            <a:r>
              <a:rPr lang="cs-CZ" dirty="0" smtClean="0"/>
              <a:t>, že jeho prsten, který zdědil po </a:t>
            </a:r>
            <a:r>
              <a:rPr lang="cs-CZ" dirty="0" err="1" smtClean="0"/>
              <a:t>Bilbovi</a:t>
            </a:r>
            <a:r>
              <a:rPr lang="cs-CZ" dirty="0" smtClean="0"/>
              <a:t>, je ve skutečnosti </a:t>
            </a:r>
            <a:r>
              <a:rPr lang="cs-CZ" u="sng" dirty="0" smtClean="0"/>
              <a:t>Jeden prsten</a:t>
            </a:r>
            <a:r>
              <a:rPr lang="cs-CZ" dirty="0" smtClean="0"/>
              <a:t>, který si kdysi nechal vyrobit temný pán </a:t>
            </a:r>
            <a:r>
              <a:rPr lang="cs-CZ" dirty="0" err="1">
                <a:solidFill>
                  <a:schemeClr val="accent1"/>
                </a:solidFill>
              </a:rPr>
              <a:t>S</a:t>
            </a:r>
            <a:r>
              <a:rPr lang="cs-CZ" dirty="0" err="1" smtClean="0">
                <a:solidFill>
                  <a:schemeClr val="accent1"/>
                </a:solidFill>
              </a:rPr>
              <a:t>auron</a:t>
            </a:r>
            <a:r>
              <a:rPr lang="cs-CZ" dirty="0" smtClean="0"/>
              <a:t> a nechal do prstenu přejít velkou část své moci, aby si s jeho pomocí podrobil obyvatelstvo Středozemě.</a:t>
            </a:r>
            <a:endParaRPr lang="cs-CZ" dirty="0"/>
          </a:p>
        </p:txBody>
      </p:sp>
      <p:pic>
        <p:nvPicPr>
          <p:cNvPr id="5122" name="Picture 2" descr="http://www.imladris.estranky.cz/img/picture/10/queny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05064"/>
            <a:ext cx="4562475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45066" y="5733256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6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7588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347</TotalTime>
  <Words>902</Words>
  <Application>Microsoft Office PowerPoint</Application>
  <PresentationFormat>Předvádění na obrazovce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Decatur</vt:lpstr>
      <vt:lpstr>Prezentace aplikace PowerPoint</vt:lpstr>
      <vt:lpstr>John Ronald Reuel Tolkien</vt:lpstr>
      <vt:lpstr>John Ronald Reuel Tolkien (1892-1973)</vt:lpstr>
      <vt:lpstr>J.R.R.Tolkien</vt:lpstr>
      <vt:lpstr>J.R.R.Tolkien</vt:lpstr>
      <vt:lpstr>Tolkien - dílo</vt:lpstr>
      <vt:lpstr>Pán Prstenů</vt:lpstr>
      <vt:lpstr>Pán prstenů</vt:lpstr>
      <vt:lpstr>Společenstvo Prstenu</vt:lpstr>
      <vt:lpstr>Společenstvo Prstenu</vt:lpstr>
      <vt:lpstr>Dvě věže</vt:lpstr>
      <vt:lpstr>Návrat krále</vt:lpstr>
      <vt:lpstr>Návrat krále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Ronald Reuel Tolkien</dc:title>
  <dc:creator>Kaja</dc:creator>
  <cp:lastModifiedBy>Libor</cp:lastModifiedBy>
  <cp:revision>46</cp:revision>
  <dcterms:created xsi:type="dcterms:W3CDTF">2013-03-24T14:23:01Z</dcterms:created>
  <dcterms:modified xsi:type="dcterms:W3CDTF">2013-04-01T13:01:38Z</dcterms:modified>
</cp:coreProperties>
</file>