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608" y="-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678CF-7DC8-41C6-B385-C848C3C60714}" type="datetimeFigureOut">
              <a:rPr lang="cs-CZ" smtClean="0"/>
              <a:t>1.4.2013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DC4CDB-5013-455A-BB8B-21D7AC2F6A9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678CF-7DC8-41C6-B385-C848C3C60714}" type="datetimeFigureOut">
              <a:rPr lang="cs-CZ" smtClean="0"/>
              <a:t>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4CDB-5013-455A-BB8B-21D7AC2F6A9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8DC4CDB-5013-455A-BB8B-21D7AC2F6A9D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678CF-7DC8-41C6-B385-C848C3C60714}" type="datetimeFigureOut">
              <a:rPr lang="cs-CZ" smtClean="0"/>
              <a:t>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678CF-7DC8-41C6-B385-C848C3C60714}" type="datetimeFigureOut">
              <a:rPr lang="cs-CZ" smtClean="0"/>
              <a:t>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8DC4CDB-5013-455A-BB8B-21D7AC2F6A9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678CF-7DC8-41C6-B385-C848C3C60714}" type="datetimeFigureOut">
              <a:rPr lang="cs-CZ" smtClean="0"/>
              <a:t>1.4.2013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DC4CDB-5013-455A-BB8B-21D7AC2F6A9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32678CF-7DC8-41C6-B385-C848C3C60714}" type="datetimeFigureOut">
              <a:rPr lang="cs-CZ" smtClean="0"/>
              <a:t>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4CDB-5013-455A-BB8B-21D7AC2F6A9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678CF-7DC8-41C6-B385-C848C3C60714}" type="datetimeFigureOut">
              <a:rPr lang="cs-CZ" smtClean="0"/>
              <a:t>1.4.2013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8DC4CDB-5013-455A-BB8B-21D7AC2F6A9D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678CF-7DC8-41C6-B385-C848C3C60714}" type="datetimeFigureOut">
              <a:rPr lang="cs-CZ" smtClean="0"/>
              <a:t>1.4.2013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8DC4CDB-5013-455A-BB8B-21D7AC2F6A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678CF-7DC8-41C6-B385-C848C3C60714}" type="datetimeFigureOut">
              <a:rPr lang="cs-CZ" smtClean="0"/>
              <a:t>1.4.2013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DC4CDB-5013-455A-BB8B-21D7AC2F6A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DC4CDB-5013-455A-BB8B-21D7AC2F6A9D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678CF-7DC8-41C6-B385-C848C3C60714}" type="datetimeFigureOut">
              <a:rPr lang="cs-CZ" smtClean="0"/>
              <a:t>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8DC4CDB-5013-455A-BB8B-21D7AC2F6A9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32678CF-7DC8-41C6-B385-C848C3C60714}" type="datetimeFigureOut">
              <a:rPr lang="cs-CZ" smtClean="0"/>
              <a:t>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32678CF-7DC8-41C6-B385-C848C3C60714}" type="datetimeFigureOut">
              <a:rPr lang="cs-CZ" smtClean="0"/>
              <a:t>1.4.2013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DC4CDB-5013-455A-BB8B-21D7AC2F6A9D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239783" y="1073927"/>
            <a:ext cx="3788217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</a:t>
            </a:r>
            <a:r>
              <a:rPr lang="en-US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Y_32_INOVACE_</a:t>
            </a:r>
            <a:r>
              <a:rPr lang="cs-CZ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ČJK43960BED</a:t>
            </a:r>
            <a:endParaRPr lang="cs-CZ" dirty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" name="Picture 2" descr="E:\Downloads\loga_pruhled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415" y="1046944"/>
            <a:ext cx="3098011" cy="571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318978" y="1665027"/>
            <a:ext cx="82854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 smtClean="0"/>
              <a:t>Výukový materiál v rámci projektu OPVK 1.5 Peníze středním školám</a:t>
            </a:r>
            <a:br>
              <a:rPr lang="cs-CZ" sz="1600" b="1" dirty="0" smtClean="0"/>
            </a:br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1600" b="1" dirty="0" smtClean="0"/>
              <a:t>Číslo projektu:			CZ.1.07/1.5.00/34.0883 </a:t>
            </a:r>
            <a:br>
              <a:rPr lang="cs-CZ" sz="1600" b="1" dirty="0" smtClean="0"/>
            </a:br>
            <a:r>
              <a:rPr lang="cs-CZ" sz="1600" b="1" dirty="0" smtClean="0"/>
              <a:t>Název projektu:			Rozvoj vzdělanosti</a:t>
            </a:r>
            <a:br>
              <a:rPr lang="cs-CZ" sz="1600" b="1" dirty="0" smtClean="0"/>
            </a:br>
            <a:r>
              <a:rPr lang="cs-CZ" sz="1600" b="1" dirty="0" smtClean="0"/>
              <a:t>Číslo šablony:   			III/2</a:t>
            </a:r>
            <a:br>
              <a:rPr lang="cs-CZ" sz="1600" b="1" dirty="0" smtClean="0"/>
            </a:br>
            <a:r>
              <a:rPr lang="cs-CZ" sz="1600" b="1" dirty="0" smtClean="0"/>
              <a:t>Datum vytvoření:		11.3. 2013</a:t>
            </a:r>
            <a:br>
              <a:rPr lang="cs-CZ" sz="1600" b="1" dirty="0" smtClean="0"/>
            </a:br>
            <a:r>
              <a:rPr lang="cs-CZ" sz="1600" b="1" dirty="0" smtClean="0"/>
              <a:t>Autor:				Mgr. Karla </a:t>
            </a:r>
            <a:r>
              <a:rPr lang="cs-CZ" sz="1600" b="1" dirty="0" err="1" smtClean="0"/>
              <a:t>Bedrlíková</a:t>
            </a:r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1600" b="1" dirty="0" smtClean="0"/>
              <a:t>Určeno pro předmět:      		Český jazyk a literatura</a:t>
            </a:r>
            <a:br>
              <a:rPr lang="cs-CZ" sz="1600" b="1" dirty="0" smtClean="0"/>
            </a:br>
            <a:r>
              <a:rPr lang="cs-CZ" sz="1600" b="1" dirty="0" smtClean="0"/>
              <a:t>Tematická oblast:		Světová literatura po roce 1945</a:t>
            </a:r>
            <a:br>
              <a:rPr lang="cs-CZ" sz="1600" b="1" dirty="0" smtClean="0"/>
            </a:br>
            <a:r>
              <a:rPr lang="cs-CZ" sz="1600" b="1" dirty="0" smtClean="0"/>
              <a:t>Obor vzdělání:			Kosmetické služby(69-41-L/01), </a:t>
            </a:r>
            <a:br>
              <a:rPr lang="cs-CZ" sz="1600" b="1" dirty="0" smtClean="0"/>
            </a:br>
            <a:r>
              <a:rPr lang="cs-CZ" sz="1600" b="1" dirty="0" smtClean="0"/>
              <a:t>				4. ročník                                            </a:t>
            </a:r>
            <a:br>
              <a:rPr lang="cs-CZ" sz="1600" b="1" dirty="0" smtClean="0"/>
            </a:br>
            <a:r>
              <a:rPr lang="cs-CZ" sz="1600" b="1" dirty="0" smtClean="0"/>
              <a:t>Název výukového materiálu:  	John </a:t>
            </a:r>
            <a:r>
              <a:rPr lang="cs-CZ" sz="1600" b="1" dirty="0" err="1" smtClean="0"/>
              <a:t>Irving</a:t>
            </a:r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1600" b="1" dirty="0" smtClean="0"/>
              <a:t>Popis využití: 			Výukový materiál s úkoly pro žáky  				s využitím dataprojektoru, 					notebooku					</a:t>
            </a:r>
            <a:br>
              <a:rPr lang="cs-CZ" sz="1600" b="1" dirty="0" smtClean="0"/>
            </a:br>
            <a:r>
              <a:rPr lang="cs-CZ" sz="1600" b="1" dirty="0" smtClean="0"/>
              <a:t>Čas:  				20 minut </a:t>
            </a:r>
            <a:br>
              <a:rPr lang="cs-CZ" sz="1600" b="1" dirty="0" smtClean="0"/>
            </a:br>
            <a:r>
              <a:rPr lang="cs-CZ" sz="1600" dirty="0" smtClean="0"/>
              <a:t/>
            </a:r>
            <a:br>
              <a:rPr lang="cs-CZ" sz="1600" dirty="0" smtClean="0"/>
            </a:b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8269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moštárny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Wally je pilot, který během II. svět</a:t>
            </a:r>
            <a:r>
              <a:rPr lang="cs-CZ" dirty="0"/>
              <a:t>.</a:t>
            </a:r>
            <a:r>
              <a:rPr lang="cs-CZ" dirty="0" smtClean="0"/>
              <a:t> války bojuje v Tichomoří</a:t>
            </a:r>
          </a:p>
          <a:p>
            <a:r>
              <a:rPr lang="cs-CZ" dirty="0" err="1" smtClean="0"/>
              <a:t>Homer</a:t>
            </a:r>
            <a:r>
              <a:rPr lang="cs-CZ" dirty="0" smtClean="0"/>
              <a:t> se s </a:t>
            </a:r>
            <a:r>
              <a:rPr lang="cs-CZ" dirty="0" err="1" smtClean="0"/>
              <a:t>Candy</a:t>
            </a:r>
            <a:r>
              <a:rPr lang="cs-CZ" dirty="0" smtClean="0"/>
              <a:t> sblíží, Wally se ale vrací domů zcela ochrnutý a </a:t>
            </a:r>
            <a:r>
              <a:rPr lang="cs-CZ" dirty="0" err="1" smtClean="0"/>
              <a:t>Candy</a:t>
            </a:r>
            <a:r>
              <a:rPr lang="cs-CZ" dirty="0" smtClean="0"/>
              <a:t> se rozhodne zůstat s ním</a:t>
            </a:r>
          </a:p>
          <a:p>
            <a:r>
              <a:rPr lang="cs-CZ" dirty="0" err="1" smtClean="0"/>
              <a:t>Homer</a:t>
            </a:r>
            <a:r>
              <a:rPr lang="cs-CZ" dirty="0" smtClean="0"/>
              <a:t> se vrací do sirotčince, když se dozví, že se dr. </a:t>
            </a:r>
            <a:r>
              <a:rPr lang="cs-CZ" dirty="0" err="1" smtClean="0"/>
              <a:t>Larch</a:t>
            </a:r>
            <a:r>
              <a:rPr lang="cs-CZ" dirty="0" smtClean="0"/>
              <a:t> otrávil éterem (na kterém byl závislý)</a:t>
            </a:r>
            <a:endParaRPr lang="cs-CZ" dirty="0"/>
          </a:p>
        </p:txBody>
      </p:sp>
      <p:pic>
        <p:nvPicPr>
          <p:cNvPr id="3074" name="Picture 2" descr="http://www.online-zdarma.eu/wp-content/uploads/2011/09/pravidla-mostarny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484784"/>
            <a:ext cx="2857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520967" y="5294784"/>
            <a:ext cx="5437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000" dirty="0" smtClean="0"/>
              <a:t>Obr. 4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48728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moštárny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 err="1" smtClean="0"/>
              <a:t>Larch</a:t>
            </a:r>
            <a:r>
              <a:rPr lang="cs-CZ" sz="2400" dirty="0" smtClean="0"/>
              <a:t> zfalšoval veškeré dokumenty a listiny tak, aby </a:t>
            </a:r>
            <a:r>
              <a:rPr lang="cs-CZ" sz="2400" dirty="0" err="1" smtClean="0"/>
              <a:t>Homer</a:t>
            </a:r>
            <a:r>
              <a:rPr lang="cs-CZ" sz="2400" dirty="0" smtClean="0"/>
              <a:t> mohl převzít sirotčinec a plnit náhradní rodičovskou roli pro děti tak, jako to dělal před ním on</a:t>
            </a:r>
          </a:p>
          <a:p>
            <a:pPr marL="274320" lvl="1" indent="0">
              <a:buNone/>
            </a:pPr>
            <a:r>
              <a:rPr lang="cs-CZ" sz="1900" dirty="0" smtClean="0"/>
              <a:t/>
            </a:r>
            <a:br>
              <a:rPr lang="cs-CZ" sz="1900" dirty="0" smtClean="0"/>
            </a:br>
            <a:r>
              <a:rPr lang="cs-CZ" sz="1900" dirty="0" smtClean="0"/>
              <a:t>ÚKOL </a:t>
            </a:r>
            <a:r>
              <a:rPr lang="cs-CZ" sz="1900" dirty="0" smtClean="0"/>
              <a:t>č.4 – Vzbudilo dílo podle vašeho úsudku po svém vydání rozruch?</a:t>
            </a:r>
            <a:endParaRPr lang="cs-CZ" sz="1900" dirty="0"/>
          </a:p>
        </p:txBody>
      </p:sp>
      <p:pic>
        <p:nvPicPr>
          <p:cNvPr id="4098" name="Picture 2" descr="E:\Downloads\1347826624_Hel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96952"/>
            <a:ext cx="313184" cy="313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138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Použitá literatura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1000" dirty="0" smtClean="0"/>
              <a:t>Prokop, Vladimír: Přehled světové literatury 20. století. Sokolov 2006.</a:t>
            </a:r>
          </a:p>
          <a:p>
            <a:r>
              <a:rPr lang="cs-CZ" sz="1000" dirty="0" smtClean="0"/>
              <a:t>www.wikipedie.cz</a:t>
            </a:r>
          </a:p>
          <a:p>
            <a:r>
              <a:rPr lang="cs-CZ" sz="1000" dirty="0" smtClean="0"/>
              <a:t>Všechny obrázky byly staženy </a:t>
            </a:r>
            <a:r>
              <a:rPr lang="cs-CZ" sz="1000" dirty="0" smtClean="0"/>
              <a:t>11.3.2013</a:t>
            </a:r>
          </a:p>
          <a:p>
            <a:r>
              <a:rPr lang="cs-CZ" sz="1000" dirty="0" smtClean="0"/>
              <a:t>Obr. </a:t>
            </a:r>
            <a:r>
              <a:rPr lang="cs-CZ" sz="1000" dirty="0"/>
              <a:t>1 - http://</a:t>
            </a:r>
            <a:r>
              <a:rPr lang="cs-CZ" sz="1000" dirty="0" smtClean="0"/>
              <a:t>www.achievement.org/autodoc/photocredit/achievers/irv0-003</a:t>
            </a:r>
          </a:p>
          <a:p>
            <a:r>
              <a:rPr lang="cs-CZ" sz="1000" dirty="0" smtClean="0"/>
              <a:t>Obr. </a:t>
            </a:r>
            <a:r>
              <a:rPr lang="cs-CZ" sz="1000" dirty="0"/>
              <a:t>2 - http://</a:t>
            </a:r>
            <a:r>
              <a:rPr lang="cs-CZ" sz="1000" dirty="0" smtClean="0"/>
              <a:t>www.televize.cz/tv-porady/svet-podle-garpa-62393</a:t>
            </a:r>
          </a:p>
          <a:p>
            <a:r>
              <a:rPr lang="cs-CZ" sz="1000" dirty="0" smtClean="0"/>
              <a:t>Obr. </a:t>
            </a:r>
            <a:r>
              <a:rPr lang="cs-CZ" sz="1000" dirty="0"/>
              <a:t>3 - http://</a:t>
            </a:r>
            <a:r>
              <a:rPr lang="cs-CZ" sz="1000" dirty="0" smtClean="0"/>
              <a:t>www.reverseshot.com/article/station_agent_world_according_garp</a:t>
            </a:r>
          </a:p>
          <a:p>
            <a:r>
              <a:rPr lang="cs-CZ" sz="1000" dirty="0" smtClean="0"/>
              <a:t>Obr. </a:t>
            </a:r>
            <a:r>
              <a:rPr lang="cs-CZ" sz="1000" dirty="0"/>
              <a:t>4 - http://</a:t>
            </a:r>
            <a:r>
              <a:rPr lang="cs-CZ" sz="1000" dirty="0" smtClean="0"/>
              <a:t>www.online-zdarma.eu/pravidla-mostarny.html</a:t>
            </a:r>
          </a:p>
          <a:p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93497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Svět podle </a:t>
            </a:r>
            <a:r>
              <a:rPr lang="cs-CZ" sz="2000" dirty="0" err="1" smtClean="0"/>
              <a:t>Garpa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Pravidla </a:t>
            </a:r>
            <a:r>
              <a:rPr lang="cs-CZ" sz="2000" dirty="0" err="1" smtClean="0"/>
              <a:t>moŠtÁrny</a:t>
            </a:r>
            <a:endParaRPr lang="cs-CZ" sz="20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John </a:t>
            </a:r>
            <a:r>
              <a:rPr lang="cs-CZ" dirty="0" err="1" smtClean="0"/>
              <a:t>Winslow</a:t>
            </a:r>
            <a:r>
              <a:rPr lang="cs-CZ" dirty="0" smtClean="0"/>
              <a:t> </a:t>
            </a:r>
            <a:r>
              <a:rPr lang="cs-CZ" dirty="0" err="1" smtClean="0"/>
              <a:t>Irving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585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JOHN WINSLOW IRVING (1942)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a</a:t>
            </a:r>
            <a:r>
              <a:rPr lang="cs-CZ" sz="2400" dirty="0" smtClean="0"/>
              <a:t>merický spisovatel a nositel Oscara za scénář k filmu Pravidla moštárny</a:t>
            </a:r>
          </a:p>
          <a:p>
            <a:r>
              <a:rPr lang="cs-CZ" sz="2400" dirty="0" smtClean="0"/>
              <a:t>narodil se za neobvyklých okolností, které později ovlivnily zápletky několika jeho románů =&gt; nemanželské dítě – jeho matka Helen, dědička rodu </a:t>
            </a:r>
            <a:r>
              <a:rPr lang="cs-CZ" sz="2400" dirty="0" err="1" smtClean="0"/>
              <a:t>Winslow</a:t>
            </a:r>
            <a:r>
              <a:rPr lang="cs-CZ" sz="2400" dirty="0" smtClean="0"/>
              <a:t> (jedna z nejvýznamnějších rodin Nové Anglie), odmítala, aby John poznal svého pravého otce, profesora ruských dějin</a:t>
            </a:r>
          </a:p>
          <a:p>
            <a:r>
              <a:rPr lang="cs-CZ" sz="2400" dirty="0" smtClean="0"/>
              <a:t>Helen si později vzala </a:t>
            </a:r>
            <a:r>
              <a:rPr lang="cs-CZ" sz="2400" dirty="0" err="1" smtClean="0"/>
              <a:t>Collina</a:t>
            </a:r>
            <a:r>
              <a:rPr lang="cs-CZ" sz="2400" dirty="0" smtClean="0"/>
              <a:t> F.N. </a:t>
            </a:r>
            <a:r>
              <a:rPr lang="cs-CZ" sz="2400" dirty="0" err="1" smtClean="0"/>
              <a:t>Irvinga</a:t>
            </a:r>
            <a:r>
              <a:rPr lang="cs-CZ" sz="2400" dirty="0" smtClean="0"/>
              <a:t>, učitele na prestižní Philips </a:t>
            </a:r>
            <a:r>
              <a:rPr lang="cs-CZ" sz="2400" dirty="0" err="1" smtClean="0"/>
              <a:t>Exeter</a:t>
            </a:r>
            <a:r>
              <a:rPr lang="cs-CZ" sz="2400" dirty="0" smtClean="0"/>
              <a:t> </a:t>
            </a:r>
            <a:r>
              <a:rPr lang="cs-CZ" sz="2400" dirty="0" err="1" smtClean="0"/>
              <a:t>Academy</a:t>
            </a:r>
            <a:r>
              <a:rPr lang="cs-CZ" sz="2400" dirty="0" smtClean="0"/>
              <a:t> =&gt; John přijal jméno svého adoptivního otce </a:t>
            </a:r>
          </a:p>
          <a:p>
            <a:r>
              <a:rPr lang="cs-CZ" sz="2400" dirty="0"/>
              <a:t>d</a:t>
            </a:r>
            <a:r>
              <a:rPr lang="cs-CZ" sz="2400" dirty="0" smtClean="0"/>
              <a:t>o r. 2000 svého „pravého“ otce nehledal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2569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John </a:t>
            </a:r>
            <a:r>
              <a:rPr lang="cs-CZ" dirty="0" err="1" smtClean="0"/>
              <a:t>Winslow</a:t>
            </a:r>
            <a:r>
              <a:rPr lang="cs-CZ" dirty="0" smtClean="0"/>
              <a:t> </a:t>
            </a:r>
            <a:r>
              <a:rPr lang="cs-CZ" dirty="0" err="1" smtClean="0"/>
              <a:t>Irving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63773" y="1484784"/>
            <a:ext cx="8663675" cy="494331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2001 se dozvěděl, že má nevlastního bratra z druhého manželství svého biologického otce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 11 letech byl </a:t>
            </a:r>
            <a:r>
              <a:rPr lang="cs-CZ" sz="2400" dirty="0" err="1" smtClean="0"/>
              <a:t>Irving</a:t>
            </a:r>
            <a:r>
              <a:rPr lang="cs-CZ" sz="2400" dirty="0" smtClean="0"/>
              <a:t> pohlavně zneužit starší ženou </a:t>
            </a:r>
          </a:p>
          <a:p>
            <a:r>
              <a:rPr lang="cs-CZ" sz="2400" dirty="0"/>
              <a:t>ú</a:t>
            </a:r>
            <a:r>
              <a:rPr lang="cs-CZ" sz="2400" dirty="0" smtClean="0"/>
              <a:t>častnil se kurzu tvůrčího psaní v Iowě, prestižního amerického spisovatelského programu</a:t>
            </a:r>
          </a:p>
          <a:p>
            <a:r>
              <a:rPr lang="cs-CZ" sz="2400" dirty="0"/>
              <a:t>d</a:t>
            </a:r>
            <a:r>
              <a:rPr lang="cs-CZ" sz="2400" dirty="0" smtClean="0"/>
              <a:t>vakrát ženatý (tři  synové)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řednášel jako univerzitní profesor v Massachusetts anglickou literaturu 19. století</a:t>
            </a:r>
          </a:p>
          <a:p>
            <a:r>
              <a:rPr lang="cs-CZ" sz="2400" dirty="0"/>
              <a:t>j</a:t>
            </a:r>
            <a:r>
              <a:rPr lang="cs-CZ" sz="2400" dirty="0" smtClean="0"/>
              <a:t>eho první tři knihy nezpůsobily větší rozruch, až čtvrtá kniha – Svět podle </a:t>
            </a:r>
            <a:r>
              <a:rPr lang="cs-CZ" sz="2400" dirty="0" err="1" smtClean="0"/>
              <a:t>Garpa</a:t>
            </a:r>
            <a:r>
              <a:rPr lang="cs-CZ" sz="2400" dirty="0" smtClean="0"/>
              <a:t> (1978) mu přinesla obrovský úspěch</a:t>
            </a:r>
          </a:p>
          <a:p>
            <a:r>
              <a:rPr lang="cs-CZ" sz="2400" dirty="0"/>
              <a:t>b</a:t>
            </a:r>
            <a:r>
              <a:rPr lang="cs-CZ" sz="2400" dirty="0" smtClean="0"/>
              <a:t>ěhem spisovatelské činnosti pracoval jako trenér zápasu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5535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John </a:t>
            </a:r>
            <a:r>
              <a:rPr lang="cs-CZ" dirty="0" err="1" smtClean="0"/>
              <a:t>Irving</a:t>
            </a:r>
            <a:r>
              <a:rPr lang="cs-CZ" dirty="0" smtClean="0"/>
              <a:t> - dílo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512" y="1412776"/>
            <a:ext cx="4406136" cy="4640552"/>
          </a:xfrm>
        </p:spPr>
        <p:txBody>
          <a:bodyPr/>
          <a:lstStyle/>
          <a:p>
            <a:r>
              <a:rPr lang="cs-CZ" dirty="0" smtClean="0"/>
              <a:t>Svoboda medvědům (1969)</a:t>
            </a:r>
          </a:p>
          <a:p>
            <a:r>
              <a:rPr lang="cs-CZ" dirty="0" smtClean="0"/>
              <a:t>Pitná kúra (1972)</a:t>
            </a:r>
          </a:p>
          <a:p>
            <a:r>
              <a:rPr lang="cs-CZ" dirty="0" smtClean="0"/>
              <a:t>Svět podle </a:t>
            </a:r>
            <a:r>
              <a:rPr lang="cs-CZ" dirty="0" err="1" smtClean="0"/>
              <a:t>Garpa</a:t>
            </a:r>
            <a:r>
              <a:rPr lang="cs-CZ" dirty="0" smtClean="0"/>
              <a:t> (1978)</a:t>
            </a:r>
          </a:p>
          <a:p>
            <a:r>
              <a:rPr lang="cs-CZ" dirty="0" smtClean="0"/>
              <a:t>Hotel New Hampshire (1981)</a:t>
            </a:r>
          </a:p>
          <a:p>
            <a:r>
              <a:rPr lang="cs-CZ" dirty="0" smtClean="0"/>
              <a:t>Pravidla moštárny (1985)</a:t>
            </a:r>
          </a:p>
          <a:p>
            <a:r>
              <a:rPr lang="cs-CZ" dirty="0" smtClean="0"/>
              <a:t>Imaginární přítelkyně (1996)</a:t>
            </a:r>
          </a:p>
          <a:p>
            <a:r>
              <a:rPr lang="cs-CZ" dirty="0" smtClean="0"/>
              <a:t>Čtvrtá ruka (2001)</a:t>
            </a:r>
          </a:p>
          <a:p>
            <a:r>
              <a:rPr lang="cs-CZ" dirty="0" smtClean="0"/>
              <a:t>Dokud tě nenajdu (2005)</a:t>
            </a:r>
          </a:p>
        </p:txBody>
      </p:sp>
      <p:pic>
        <p:nvPicPr>
          <p:cNvPr id="1026" name="Picture 2" descr="http://www.achievement.org/achievers/irv0/large/irv0-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9" y="1412776"/>
            <a:ext cx="2805762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503917" y="5675141"/>
            <a:ext cx="5261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000" dirty="0" smtClean="0"/>
              <a:t>Obr. 1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28042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Svět podle </a:t>
            </a:r>
            <a:r>
              <a:rPr lang="cs-CZ" dirty="0" err="1"/>
              <a:t>G</a:t>
            </a:r>
            <a:r>
              <a:rPr lang="cs-CZ" dirty="0" err="1" smtClean="0"/>
              <a:t>arpa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h</a:t>
            </a:r>
            <a:r>
              <a:rPr lang="cs-CZ" sz="2400" dirty="0" smtClean="0"/>
              <a:t>l. postavy románu: T.S. </a:t>
            </a:r>
            <a:r>
              <a:rPr lang="cs-CZ" sz="2400" dirty="0" err="1" smtClean="0"/>
              <a:t>Garp</a:t>
            </a:r>
            <a:r>
              <a:rPr lang="cs-CZ" sz="2400" dirty="0" smtClean="0"/>
              <a:t> a jeho matka Jenny Fieldsová (feministka), </a:t>
            </a:r>
            <a:r>
              <a:rPr lang="cs-CZ" sz="2400" dirty="0" err="1" smtClean="0"/>
              <a:t>Garpova</a:t>
            </a:r>
            <a:r>
              <a:rPr lang="cs-CZ" sz="2400" dirty="0" smtClean="0"/>
              <a:t> žena Helena a jejich děti (synové </a:t>
            </a:r>
            <a:r>
              <a:rPr lang="cs-CZ" sz="2400" dirty="0" err="1" smtClean="0"/>
              <a:t>Duncan</a:t>
            </a:r>
            <a:r>
              <a:rPr lang="cs-CZ" sz="2400" dirty="0" smtClean="0"/>
              <a:t> a </a:t>
            </a:r>
            <a:r>
              <a:rPr lang="cs-CZ" sz="2400" dirty="0" err="1" smtClean="0"/>
              <a:t>Walt</a:t>
            </a:r>
            <a:r>
              <a:rPr lang="cs-CZ" sz="2400" dirty="0" smtClean="0"/>
              <a:t>, dcera Jenny), redaktor John Wolf, transsexuálka Roberta </a:t>
            </a:r>
            <a:r>
              <a:rPr lang="cs-CZ" sz="2400" dirty="0" err="1" smtClean="0"/>
              <a:t>Muldonová</a:t>
            </a:r>
            <a:r>
              <a:rPr lang="cs-CZ" sz="2400" dirty="0" smtClean="0"/>
              <a:t> (bývalý ragbyový hráč)</a:t>
            </a:r>
          </a:p>
          <a:p>
            <a:r>
              <a:rPr lang="cs-CZ" sz="2400" dirty="0" smtClean="0"/>
              <a:t>román je fiktivní biografií spisovatele </a:t>
            </a:r>
            <a:r>
              <a:rPr lang="cs-CZ" sz="2400" dirty="0" err="1" smtClean="0"/>
              <a:t>T.S.Garpa</a:t>
            </a:r>
            <a:r>
              <a:rPr lang="cs-CZ" sz="2400" dirty="0" smtClean="0"/>
              <a:t> (pojmenován podle svého otce Technika Seržanta </a:t>
            </a:r>
            <a:r>
              <a:rPr lang="cs-CZ" sz="2400" dirty="0" err="1" smtClean="0"/>
              <a:t>Garpa</a:t>
            </a:r>
            <a:r>
              <a:rPr lang="cs-CZ" sz="2400" dirty="0" smtClean="0"/>
              <a:t>)</a:t>
            </a:r>
          </a:p>
          <a:p>
            <a:r>
              <a:rPr lang="cs-CZ" sz="2400" dirty="0" err="1" smtClean="0"/>
              <a:t>Garp</a:t>
            </a:r>
            <a:r>
              <a:rPr lang="cs-CZ" sz="2400" dirty="0" smtClean="0"/>
              <a:t> trpí přehnanými úzkostmi o svou rodinu a přátele</a:t>
            </a:r>
          </a:p>
          <a:p>
            <a:r>
              <a:rPr lang="cs-CZ" sz="2400" dirty="0"/>
              <a:t>h</a:t>
            </a:r>
            <a:r>
              <a:rPr lang="cs-CZ" sz="2400" dirty="0" smtClean="0"/>
              <a:t>l. hrdina přijde na nevěru své ženy a shodou náhod doje k tragické autonehodě, při níž Helenin milenec přichází o penis, </a:t>
            </a:r>
            <a:r>
              <a:rPr lang="cs-CZ" sz="2400" dirty="0" err="1" smtClean="0"/>
              <a:t>Walt</a:t>
            </a:r>
            <a:r>
              <a:rPr lang="cs-CZ" sz="2400" dirty="0" smtClean="0"/>
              <a:t> o život a </a:t>
            </a:r>
            <a:r>
              <a:rPr lang="cs-CZ" sz="2400" dirty="0" err="1" smtClean="0"/>
              <a:t>Duncan</a:t>
            </a:r>
            <a:r>
              <a:rPr lang="cs-CZ" sz="2400" dirty="0" smtClean="0"/>
              <a:t> o oko</a:t>
            </a:r>
          </a:p>
          <a:p>
            <a:r>
              <a:rPr lang="cs-CZ" sz="2400" dirty="0" smtClean="0"/>
              <a:t>G. se z toho nikdy nevzpamatuje – jeho matka Jenny se ujímá celé rodiny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2260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Svět podle </a:t>
            </a:r>
            <a:r>
              <a:rPr lang="cs-CZ" dirty="0" err="1"/>
              <a:t>G</a:t>
            </a:r>
            <a:r>
              <a:rPr lang="cs-CZ" dirty="0" err="1" smtClean="0"/>
              <a:t>arpa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</a:t>
            </a:r>
            <a:r>
              <a:rPr lang="cs-CZ" sz="2400" dirty="0" smtClean="0"/>
              <a:t>ozději se manželům narodí  dcera Jenny a </a:t>
            </a:r>
            <a:r>
              <a:rPr lang="cs-CZ" sz="2400" dirty="0" err="1"/>
              <a:t>G</a:t>
            </a:r>
            <a:r>
              <a:rPr lang="cs-CZ" sz="2400" dirty="0" err="1" smtClean="0"/>
              <a:t>arp</a:t>
            </a:r>
            <a:r>
              <a:rPr lang="cs-CZ" sz="2400" dirty="0" smtClean="0"/>
              <a:t> napíše svůj román Svět podle </a:t>
            </a:r>
            <a:r>
              <a:rPr lang="cs-CZ" sz="2400" dirty="0" err="1" smtClean="0"/>
              <a:t>Bensahevera</a:t>
            </a:r>
            <a:r>
              <a:rPr lang="cs-CZ" sz="2400" dirty="0" smtClean="0"/>
              <a:t>, který z něj učiní známého spisovatele</a:t>
            </a:r>
          </a:p>
          <a:p>
            <a:r>
              <a:rPr lang="cs-CZ" sz="2400" dirty="0" err="1" smtClean="0"/>
              <a:t>Garp</a:t>
            </a:r>
            <a:r>
              <a:rPr lang="cs-CZ" sz="2400" dirty="0" smtClean="0"/>
              <a:t> s </a:t>
            </a:r>
            <a:r>
              <a:rPr lang="cs-CZ" sz="2400" dirty="0"/>
              <a:t>H</a:t>
            </a:r>
            <a:r>
              <a:rPr lang="cs-CZ" sz="2400" dirty="0" smtClean="0"/>
              <a:t>elenou se ujímají Ellen Jamesové, znásilněné holčičky, které její násilník vyřízl jazyk, aby se o jeho zločinu nedozvěděla policie, pachatel byl nakonec dopaden</a:t>
            </a:r>
          </a:p>
          <a:p>
            <a:r>
              <a:rPr lang="cs-CZ" sz="2400" dirty="0" err="1" smtClean="0"/>
              <a:t>Garp</a:t>
            </a:r>
            <a:r>
              <a:rPr lang="cs-CZ" sz="2400" dirty="0" smtClean="0"/>
              <a:t> je zaskočen slávou, kterou mu přinesl jeho román</a:t>
            </a:r>
            <a:r>
              <a:rPr lang="cs-CZ" sz="2400" dirty="0"/>
              <a:t> </a:t>
            </a:r>
            <a:r>
              <a:rPr lang="cs-CZ" sz="2400" dirty="0" smtClean="0"/>
              <a:t>=&gt; paranoia, strach o rodinu</a:t>
            </a:r>
          </a:p>
          <a:p>
            <a:r>
              <a:rPr lang="cs-CZ" sz="2400" dirty="0"/>
              <a:t>n</a:t>
            </a:r>
            <a:r>
              <a:rPr lang="cs-CZ" sz="2400" dirty="0" smtClean="0"/>
              <a:t>akonec je ve svých 33 letech zastřelen členkou hnutí Ellen Jamesové, která se domnívá, že </a:t>
            </a:r>
            <a:r>
              <a:rPr lang="cs-CZ" sz="2400" dirty="0" err="1" smtClean="0"/>
              <a:t>Garp</a:t>
            </a:r>
            <a:r>
              <a:rPr lang="cs-CZ" sz="2400" dirty="0" smtClean="0"/>
              <a:t> je odpovědný za smrt její sestry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3578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Svět podle </a:t>
            </a:r>
            <a:r>
              <a:rPr lang="cs-CZ" dirty="0" err="1" smtClean="0"/>
              <a:t>Garpa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274320" lvl="1" indent="0">
              <a:buNone/>
            </a:pPr>
            <a:r>
              <a:rPr lang="cs-CZ" dirty="0" smtClean="0"/>
              <a:t>Úkol č.1 – Naleznete v díle autobiografické prvky?</a:t>
            </a:r>
          </a:p>
          <a:p>
            <a:pPr marL="274320" lvl="1" indent="0">
              <a:buNone/>
            </a:pPr>
            <a:r>
              <a:rPr lang="cs-CZ" dirty="0" smtClean="0"/>
              <a:t>Úkol č.2 –Zjistěte reakci čtenářů při vydání díla.</a:t>
            </a:r>
          </a:p>
          <a:p>
            <a:pPr marL="274320" lvl="1" indent="0">
              <a:buNone/>
            </a:pPr>
            <a:r>
              <a:rPr lang="cs-CZ" dirty="0" smtClean="0"/>
              <a:t>Úkol č.3 – Inspiroval </a:t>
            </a:r>
            <a:r>
              <a:rPr lang="cs-CZ" dirty="0" err="1" smtClean="0"/>
              <a:t>Irving</a:t>
            </a:r>
            <a:r>
              <a:rPr lang="cs-CZ" dirty="0" smtClean="0"/>
              <a:t> jiné autory?</a:t>
            </a:r>
          </a:p>
          <a:p>
            <a:endParaRPr lang="cs-CZ" dirty="0"/>
          </a:p>
          <a:p>
            <a:r>
              <a:rPr lang="cs-CZ" dirty="0"/>
              <a:t>r</a:t>
            </a:r>
            <a:r>
              <a:rPr lang="cs-CZ" dirty="0" smtClean="0"/>
              <a:t>omán byl 1985 zfilmován – režie G. Roy </a:t>
            </a:r>
            <a:r>
              <a:rPr lang="cs-CZ" dirty="0" err="1" smtClean="0"/>
              <a:t>Hill</a:t>
            </a:r>
            <a:r>
              <a:rPr lang="cs-CZ" dirty="0" smtClean="0"/>
              <a:t>, </a:t>
            </a:r>
            <a:r>
              <a:rPr lang="cs-CZ" dirty="0" err="1" smtClean="0"/>
              <a:t>Garpa</a:t>
            </a:r>
            <a:r>
              <a:rPr lang="cs-CZ" dirty="0" smtClean="0"/>
              <a:t> ztvárnil Robin </a:t>
            </a:r>
            <a:r>
              <a:rPr lang="cs-CZ" dirty="0" err="1" smtClean="0"/>
              <a:t>Williams</a:t>
            </a:r>
            <a:endParaRPr lang="cs-CZ" dirty="0"/>
          </a:p>
        </p:txBody>
      </p:sp>
      <p:pic>
        <p:nvPicPr>
          <p:cNvPr id="2050" name="Picture 2" descr="http://media.televize.cz/film/wamyvkc6of0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420366"/>
            <a:ext cx="351472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reverseshot.com/files/images/issue29/world-according-to-gar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876942"/>
            <a:ext cx="3514725" cy="2189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6561549" y="3573016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000" dirty="0" smtClean="0"/>
              <a:t>Obr. 2</a:t>
            </a:r>
            <a:endParaRPr lang="cs-CZ" sz="1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561599" y="6066671"/>
            <a:ext cx="5421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000" dirty="0" smtClean="0"/>
              <a:t>Obr. 3</a:t>
            </a:r>
            <a:endParaRPr lang="cs-CZ" sz="1000" dirty="0"/>
          </a:p>
        </p:txBody>
      </p:sp>
      <p:pic>
        <p:nvPicPr>
          <p:cNvPr id="9" name="Picture 2" descr="E:\Downloads\1347826624_Help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47938"/>
            <a:ext cx="313184" cy="313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E:\Downloads\1347826624_Help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83507"/>
            <a:ext cx="313184" cy="313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E:\Downloads\1347826624_Help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24944"/>
            <a:ext cx="313184" cy="313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007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moštárny (1985)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z</a:t>
            </a:r>
            <a:r>
              <a:rPr lang="cs-CZ" sz="2400" dirty="0" smtClean="0"/>
              <a:t>filmováno 1999 – </a:t>
            </a:r>
            <a:r>
              <a:rPr lang="cs-CZ" sz="2400" dirty="0" err="1" smtClean="0"/>
              <a:t>Lass</a:t>
            </a:r>
            <a:r>
              <a:rPr lang="cs-CZ" sz="2400" dirty="0" smtClean="0"/>
              <a:t> </a:t>
            </a:r>
            <a:r>
              <a:rPr lang="cs-CZ" sz="2400" dirty="0" err="1" smtClean="0"/>
              <a:t>Hallstrom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scénář – John </a:t>
            </a:r>
            <a:r>
              <a:rPr lang="cs-CZ" sz="2400" dirty="0" err="1" smtClean="0"/>
              <a:t>Irving</a:t>
            </a:r>
            <a:r>
              <a:rPr lang="cs-CZ" sz="2400" dirty="0" smtClean="0"/>
              <a:t> (malá role přednosty stanice)</a:t>
            </a:r>
            <a:br>
              <a:rPr lang="cs-CZ" sz="2400" dirty="0" smtClean="0"/>
            </a:br>
            <a:r>
              <a:rPr lang="cs-CZ" sz="2400" dirty="0" smtClean="0"/>
              <a:t>film získal dva Oscary a dalších pět nominací</a:t>
            </a:r>
          </a:p>
          <a:p>
            <a:r>
              <a:rPr lang="cs-CZ" sz="2400" dirty="0"/>
              <a:t>d</a:t>
            </a:r>
            <a:r>
              <a:rPr lang="cs-CZ" sz="2400" dirty="0" smtClean="0"/>
              <a:t>ěj se odehrává v 1. pol. 40. let 20. století v Nové Anglii</a:t>
            </a:r>
          </a:p>
          <a:p>
            <a:r>
              <a:rPr lang="cs-CZ" sz="2400" dirty="0" err="1" smtClean="0"/>
              <a:t>Homer</a:t>
            </a:r>
            <a:r>
              <a:rPr lang="cs-CZ" sz="2400" dirty="0" smtClean="0"/>
              <a:t> </a:t>
            </a:r>
            <a:r>
              <a:rPr lang="cs-CZ" sz="2400" dirty="0" err="1" smtClean="0"/>
              <a:t>Wells</a:t>
            </a:r>
            <a:r>
              <a:rPr lang="cs-CZ" sz="2400" dirty="0" smtClean="0"/>
              <a:t> vyrůstá v sirotčinci vedeném dr. </a:t>
            </a:r>
            <a:r>
              <a:rPr lang="cs-CZ" sz="2400" dirty="0" err="1" smtClean="0"/>
              <a:t>Wilburem</a:t>
            </a:r>
            <a:r>
              <a:rPr lang="cs-CZ" sz="2400" dirty="0" smtClean="0"/>
              <a:t> </a:t>
            </a:r>
            <a:r>
              <a:rPr lang="cs-CZ" sz="2400" dirty="0" err="1" smtClean="0"/>
              <a:t>Larchem</a:t>
            </a:r>
            <a:r>
              <a:rPr lang="cs-CZ" sz="2400" dirty="0" smtClean="0"/>
              <a:t> poté, co jej pěstouni dvakrát vrátili zpět</a:t>
            </a:r>
          </a:p>
          <a:p>
            <a:r>
              <a:rPr lang="cs-CZ" sz="2400" dirty="0"/>
              <a:t>d</a:t>
            </a:r>
            <a:r>
              <a:rPr lang="cs-CZ" sz="2400" dirty="0" smtClean="0"/>
              <a:t>r. </a:t>
            </a:r>
            <a:r>
              <a:rPr lang="cs-CZ" sz="2400" dirty="0" err="1" smtClean="0"/>
              <a:t>Larch</a:t>
            </a:r>
            <a:r>
              <a:rPr lang="cs-CZ" sz="2400" dirty="0" smtClean="0"/>
              <a:t> tajně prováděl potraty u učil </a:t>
            </a:r>
            <a:r>
              <a:rPr lang="cs-CZ" sz="2400" dirty="0" err="1" smtClean="0"/>
              <a:t>Homera</a:t>
            </a:r>
            <a:r>
              <a:rPr lang="cs-CZ" sz="2400" dirty="0" smtClean="0"/>
              <a:t> v oblasti gynekologie, dále </a:t>
            </a:r>
            <a:r>
              <a:rPr lang="cs-CZ" sz="2400" dirty="0" err="1" smtClean="0"/>
              <a:t>Homerovi</a:t>
            </a:r>
            <a:r>
              <a:rPr lang="cs-CZ" sz="2400" dirty="0" smtClean="0"/>
              <a:t> namluvil, že má vrozenou srdeční vadu, pro kterou nemůže být odveden do armády</a:t>
            </a:r>
          </a:p>
          <a:p>
            <a:r>
              <a:rPr lang="cs-CZ" sz="2400" dirty="0" err="1" smtClean="0"/>
              <a:t>Homer</a:t>
            </a:r>
            <a:r>
              <a:rPr lang="cs-CZ" sz="2400" dirty="0" smtClean="0"/>
              <a:t> opouští sirotčinec s mladým párem </a:t>
            </a:r>
            <a:r>
              <a:rPr lang="cs-CZ" sz="2400" dirty="0" err="1" smtClean="0"/>
              <a:t>Candy</a:t>
            </a:r>
            <a:r>
              <a:rPr lang="cs-CZ" sz="2400" dirty="0" smtClean="0"/>
              <a:t> a </a:t>
            </a:r>
            <a:r>
              <a:rPr lang="cs-CZ" sz="2400" dirty="0" err="1" smtClean="0"/>
              <a:t>Wallym</a:t>
            </a:r>
            <a:r>
              <a:rPr lang="cs-CZ" sz="2400" dirty="0" smtClean="0"/>
              <a:t> (přišli do sirotčince kvůli potratu), kteří pracují v jablečném sadu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007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368</TotalTime>
  <Words>658</Words>
  <Application>Microsoft Office PowerPoint</Application>
  <PresentationFormat>Předvádění na obrazovce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Administrativní</vt:lpstr>
      <vt:lpstr>Prezentace aplikace PowerPoint</vt:lpstr>
      <vt:lpstr>John Winslow Irving</vt:lpstr>
      <vt:lpstr>JOHN WINSLOW IRVING (1942)</vt:lpstr>
      <vt:lpstr>John Winslow Irving</vt:lpstr>
      <vt:lpstr>John Irving - dílo</vt:lpstr>
      <vt:lpstr>Svět podle Garpa</vt:lpstr>
      <vt:lpstr>Svět podle Garpa</vt:lpstr>
      <vt:lpstr>Svět podle Garpa</vt:lpstr>
      <vt:lpstr>Pravidla moštárny (1985)</vt:lpstr>
      <vt:lpstr>Pravidla moštárny</vt:lpstr>
      <vt:lpstr>Pravidla moštárny</vt:lpstr>
      <vt:lpstr>Použitá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Winslow Irving</dc:title>
  <dc:creator>Kaja</dc:creator>
  <cp:lastModifiedBy>Libor</cp:lastModifiedBy>
  <cp:revision>28</cp:revision>
  <dcterms:created xsi:type="dcterms:W3CDTF">2013-04-01T08:11:13Z</dcterms:created>
  <dcterms:modified xsi:type="dcterms:W3CDTF">2013-04-01T15:08:07Z</dcterms:modified>
</cp:coreProperties>
</file>