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1"/>
  </p:notesMasterIdLst>
  <p:sldIdLst>
    <p:sldId id="27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66" y="-10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E138-0451-4F38-80E0-1C79B35E5241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56529-9B35-4419-B01C-622D9755A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51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83568" y="764704"/>
            <a:ext cx="7488832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239783" y="1073927"/>
            <a:ext cx="3658374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</a:t>
            </a:r>
            <a:r>
              <a:rPr lang="en-US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Y_32_INOVACE_</a:t>
            </a:r>
            <a:r>
              <a:rPr lang="cs-CZ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ČJK44060BED</a:t>
            </a:r>
            <a:endParaRPr lang="cs-CZ" dirty="0"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791511" y="1915380"/>
            <a:ext cx="6624736" cy="37548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/>
              <a:t>Výukový materiál v rámci projektu OPVK 1.5 Peníze středním školám</a:t>
            </a:r>
            <a:br>
              <a:rPr lang="cs-CZ" sz="1400" b="1" dirty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Číslo projektu:		CZ.1.07/1.5.00/34.0883 </a:t>
            </a:r>
            <a:br>
              <a:rPr lang="cs-CZ" sz="1400" b="1" dirty="0"/>
            </a:br>
            <a:r>
              <a:rPr lang="cs-CZ" sz="1400" b="1" dirty="0"/>
              <a:t>Název projektu:		Rozvoj vzdělanosti</a:t>
            </a:r>
            <a:br>
              <a:rPr lang="cs-CZ" sz="1400" b="1" dirty="0"/>
            </a:br>
            <a:r>
              <a:rPr lang="cs-CZ" sz="1400" b="1" dirty="0"/>
              <a:t>Číslo šablony:   		III/2</a:t>
            </a:r>
            <a:br>
              <a:rPr lang="cs-CZ" sz="1400" b="1" dirty="0"/>
            </a:br>
            <a:r>
              <a:rPr lang="cs-CZ" sz="1400" b="1" dirty="0"/>
              <a:t>Datum vytvoření:	</a:t>
            </a:r>
            <a:r>
              <a:rPr lang="cs-CZ" sz="1400" b="1" dirty="0" smtClean="0"/>
              <a:t>	18.3. 2013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Autor:			</a:t>
            </a:r>
            <a:r>
              <a:rPr lang="cs-CZ" sz="1400" b="1" dirty="0" smtClean="0"/>
              <a:t>Mgr. Karla </a:t>
            </a:r>
            <a:r>
              <a:rPr lang="cs-CZ" sz="1400" b="1" dirty="0" err="1" smtClean="0"/>
              <a:t>Bedrlíková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Určeno pro předmět:      </a:t>
            </a:r>
            <a:r>
              <a:rPr lang="cs-CZ" sz="1400" b="1" dirty="0" smtClean="0"/>
              <a:t>	Český jazyk a literatura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Tematická oblast:	</a:t>
            </a:r>
            <a:r>
              <a:rPr lang="cs-CZ" sz="1400" b="1" dirty="0" smtClean="0"/>
              <a:t>	Světová literatura po roce 1945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Obor vzdělání:		</a:t>
            </a:r>
            <a:r>
              <a:rPr lang="cs-CZ" sz="1400" b="1" dirty="0" smtClean="0"/>
              <a:t>Kosmetické služby (69-41-L/01), 4. ročník                                         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Název výukového materiálu: </a:t>
            </a:r>
            <a:r>
              <a:rPr lang="cs-CZ" sz="1400" b="1" dirty="0" smtClean="0"/>
              <a:t>	Světová literatura po roce 1945 - test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Popis využití: </a:t>
            </a:r>
            <a:r>
              <a:rPr lang="cs-CZ" sz="1400" b="1" dirty="0" smtClean="0"/>
              <a:t>		Interaktivní test za použití notebooku s 				možností tisku pracovního listu</a:t>
            </a:r>
          </a:p>
          <a:p>
            <a:r>
              <a:rPr lang="cs-CZ" sz="1400" b="1" dirty="0" smtClean="0"/>
              <a:t>Čas</a:t>
            </a:r>
            <a:r>
              <a:rPr lang="cs-CZ" sz="1400" b="1" dirty="0"/>
              <a:t>:  </a:t>
            </a:r>
            <a:r>
              <a:rPr lang="cs-CZ" sz="1400" b="1" dirty="0" smtClean="0"/>
              <a:t>			20 </a:t>
            </a:r>
            <a:r>
              <a:rPr lang="cs-CZ" sz="1400" b="1" dirty="0"/>
              <a:t>minut </a:t>
            </a:r>
            <a:br>
              <a:rPr lang="cs-CZ" sz="1400" b="1" dirty="0"/>
            </a:br>
            <a:r>
              <a:rPr lang="cs-CZ" sz="1400" dirty="0"/>
              <a:t/>
            </a:r>
            <a:br>
              <a:rPr lang="cs-CZ" sz="1400" dirty="0"/>
            </a:br>
            <a:endParaRPr lang="cs-CZ" sz="1400" dirty="0"/>
          </a:p>
        </p:txBody>
      </p:sp>
      <p:pic>
        <p:nvPicPr>
          <p:cNvPr id="5" name="Picture 2" descr="E:\Downloads\Kaja\loga_sablony_pruhled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3098011" cy="68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21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764705"/>
            <a:ext cx="8229600" cy="1512167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8. Určete blíže charakteristiku </a:t>
            </a:r>
            <a:r>
              <a:rPr lang="cs-CZ" b="1" dirty="0" err="1" smtClean="0"/>
              <a:t>Nabokovy</a:t>
            </a:r>
            <a:r>
              <a:rPr lang="cs-CZ" b="1" dirty="0" smtClean="0"/>
              <a:t> Lolity:</a:t>
            </a:r>
          </a:p>
          <a:p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2195736" y="4089312"/>
            <a:ext cx="3017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filozofický román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95736" y="3557174"/>
            <a:ext cx="3504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/>
              <a:t>p</a:t>
            </a:r>
            <a:r>
              <a:rPr lang="cs-CZ" dirty="0" smtClean="0"/>
              <a:t>sychologický román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195736" y="3025035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/>
              <a:t>h</a:t>
            </a:r>
            <a:r>
              <a:rPr lang="cs-CZ" dirty="0" smtClean="0"/>
              <a:t>istorický román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195736" y="249289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A.	sociální román</a:t>
            </a:r>
            <a:endParaRPr lang="cs-CZ" dirty="0"/>
          </a:p>
        </p:txBody>
      </p:sp>
      <p:pic>
        <p:nvPicPr>
          <p:cNvPr id="8194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05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692697"/>
            <a:ext cx="8373616" cy="129614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9. </a:t>
            </a:r>
            <a:r>
              <a:rPr lang="cs-CZ" sz="2800" b="1" dirty="0" smtClean="0"/>
              <a:t>Jak se jmenuje začínající </a:t>
            </a:r>
            <a:r>
              <a:rPr lang="cs-CZ" sz="2800" b="1" dirty="0" smtClean="0">
                <a:solidFill>
                  <a:srgbClr val="FFC000"/>
                </a:solidFill>
              </a:rPr>
              <a:t>spisovatel</a:t>
            </a:r>
            <a:r>
              <a:rPr lang="cs-CZ" sz="2800" b="1" dirty="0" smtClean="0"/>
              <a:t> z románu </a:t>
            </a:r>
            <a:r>
              <a:rPr lang="cs-CZ" sz="2800" b="1" dirty="0" err="1" smtClean="0"/>
              <a:t>Sophiina</a:t>
            </a:r>
            <a:r>
              <a:rPr lang="cs-CZ" sz="2800" b="1" dirty="0" smtClean="0"/>
              <a:t> volba?</a:t>
            </a:r>
          </a:p>
          <a:p>
            <a:endParaRPr lang="cs-CZ" sz="28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806450" y="4581128"/>
            <a:ext cx="18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William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06450" y="3957058"/>
            <a:ext cx="1795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 err="1" smtClean="0"/>
              <a:t>Stingo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06450" y="3332989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Dingo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06450" y="2708920"/>
            <a:ext cx="164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 err="1" smtClean="0"/>
              <a:t>Sting</a:t>
            </a:r>
            <a:endParaRPr lang="cs-CZ" dirty="0"/>
          </a:p>
        </p:txBody>
      </p:sp>
      <p:pic>
        <p:nvPicPr>
          <p:cNvPr id="9218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98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764705"/>
            <a:ext cx="8157592" cy="115212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10. Který z následujících bodů </a:t>
            </a:r>
            <a:r>
              <a:rPr lang="cs-CZ" b="1" dirty="0" smtClean="0">
                <a:solidFill>
                  <a:srgbClr val="FFC000"/>
                </a:solidFill>
              </a:rPr>
              <a:t>nepatří</a:t>
            </a:r>
            <a:r>
              <a:rPr lang="cs-CZ" b="1" dirty="0" smtClean="0"/>
              <a:t> ke </a:t>
            </a:r>
            <a:r>
              <a:rPr lang="cs-CZ" b="1" dirty="0" smtClean="0">
                <a:solidFill>
                  <a:srgbClr val="FFC000"/>
                </a:solidFill>
              </a:rPr>
              <a:t>znakům sci-fi</a:t>
            </a:r>
            <a:r>
              <a:rPr lang="cs-CZ" b="1" dirty="0" smtClean="0"/>
              <a:t> literatury ?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35696" y="4006805"/>
            <a:ext cx="6991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D.	Inspiračním zdrojem jsou nejnovější vědecké poznatky, vynálezy a experimenty.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35696" y="3491716"/>
            <a:ext cx="6606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Popisuje dobrodružné cesty a bádání ve vesmíru.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35696" y="2732923"/>
            <a:ext cx="5867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Ukazuje důsledky některých lidských činů v</a:t>
            </a:r>
            <a:br>
              <a:rPr lang="cs-CZ" dirty="0" smtClean="0"/>
            </a:br>
            <a:r>
              <a:rPr lang="cs-CZ" dirty="0" smtClean="0"/>
              <a:t>budoucnosti.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35696" y="1988840"/>
            <a:ext cx="6991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Obrací se do dávné minulosti, čerpá z bájných světů</a:t>
            </a:r>
          </a:p>
          <a:p>
            <a:r>
              <a:rPr lang="cs-CZ" dirty="0" smtClean="0"/>
              <a:t>a mytologie.</a:t>
            </a:r>
            <a:endParaRPr lang="cs-CZ" dirty="0"/>
          </a:p>
        </p:txBody>
      </p:sp>
      <p:pic>
        <p:nvPicPr>
          <p:cNvPr id="10242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12" y="509012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12" y="509012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12" y="509012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12" y="509012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13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692697"/>
            <a:ext cx="8301608" cy="1008111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cs-CZ" b="1" dirty="0" smtClean="0"/>
              <a:t>11. </a:t>
            </a:r>
            <a:r>
              <a:rPr lang="cs-CZ" b="1" dirty="0" smtClean="0">
                <a:solidFill>
                  <a:srgbClr val="FFC000"/>
                </a:solidFill>
              </a:rPr>
              <a:t>Neorealismus</a:t>
            </a:r>
            <a:r>
              <a:rPr lang="cs-CZ" b="1" dirty="0" smtClean="0"/>
              <a:t> byl nejvýraznějším uměleckým směrem v Itálii po II. </a:t>
            </a:r>
            <a:r>
              <a:rPr lang="cs-CZ" b="1" dirty="0"/>
              <a:t>s</a:t>
            </a:r>
            <a:r>
              <a:rPr lang="cs-CZ" b="1" dirty="0" smtClean="0"/>
              <a:t>větové válce. Se kterou oblastí je kromě literatury spjat?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691680" y="3861048"/>
            <a:ext cx="272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/>
              <a:t>s</a:t>
            </a:r>
            <a:r>
              <a:rPr lang="cs-CZ" dirty="0" smtClean="0"/>
              <a:t>e sochařstvím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91680" y="3260982"/>
            <a:ext cx="2143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/>
              <a:t> s</a:t>
            </a:r>
            <a:r>
              <a:rPr lang="cs-CZ" dirty="0" smtClean="0"/>
              <a:t> módou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2660915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/>
              <a:t> </a:t>
            </a:r>
            <a:r>
              <a:rPr lang="cs-CZ" dirty="0" smtClean="0"/>
              <a:t>kinematografií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91680" y="2060848"/>
            <a:ext cx="235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/>
              <a:t>s</a:t>
            </a:r>
            <a:r>
              <a:rPr lang="cs-CZ" dirty="0" smtClean="0"/>
              <a:t> malířstvím</a:t>
            </a:r>
            <a:endParaRPr lang="cs-CZ" dirty="0"/>
          </a:p>
        </p:txBody>
      </p:sp>
      <p:pic>
        <p:nvPicPr>
          <p:cNvPr id="11266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12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692697"/>
            <a:ext cx="8229600" cy="792087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cs-CZ" b="1" dirty="0" smtClean="0"/>
              <a:t>12.Rozhodněte, jak se jmenují </a:t>
            </a:r>
            <a:r>
              <a:rPr lang="cs-CZ" b="1" dirty="0" smtClean="0">
                <a:solidFill>
                  <a:srgbClr val="FFC000"/>
                </a:solidFill>
              </a:rPr>
              <a:t>hlavní protagonisté </a:t>
            </a:r>
            <a:r>
              <a:rPr lang="cs-CZ" b="1" dirty="0" smtClean="0"/>
              <a:t>románu Jacka  </a:t>
            </a:r>
            <a:r>
              <a:rPr lang="cs-CZ" b="1" dirty="0" err="1" smtClean="0"/>
              <a:t>Kerouaca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C000"/>
                </a:solidFill>
              </a:rPr>
              <a:t>Na cestě</a:t>
            </a:r>
            <a:r>
              <a:rPr lang="cs-CZ" b="1" dirty="0" smtClean="0"/>
              <a:t>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506052" y="3502749"/>
            <a:ext cx="2515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David a Saul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06052" y="2911231"/>
            <a:ext cx="2332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 err="1" smtClean="0"/>
              <a:t>Seal</a:t>
            </a:r>
            <a:r>
              <a:rPr lang="cs-CZ" dirty="0" smtClean="0"/>
              <a:t> a Dan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506052" y="2319714"/>
            <a:ext cx="2332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Dean a </a:t>
            </a:r>
            <a:r>
              <a:rPr lang="cs-CZ" dirty="0" err="1" smtClean="0"/>
              <a:t>Sal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06052" y="1728197"/>
            <a:ext cx="2438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Sean a Paul</a:t>
            </a:r>
            <a:endParaRPr lang="cs-CZ" dirty="0"/>
          </a:p>
        </p:txBody>
      </p:sp>
      <p:pic>
        <p:nvPicPr>
          <p:cNvPr id="12290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40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548681"/>
            <a:ext cx="8229600" cy="129614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13. Který termín </a:t>
            </a:r>
            <a:r>
              <a:rPr lang="cs-CZ" b="1" dirty="0" smtClean="0">
                <a:solidFill>
                  <a:srgbClr val="FFC000"/>
                </a:solidFill>
              </a:rPr>
              <a:t>nesouvisí</a:t>
            </a:r>
            <a:r>
              <a:rPr lang="cs-CZ" b="1" dirty="0" smtClean="0"/>
              <a:t> s románem </a:t>
            </a:r>
            <a:r>
              <a:rPr lang="cs-CZ" b="1" dirty="0" smtClean="0">
                <a:solidFill>
                  <a:srgbClr val="FFC000"/>
                </a:solidFill>
              </a:rPr>
              <a:t>1984 </a:t>
            </a:r>
            <a:r>
              <a:rPr lang="cs-CZ" b="1" dirty="0" smtClean="0"/>
              <a:t>G. </a:t>
            </a:r>
            <a:r>
              <a:rPr lang="cs-CZ" b="1" dirty="0" err="1" smtClean="0"/>
              <a:t>Orwella</a:t>
            </a:r>
            <a:r>
              <a:rPr lang="cs-CZ" b="1" dirty="0" smtClean="0"/>
              <a:t>?</a:t>
            </a:r>
          </a:p>
          <a:p>
            <a:pPr marL="109728" indent="0">
              <a:buNone/>
            </a:pPr>
            <a:endParaRPr lang="cs-CZ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823775" y="3643283"/>
            <a:ext cx="210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Oceánie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23775" y="3091802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Velký bratr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23775" y="2540321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/>
              <a:t>m</a:t>
            </a:r>
            <a:r>
              <a:rPr lang="cs-CZ" dirty="0" smtClean="0"/>
              <a:t>ístnost 202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23775" y="1988840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 err="1" smtClean="0"/>
              <a:t>newspeak</a:t>
            </a:r>
            <a:endParaRPr lang="cs-CZ" dirty="0"/>
          </a:p>
        </p:txBody>
      </p:sp>
      <p:pic>
        <p:nvPicPr>
          <p:cNvPr id="13314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39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764705"/>
            <a:ext cx="8157592" cy="1224135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cs-CZ" b="1" dirty="0" smtClean="0"/>
              <a:t>14. Dílo </a:t>
            </a:r>
            <a:r>
              <a:rPr lang="cs-CZ" b="1" dirty="0" smtClean="0">
                <a:solidFill>
                  <a:srgbClr val="FFC000"/>
                </a:solidFill>
              </a:rPr>
              <a:t>1984</a:t>
            </a:r>
            <a:r>
              <a:rPr lang="cs-CZ" b="1" dirty="0" smtClean="0"/>
              <a:t> řadíme k:</a:t>
            </a:r>
          </a:p>
          <a:p>
            <a:pPr marL="365760" lvl="1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979712" y="3347700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/>
              <a:t>f</a:t>
            </a:r>
            <a:r>
              <a:rPr lang="cs-CZ" dirty="0" smtClean="0"/>
              <a:t>antasy literatuře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79712" y="2820221"/>
            <a:ext cx="3393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/>
              <a:t>u</a:t>
            </a:r>
            <a:r>
              <a:rPr lang="cs-CZ" dirty="0" smtClean="0"/>
              <a:t>topickému románu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79712" y="2292743"/>
            <a:ext cx="371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/>
              <a:t>r</a:t>
            </a:r>
            <a:r>
              <a:rPr lang="cs-CZ" dirty="0" smtClean="0"/>
              <a:t>ománu ze současnosti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79712" y="1765265"/>
            <a:ext cx="1930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alegorii</a:t>
            </a:r>
            <a:endParaRPr lang="cs-CZ" dirty="0"/>
          </a:p>
        </p:txBody>
      </p:sp>
      <p:pic>
        <p:nvPicPr>
          <p:cNvPr id="14338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29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29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29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29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38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494126"/>
            <a:ext cx="8229600" cy="151216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800" b="1" dirty="0" smtClean="0"/>
              <a:t>15. Představitelem jakého z proudů moderní literatury je spisovatel Samuel </a:t>
            </a:r>
            <a:r>
              <a:rPr lang="cs-CZ" sz="2800" b="1" dirty="0" err="1" smtClean="0"/>
              <a:t>Beckett</a:t>
            </a:r>
            <a:r>
              <a:rPr lang="cs-CZ" sz="2800" b="1" dirty="0" smtClean="0"/>
              <a:t>?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33153" y="3929574"/>
            <a:ext cx="3054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postmodernismus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35718" y="3269631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/>
              <a:t> a</a:t>
            </a:r>
            <a:r>
              <a:rPr lang="cs-CZ" dirty="0" smtClean="0"/>
              <a:t>bsurdní drama</a:t>
            </a:r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33153" y="2683757"/>
            <a:ext cx="3142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/>
              <a:t>m</a:t>
            </a:r>
            <a:r>
              <a:rPr lang="cs-CZ" dirty="0" smtClean="0"/>
              <a:t>agický realismus</a:t>
            </a:r>
            <a:endParaRPr lang="cs-CZ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33153" y="2060848"/>
            <a:ext cx="2449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/>
              <a:t>n</a:t>
            </a:r>
            <a:r>
              <a:rPr lang="cs-CZ" dirty="0" smtClean="0"/>
              <a:t>ový román</a:t>
            </a:r>
            <a:endParaRPr lang="cs-CZ" dirty="0"/>
          </a:p>
        </p:txBody>
      </p:sp>
      <p:pic>
        <p:nvPicPr>
          <p:cNvPr id="15362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590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590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590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590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78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20689"/>
            <a:ext cx="8229600" cy="115212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16. Jak lze co nejlépe charakterizovat absurdní drama?</a:t>
            </a:r>
          </a:p>
          <a:p>
            <a:endParaRPr lang="cs-CZ" dirty="0" smtClean="0"/>
          </a:p>
          <a:p>
            <a:pPr marL="624078" indent="-514350">
              <a:buFont typeface="+mj-lt"/>
              <a:buAutoNum type="alphaUcPeriod"/>
            </a:pP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619672" y="4294837"/>
            <a:ext cx="64780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drama, které představuje odcizeného člověka </a:t>
            </a:r>
            <a:br>
              <a:rPr lang="cs-CZ" dirty="0" smtClean="0"/>
            </a:br>
            <a:r>
              <a:rPr lang="cs-CZ" dirty="0" smtClean="0"/>
              <a:t>v bezvýchodných situacích a bez schopnosti dorozumět</a:t>
            </a:r>
            <a:br>
              <a:rPr lang="cs-CZ" dirty="0" smtClean="0"/>
            </a:br>
            <a:r>
              <a:rPr lang="cs-CZ" dirty="0" smtClean="0"/>
              <a:t>se – 2. pol. 20. stol.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19672" y="3563724"/>
            <a:ext cx="6599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/>
              <a:t>d</a:t>
            </a:r>
            <a:r>
              <a:rPr lang="cs-CZ" dirty="0" smtClean="0"/>
              <a:t>rama  s prvky černého humoru, které vyzdvihuje</a:t>
            </a:r>
            <a:br>
              <a:rPr lang="cs-CZ" dirty="0" smtClean="0"/>
            </a:br>
            <a:r>
              <a:rPr lang="cs-CZ" dirty="0" smtClean="0"/>
              <a:t>nutnost pevné morálky – 70. léta 20. stol.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19672" y="2771636"/>
            <a:ext cx="6179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/>
              <a:t>v</a:t>
            </a:r>
            <a:r>
              <a:rPr lang="cs-CZ" dirty="0" smtClean="0"/>
              <a:t>eršované drama, jehož motivem je bloudění</a:t>
            </a:r>
            <a:br>
              <a:rPr lang="cs-CZ" dirty="0" smtClean="0"/>
            </a:br>
            <a:r>
              <a:rPr lang="cs-CZ" dirty="0" smtClean="0"/>
              <a:t>a hledání smyslu života -2.pol. 20. stol.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19672" y="1916832"/>
            <a:ext cx="51379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tragikomedie, která užívá karikaturní</a:t>
            </a:r>
            <a:br>
              <a:rPr lang="cs-CZ" dirty="0" smtClean="0"/>
            </a:br>
            <a:r>
              <a:rPr lang="cs-CZ" dirty="0" smtClean="0"/>
              <a:t>nadsázku- přelom 20.a21. stol.</a:t>
            </a:r>
          </a:p>
        </p:txBody>
      </p:sp>
      <p:pic>
        <p:nvPicPr>
          <p:cNvPr id="16386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306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306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306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306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10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testu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16-15 bodů 	= výborný</a:t>
            </a:r>
          </a:p>
          <a:p>
            <a:r>
              <a:rPr lang="cs-CZ" dirty="0" smtClean="0"/>
              <a:t>14-13 bodů 	= chvalitebný</a:t>
            </a:r>
          </a:p>
          <a:p>
            <a:r>
              <a:rPr lang="cs-CZ" dirty="0" smtClean="0"/>
              <a:t>12-10 bodů 	= dobrý</a:t>
            </a:r>
          </a:p>
          <a:p>
            <a:r>
              <a:rPr lang="cs-CZ" dirty="0" smtClean="0"/>
              <a:t>9-8 bodů 	= dostatečný</a:t>
            </a:r>
          </a:p>
          <a:p>
            <a:r>
              <a:rPr lang="cs-CZ" dirty="0"/>
              <a:t>7</a:t>
            </a:r>
            <a:r>
              <a:rPr lang="cs-CZ" dirty="0" smtClean="0"/>
              <a:t>a méně	= nedostatečný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5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Světová literatura po roce 1945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Test	</a:t>
            </a:r>
            <a:r>
              <a:rPr lang="cs-CZ" dirty="0" smtClean="0"/>
              <a:t>		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3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548680"/>
            <a:ext cx="7920880" cy="1224136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cs-CZ" b="1" dirty="0" smtClean="0"/>
              <a:t>1. Román V. </a:t>
            </a:r>
            <a:r>
              <a:rPr lang="cs-CZ" b="1" dirty="0" err="1" smtClean="0"/>
              <a:t>Nabokova</a:t>
            </a:r>
            <a:r>
              <a:rPr lang="cs-CZ" b="1" dirty="0" smtClean="0"/>
              <a:t> vyvolal po vydání vlnu nevole a dílo bylo označeno za pornografii. Co je obsahem knihy?</a:t>
            </a:r>
          </a:p>
        </p:txBody>
      </p:sp>
      <p:pic>
        <p:nvPicPr>
          <p:cNvPr id="1026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70285" y="1892829"/>
            <a:ext cx="8078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A.	Zpověď muže, jehož život je poznamenán vztahem k nezletilé dívce.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70285" y="2780928"/>
            <a:ext cx="8078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B.	Popis milostného vztahu stárnoucího univerzitního profesora a jeho studentky.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70285" y="3646765"/>
            <a:ext cx="807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C.	Vyprávění o homosexuálním vztahu pěstouna a jeho svěřence.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70285" y="4726885"/>
            <a:ext cx="8078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D.	Deníkové záznamy o bohémském životě </a:t>
            </a:r>
            <a:r>
              <a:rPr lang="cs-CZ" dirty="0" err="1" smtClean="0"/>
              <a:t>Humberta</a:t>
            </a:r>
            <a:r>
              <a:rPr lang="cs-CZ" dirty="0" smtClean="0"/>
              <a:t> </a:t>
            </a:r>
            <a:r>
              <a:rPr lang="cs-CZ" dirty="0" err="1" smtClean="0"/>
              <a:t>Humberta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8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62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692696"/>
            <a:ext cx="8301608" cy="108012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2. Jaké je téma </a:t>
            </a:r>
            <a:r>
              <a:rPr lang="cs-CZ" b="1" dirty="0" err="1" smtClean="0"/>
              <a:t>Orwellovy</a:t>
            </a:r>
            <a:r>
              <a:rPr lang="cs-CZ" b="1" dirty="0" smtClean="0"/>
              <a:t> knihy </a:t>
            </a:r>
            <a:r>
              <a:rPr lang="cs-CZ" b="1" dirty="0" smtClean="0">
                <a:solidFill>
                  <a:srgbClr val="FFC000"/>
                </a:solidFill>
              </a:rPr>
              <a:t>1984</a:t>
            </a:r>
            <a:r>
              <a:rPr lang="cs-CZ" b="1" dirty="0" smtClean="0"/>
              <a:t>?</a:t>
            </a:r>
            <a:endParaRPr lang="cs-CZ" i="1" dirty="0" smtClean="0"/>
          </a:p>
          <a:p>
            <a:pPr marL="109728" indent="0">
              <a:buNone/>
            </a:pP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475656" y="2204864"/>
            <a:ext cx="6016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Strach z budoucnosti v moderní společnosti.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2780928"/>
            <a:ext cx="6894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Odmítnutí demokracie, v níž každý člověk prosazuje</a:t>
            </a:r>
            <a:br>
              <a:rPr lang="cs-CZ" dirty="0" smtClean="0"/>
            </a:br>
            <a:r>
              <a:rPr lang="cs-CZ" dirty="0" smtClean="0"/>
              <a:t>pouze své zájmy.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84897" y="3645024"/>
            <a:ext cx="5732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Obavy z totalitní diktatury a zneužití moci.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84897" y="4293096"/>
            <a:ext cx="7335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D.	Úzkost ze zla, které se skrývá uvnitř každého člověka.</a:t>
            </a:r>
            <a:endParaRPr lang="cs-CZ" dirty="0"/>
          </a:p>
        </p:txBody>
      </p:sp>
      <p:pic>
        <p:nvPicPr>
          <p:cNvPr id="2050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91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620688"/>
            <a:ext cx="8382921" cy="115212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800" b="1" dirty="0" smtClean="0"/>
              <a:t>3. Jakým literárním útvarem je </a:t>
            </a:r>
            <a:r>
              <a:rPr lang="cs-CZ" sz="2800" b="1" dirty="0" smtClean="0">
                <a:solidFill>
                  <a:srgbClr val="FFC000"/>
                </a:solidFill>
              </a:rPr>
              <a:t>Jeden den Ivana </a:t>
            </a:r>
            <a:r>
              <a:rPr lang="cs-CZ" sz="2800" b="1" dirty="0" err="1" smtClean="0">
                <a:solidFill>
                  <a:srgbClr val="FFC000"/>
                </a:solidFill>
              </a:rPr>
              <a:t>Děnisoviče</a:t>
            </a:r>
            <a:r>
              <a:rPr lang="cs-CZ" sz="2800" b="1" dirty="0" smtClean="0"/>
              <a:t>?</a:t>
            </a:r>
            <a:endParaRPr lang="cs-CZ" sz="28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816706" y="4045714"/>
            <a:ext cx="1842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román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16706" y="3439627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povídka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16706" y="2614651"/>
            <a:ext cx="7435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B.	povídkový cyklus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16706" y="1906211"/>
            <a:ext cx="18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novela</a:t>
            </a:r>
            <a:endParaRPr lang="cs-CZ" dirty="0"/>
          </a:p>
        </p:txBody>
      </p:sp>
      <p:pic>
        <p:nvPicPr>
          <p:cNvPr id="3074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7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42381" y="620689"/>
            <a:ext cx="8229600" cy="201622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4. Vydal G. </a:t>
            </a:r>
            <a:r>
              <a:rPr lang="cs-CZ" b="1" dirty="0" err="1" smtClean="0"/>
              <a:t>Orwell</a:t>
            </a:r>
            <a:r>
              <a:rPr lang="cs-CZ" b="1" dirty="0" smtClean="0"/>
              <a:t> knihy - Farmu zvířat a 1984 -  ještě za svého života?</a:t>
            </a:r>
          </a:p>
          <a:p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1529777" y="3211329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ANO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29777" y="2636912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NE</a:t>
            </a:r>
            <a:endParaRPr lang="cs-CZ" dirty="0"/>
          </a:p>
        </p:txBody>
      </p:sp>
      <p:pic>
        <p:nvPicPr>
          <p:cNvPr id="4098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15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908721"/>
            <a:ext cx="8229600" cy="144015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b="1" dirty="0" smtClean="0"/>
              <a:t>5. Který literární směr či skupina v 50. a 60. letech 20. století vystoupil proti konzumnímu ideálu prosperující americké společnosti?</a:t>
            </a:r>
            <a:endParaRPr lang="cs-CZ" sz="24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664957" y="4595218"/>
            <a:ext cx="3054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postmodernismus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64957" y="3846438"/>
            <a:ext cx="2034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beatnici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3097659"/>
            <a:ext cx="2858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existencialismus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91680" y="2348880"/>
            <a:ext cx="3190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absurdní  literatura</a:t>
            </a:r>
            <a:endParaRPr lang="cs-CZ" dirty="0"/>
          </a:p>
        </p:txBody>
      </p:sp>
      <p:pic>
        <p:nvPicPr>
          <p:cNvPr id="5122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82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20689"/>
            <a:ext cx="8229600" cy="115212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6. Jak se jmenuje </a:t>
            </a:r>
            <a:r>
              <a:rPr lang="cs-CZ" b="1" dirty="0" smtClean="0">
                <a:solidFill>
                  <a:srgbClr val="FFC000"/>
                </a:solidFill>
              </a:rPr>
              <a:t>vypravěč</a:t>
            </a:r>
            <a:r>
              <a:rPr lang="cs-CZ" b="1" dirty="0" smtClean="0"/>
              <a:t> románu Umberta </a:t>
            </a:r>
            <a:r>
              <a:rPr lang="cs-CZ" b="1" dirty="0" err="1" smtClean="0"/>
              <a:t>Eca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C000"/>
                </a:solidFill>
              </a:rPr>
              <a:t>Jméno růže</a:t>
            </a:r>
            <a:r>
              <a:rPr lang="cs-CZ" b="1" dirty="0" smtClean="0"/>
              <a:t>?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979712" y="4509120"/>
            <a:ext cx="3079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Vilém z </a:t>
            </a:r>
            <a:r>
              <a:rPr lang="cs-CZ" dirty="0" err="1"/>
              <a:t>B</a:t>
            </a:r>
            <a:r>
              <a:rPr lang="cs-CZ" dirty="0" err="1" smtClean="0"/>
              <a:t>askervillu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79712" y="3789040"/>
            <a:ext cx="2930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/>
              <a:t>j</a:t>
            </a:r>
            <a:r>
              <a:rPr lang="cs-CZ" dirty="0" smtClean="0"/>
              <a:t>e jím sám autor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79712" y="3068960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 err="1" smtClean="0"/>
              <a:t>Adso</a:t>
            </a:r>
            <a:r>
              <a:rPr lang="cs-CZ" dirty="0" smtClean="0"/>
              <a:t> z Melku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79712" y="2405040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Isidor ze Sevilly</a:t>
            </a:r>
            <a:endParaRPr lang="cs-CZ" dirty="0"/>
          </a:p>
        </p:txBody>
      </p:sp>
      <p:pic>
        <p:nvPicPr>
          <p:cNvPr id="6146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52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476673"/>
            <a:ext cx="8229600" cy="158417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7. Který spisovatel </a:t>
            </a:r>
            <a:r>
              <a:rPr lang="cs-CZ" b="1" dirty="0" smtClean="0">
                <a:solidFill>
                  <a:srgbClr val="FFC000"/>
                </a:solidFill>
              </a:rPr>
              <a:t>nepatří</a:t>
            </a:r>
            <a:r>
              <a:rPr lang="cs-CZ" b="1" dirty="0" smtClean="0"/>
              <a:t> do proudu </a:t>
            </a:r>
            <a:r>
              <a:rPr lang="cs-CZ" b="1" dirty="0" smtClean="0">
                <a:solidFill>
                  <a:srgbClr val="FFC000"/>
                </a:solidFill>
              </a:rPr>
              <a:t>sci-fi</a:t>
            </a:r>
            <a:r>
              <a:rPr lang="cs-CZ" b="1" dirty="0" smtClean="0"/>
              <a:t>?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907704" y="3645024"/>
            <a:ext cx="2385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A.C. </a:t>
            </a:r>
            <a:r>
              <a:rPr lang="cs-CZ" dirty="0" err="1" smtClean="0"/>
              <a:t>Clarke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07704" y="3044958"/>
            <a:ext cx="2502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J.R.R. Tolkien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07704" y="2444891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R. </a:t>
            </a:r>
            <a:r>
              <a:rPr lang="cs-CZ" dirty="0" err="1" smtClean="0"/>
              <a:t>Bradbury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07704" y="1844824"/>
            <a:ext cx="2143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G. </a:t>
            </a:r>
            <a:r>
              <a:rPr lang="cs-CZ" dirty="0" err="1" smtClean="0"/>
              <a:t>Orwell</a:t>
            </a:r>
            <a:endParaRPr lang="cs-CZ" dirty="0"/>
          </a:p>
        </p:txBody>
      </p:sp>
      <p:pic>
        <p:nvPicPr>
          <p:cNvPr id="7170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31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1020</TotalTime>
  <Words>364</Words>
  <Application>Microsoft Office PowerPoint</Application>
  <PresentationFormat>Předvádění na obrazovce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Talent</vt:lpstr>
      <vt:lpstr>Prezentace aplikace PowerPoint</vt:lpstr>
      <vt:lpstr>Světová literatura po roce 1945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Hodnocení testu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Orwell - test</dc:title>
  <dc:creator>Kaja</dc:creator>
  <cp:lastModifiedBy>Libor</cp:lastModifiedBy>
  <cp:revision>136</cp:revision>
  <dcterms:created xsi:type="dcterms:W3CDTF">2012-09-02T14:31:58Z</dcterms:created>
  <dcterms:modified xsi:type="dcterms:W3CDTF">2013-03-25T20:26:05Z</dcterms:modified>
</cp:coreProperties>
</file>