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56" r:id="rId2"/>
    <p:sldId id="259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2" r:id="rId13"/>
    <p:sldId id="269" r:id="rId14"/>
    <p:sldId id="271" r:id="rId15"/>
    <p:sldId id="274" r:id="rId16"/>
    <p:sldId id="273" r:id="rId17"/>
    <p:sldId id="278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2" autoAdjust="0"/>
    <p:restoredTop sz="94624" autoAdjust="0"/>
  </p:normalViewPr>
  <p:slideViewPr>
    <p:cSldViewPr>
      <p:cViewPr>
        <p:scale>
          <a:sx n="70" d="100"/>
          <a:sy n="70" d="100"/>
        </p:scale>
        <p:origin x="-145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F8911-1E3A-4AEA-B711-3F6577F0D941}" type="datetimeFigureOut">
              <a:rPr lang="cs-CZ" smtClean="0"/>
              <a:pPr/>
              <a:t>8.3.2013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9E81F-AC74-46C7-87F0-1BBD240B58C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9E81F-AC74-46C7-87F0-1BBD240B58C8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9E81F-AC74-46C7-87F0-1BBD240B58C8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4BB2-9721-4120-BA11-FA3EF4CCDF3B}" type="datetimeFigureOut">
              <a:rPr lang="cs-CZ" smtClean="0"/>
              <a:pPr/>
              <a:t>8.3.2013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50E50A-F57C-434B-A43A-E4350EAFFB8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4BB2-9721-4120-BA11-FA3EF4CCDF3B}" type="datetimeFigureOut">
              <a:rPr lang="cs-CZ" smtClean="0"/>
              <a:pPr/>
              <a:t>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E50A-F57C-434B-A43A-E4350EAFFB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4BB2-9721-4120-BA11-FA3EF4CCDF3B}" type="datetimeFigureOut">
              <a:rPr lang="cs-CZ" smtClean="0"/>
              <a:pPr/>
              <a:t>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E50A-F57C-434B-A43A-E4350EAFFB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5EA4BB2-9721-4120-BA11-FA3EF4CCDF3B}" type="datetimeFigureOut">
              <a:rPr lang="cs-CZ" smtClean="0"/>
              <a:pPr/>
              <a:t>8.3.2013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050E50A-F57C-434B-A43A-E4350EAFFB8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4BB2-9721-4120-BA11-FA3EF4CCDF3B}" type="datetimeFigureOut">
              <a:rPr lang="cs-CZ" smtClean="0"/>
              <a:pPr/>
              <a:t>8.3.2013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E50A-F57C-434B-A43A-E4350EAFFB8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4BB2-9721-4120-BA11-FA3EF4CCDF3B}" type="datetimeFigureOut">
              <a:rPr lang="cs-CZ" smtClean="0"/>
              <a:pPr/>
              <a:t>8.3.2013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E50A-F57C-434B-A43A-E4350EAFFB8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E50A-F57C-434B-A43A-E4350EAFFB8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4BB2-9721-4120-BA11-FA3EF4CCDF3B}" type="datetimeFigureOut">
              <a:rPr lang="cs-CZ" smtClean="0"/>
              <a:pPr/>
              <a:t>8.3.2013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4BB2-9721-4120-BA11-FA3EF4CCDF3B}" type="datetimeFigureOut">
              <a:rPr lang="cs-CZ" smtClean="0"/>
              <a:pPr/>
              <a:t>8.3.2013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E50A-F57C-434B-A43A-E4350EAFFB8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4BB2-9721-4120-BA11-FA3EF4CCDF3B}" type="datetimeFigureOut">
              <a:rPr lang="cs-CZ" smtClean="0"/>
              <a:pPr/>
              <a:t>8.3.2013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0E50A-F57C-434B-A43A-E4350EAFFB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5EA4BB2-9721-4120-BA11-FA3EF4CCDF3B}" type="datetimeFigureOut">
              <a:rPr lang="cs-CZ" smtClean="0"/>
              <a:pPr/>
              <a:t>8.3.2013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50E50A-F57C-434B-A43A-E4350EAFFB8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4BB2-9721-4120-BA11-FA3EF4CCDF3B}" type="datetimeFigureOut">
              <a:rPr lang="cs-CZ" smtClean="0"/>
              <a:pPr/>
              <a:t>8.3.2013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50E50A-F57C-434B-A43A-E4350EAFFB8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5EA4BB2-9721-4120-BA11-FA3EF4CCDF3B}" type="datetimeFigureOut">
              <a:rPr lang="cs-CZ" smtClean="0"/>
              <a:pPr/>
              <a:t>8.3.2013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050E50A-F57C-434B-A43A-E4350EAFFB8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file:///\\creativecommons.org\licenses\by-sa\3.0\deed.cs" TargetMode="External"/><Relationship Id="rId3" Type="http://schemas.openxmlformats.org/officeDocument/2006/relationships/hyperlink" Target="http://literatura.kvalitne.cz/beat.htm" TargetMode="External"/><Relationship Id="rId7" Type="http://schemas.openxmlformats.org/officeDocument/2006/relationships/hyperlink" Target="http://cs.wikipedia.org/wiki/Soubor:RussianRainbowGathering_4Aug2005.jpg" TargetMode="External"/><Relationship Id="rId2" Type="http://schemas.openxmlformats.org/officeDocument/2006/relationships/hyperlink" Target="http://cs.wikipedia.org/wiki/Beat_generatio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\\creativecommons.org\licenses\by-sa\2.0\deed.cs" TargetMode="External"/><Relationship Id="rId5" Type="http://schemas.openxmlformats.org/officeDocument/2006/relationships/hyperlink" Target="file:///\\en.wikipedia.org\wiki\cs:Creative_Commons" TargetMode="External"/><Relationship Id="rId4" Type="http://schemas.openxmlformats.org/officeDocument/2006/relationships/hyperlink" Target="http://commons.wikimedia.org/wiki/File:Allen_Ginsberg_und_Peter_Orlowski_ArM.jpg?uselang=cs" TargetMode="External"/><Relationship Id="rId9" Type="http://schemas.openxmlformats.org/officeDocument/2006/relationships/hyperlink" Target="http://commons.wikimedia.org/wiki/File:Allen_Ginsberg_signature.svg?uselang=cs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Jack_Kerouac's_traveling_bag_(detail).jpg?uselang=cs" TargetMode="External"/><Relationship Id="rId3" Type="http://schemas.openxmlformats.org/officeDocument/2006/relationships/hyperlink" Target="http://commons.wikimedia.org/wiki/File:AcidTest.jpg?uselang=cs" TargetMode="External"/><Relationship Id="rId7" Type="http://schemas.openxmlformats.org/officeDocument/2006/relationships/hyperlink" Target="http://commons.wikimedia.org/wiki/File:Jack_Kerouac_signature.svg?uselang=cs" TargetMode="External"/><Relationship Id="rId2" Type="http://schemas.openxmlformats.org/officeDocument/2006/relationships/hyperlink" Target="file:///\\creativecommons.org\licenses\by-sa\3.0\deed.c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Kerouac_by_Palumbo.jpg?uselang=cs" TargetMode="External"/><Relationship Id="rId5" Type="http://schemas.openxmlformats.org/officeDocument/2006/relationships/hyperlink" Target="file:///\\creativecommons.org\licenses\by-sa\2.0\deed.cs" TargetMode="External"/><Relationship Id="rId10" Type="http://schemas.openxmlformats.org/officeDocument/2006/relationships/hyperlink" Target="http://commons.wikimedia.org/wiki/File:Jack_Kerouac's_a_piece_of_the_roll_On_The_Road.JPG?uselang=cs" TargetMode="External"/><Relationship Id="rId4" Type="http://schemas.openxmlformats.org/officeDocument/2006/relationships/hyperlink" Target="file:///\\en.wikipedia.org\wiki\cs:Creative_Commons" TargetMode="External"/><Relationship Id="rId9" Type="http://schemas.openxmlformats.org/officeDocument/2006/relationships/hyperlink" Target="http://commons.wikimedia.org/wiki/File:Itinerary_plan_of_On_the_road_by_Jack_Kerouac.JPG?uselang=c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file:///\\creativecommons.org\licenses\by-sa\3.0\deed.cs" TargetMode="External"/><Relationship Id="rId3" Type="http://schemas.openxmlformats.org/officeDocument/2006/relationships/hyperlink" Target="file:///\\creativecommons.org\licenses\by\2.0\deed.cs" TargetMode="External"/><Relationship Id="rId7" Type="http://schemas.openxmlformats.org/officeDocument/2006/relationships/hyperlink" Target="http://commons.wikimedia.org/wiki/File:CharlesBukowski-2.jpg?uselang=cs" TargetMode="External"/><Relationship Id="rId2" Type="http://schemas.openxmlformats.org/officeDocument/2006/relationships/hyperlink" Target="file:///\\en.wikipedia.org\wiki\cs:Creative_Common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\\creativecommons.org\licenses\by\2.5\deed.cs" TargetMode="External"/><Relationship Id="rId5" Type="http://schemas.openxmlformats.org/officeDocument/2006/relationships/hyperlink" Target="http://commons.wikimedia.org/wiki/File:William_S_Burroughs_signature.svg?uselang=cs" TargetMode="External"/><Relationship Id="rId4" Type="http://schemas.openxmlformats.org/officeDocument/2006/relationships/hyperlink" Target="http://commons.wikimedia.org/wiki/File:Allen_Ginsberg_and_William_S._Burroughs.jpg?uselang=cs" TargetMode="External"/><Relationship Id="rId9" Type="http://schemas.openxmlformats.org/officeDocument/2006/relationships/hyperlink" Target="http://commons.wikimedia.org/wiki/File:Kesey4.jpg?uselang=c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004048" y="476672"/>
            <a:ext cx="34460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mtClean="0"/>
              <a:t>VY_32_INOVACE_CJK42160ZEM</a:t>
            </a:r>
            <a:endParaRPr lang="cs-CZ" dirty="0" smtClean="0"/>
          </a:p>
          <a:p>
            <a:pPr fontAlgn="auto">
              <a:spcAft>
                <a:spcPts val="0"/>
              </a:spcAft>
              <a:defRPr/>
            </a:pPr>
            <a:endParaRPr lang="cs-CZ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11560" y="1124745"/>
            <a:ext cx="81369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Výukový materiál v rámci projektu OPVK 1.5 Peníze středním školám</a:t>
            </a:r>
            <a:b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Číslo projektu:		CZ.1.07/1.5.00/34.0883 </a:t>
            </a:r>
            <a:b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Název projektu:		Rozvoj vzdělanosti</a:t>
            </a:r>
            <a:b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Číslo šablony:   		III/2</a:t>
            </a:r>
            <a:b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Datum vytvoření:	03.09.2012</a:t>
            </a:r>
            <a:b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Autor:			Mgr. Petra Zemánková</a:t>
            </a:r>
            <a:b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Určeno pro předmět:	Literatura</a:t>
            </a:r>
            <a:b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Tematická oblast:	Světová literatura 2. </a:t>
            </a:r>
            <a:r>
              <a:rPr lang="cs-CZ" b="1" dirty="0" err="1" smtClean="0">
                <a:solidFill>
                  <a:schemeClr val="bg2">
                    <a:lumMod val="25000"/>
                  </a:schemeClr>
                </a:solidFill>
              </a:rPr>
              <a:t>pol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. 20. století</a:t>
            </a:r>
            <a:b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Obor vzdělání:		Kosmetické služby (69-41-l/01) 4. ročník</a:t>
            </a:r>
            <a:b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</a:t>
            </a:r>
            <a:b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Název výukového materiálu: </a:t>
            </a:r>
          </a:p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			BEAT GENERATION – učební materiál s úkoly</a:t>
            </a:r>
            <a:b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Popis využití: 		Výukový materiál s úkoly pro žáky s využitím 			</a:t>
            </a:r>
            <a:r>
              <a:rPr lang="cs-CZ" b="1" dirty="0" err="1" smtClean="0">
                <a:solidFill>
                  <a:schemeClr val="bg2">
                    <a:lumMod val="25000"/>
                  </a:schemeClr>
                </a:solidFill>
              </a:rPr>
              <a:t>dataprojektoru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, notebooku</a:t>
            </a:r>
            <a:b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Čas:  			45 minut </a:t>
            </a:r>
            <a:b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cs-CZ" dirty="0"/>
          </a:p>
        </p:txBody>
      </p:sp>
      <p:pic>
        <p:nvPicPr>
          <p:cNvPr id="7" name="Obrázek 6" descr="loga_sablony_pruhled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32656"/>
            <a:ext cx="3635896" cy="809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cs-CZ" b="1" dirty="0" smtClean="0"/>
              <a:t>BEATNICI (BEAT GENERATION)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59936" cy="518728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 smtClean="0"/>
              <a:t>v roce 1946 se Jack setkal s </a:t>
            </a:r>
            <a:r>
              <a:rPr lang="cs-CZ" dirty="0" err="1" smtClean="0"/>
              <a:t>Nealem</a:t>
            </a:r>
            <a:r>
              <a:rPr lang="cs-CZ" dirty="0" smtClean="0"/>
              <a:t> </a:t>
            </a:r>
            <a:r>
              <a:rPr lang="cs-CZ" dirty="0" err="1" smtClean="0"/>
              <a:t>Cassadym</a:t>
            </a:r>
            <a:r>
              <a:rPr lang="cs-CZ" dirty="0" smtClean="0"/>
              <a:t>, což navždy ovlivnilo jeho tvorbu</a:t>
            </a:r>
          </a:p>
          <a:p>
            <a:pPr lvl="0"/>
            <a:r>
              <a:rPr lang="cs-CZ" dirty="0" smtClean="0"/>
              <a:t>jezdí stopem po USA a příležitostně pracuje jako brzdař, česáč bavlny, nádražní nosič, silniční dělník, požární hlídač aj.</a:t>
            </a:r>
          </a:p>
          <a:p>
            <a:pPr lvl="0"/>
            <a:r>
              <a:rPr lang="cs-CZ" dirty="0" smtClean="0"/>
              <a:t>v roce 1956 vychází jeho román </a:t>
            </a:r>
            <a:r>
              <a:rPr lang="cs-CZ" b="1" dirty="0" smtClean="0"/>
              <a:t>Na cestě</a:t>
            </a:r>
            <a:r>
              <a:rPr lang="cs-CZ" dirty="0" smtClean="0"/>
              <a:t>, dostává za něj hodně peněz, začíná pít</a:t>
            </a:r>
          </a:p>
          <a:p>
            <a:pPr lvl="0"/>
            <a:r>
              <a:rPr lang="cs-CZ" dirty="0" smtClean="0"/>
              <a:t>zemřel na následky alkoholismu, na krvácení jícnových křečových žil ve 47 letech</a:t>
            </a:r>
          </a:p>
          <a:p>
            <a:endParaRPr lang="cs-CZ" dirty="0"/>
          </a:p>
        </p:txBody>
      </p:sp>
      <p:pic>
        <p:nvPicPr>
          <p:cNvPr id="1026" name="Picture 2" descr="C:\Users\Petra\Pictures\Beat generation\4.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908720"/>
            <a:ext cx="2418269" cy="2232248"/>
          </a:xfrm>
          <a:prstGeom prst="rect">
            <a:avLst/>
          </a:prstGeom>
          <a:noFill/>
        </p:spPr>
      </p:pic>
      <p:pic>
        <p:nvPicPr>
          <p:cNvPr id="1027" name="Picture 3" descr="C:\Users\Petra\Pictures\Beat generation\4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356992"/>
            <a:ext cx="2752556" cy="2997112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6876256" y="27809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8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004048" y="594928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9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cs-CZ" b="1" dirty="0" smtClean="0"/>
              <a:t>BEATNICI (BEAT GENERATION)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59936" cy="54006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sz="2800" i="1" dirty="0" smtClean="0"/>
              <a:t>Na cestě</a:t>
            </a:r>
            <a:r>
              <a:rPr lang="cs-CZ" sz="2800" dirty="0" smtClean="0"/>
              <a:t>– napsána jako „spontánní próza“ (podle </a:t>
            </a:r>
            <a:r>
              <a:rPr lang="cs-CZ" sz="2800" dirty="0" err="1" smtClean="0"/>
              <a:t>Kerouacových</a:t>
            </a:r>
            <a:r>
              <a:rPr lang="cs-CZ" sz="2800" dirty="0" smtClean="0"/>
              <a:t> slov) – literární experiment</a:t>
            </a:r>
          </a:p>
          <a:p>
            <a:pPr lvl="0"/>
            <a:r>
              <a:rPr lang="cs-CZ" sz="2800" dirty="0" smtClean="0"/>
              <a:t>pod vlivem 40stránkového dopisu </a:t>
            </a:r>
            <a:r>
              <a:rPr lang="cs-CZ" sz="2800" dirty="0" err="1" smtClean="0"/>
              <a:t>Neala</a:t>
            </a:r>
            <a:r>
              <a:rPr lang="cs-CZ" sz="2800" dirty="0" smtClean="0"/>
              <a:t> </a:t>
            </a:r>
            <a:r>
              <a:rPr lang="cs-CZ" sz="2800" dirty="0" err="1" smtClean="0"/>
              <a:t>Cassadyho</a:t>
            </a:r>
            <a:r>
              <a:rPr lang="cs-CZ" sz="2800" dirty="0" smtClean="0"/>
              <a:t> o jedné ženě , napsaném jednou větou, píše během tří týdnů na 30metrovou roli japonského kreslicího papíru - spojil šest pětimetrových archů papírů, které našel na půdě, v dlouhou roli a tu pak vkládal do psacího stroje, pil jednu kávu za druhou, a psal… aniž by používal interpunkci, cokoliv po sobě četl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59936" cy="504326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sz="2800" dirty="0" smtClean="0"/>
              <a:t>traduje se, že přepsal jen poslední metr rukopisu, protože mu jej sežvýkal pes</a:t>
            </a:r>
          </a:p>
          <a:p>
            <a:pPr lvl="0"/>
            <a:r>
              <a:rPr lang="cs-CZ" sz="2800" dirty="0" smtClean="0"/>
              <a:t>nemohl najít nakladatele, a tak byl nucen tam aspoň interpunkci doplnit – po 6 letech od napsání román teprve vychází</a:t>
            </a:r>
          </a:p>
          <a:p>
            <a:endParaRPr lang="cs-CZ" dirty="0"/>
          </a:p>
        </p:txBody>
      </p:sp>
      <p:pic>
        <p:nvPicPr>
          <p:cNvPr id="6" name="Obrázek 5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347556"/>
            <a:ext cx="1512168" cy="3123410"/>
          </a:xfrm>
          <a:prstGeom prst="rect">
            <a:avLst/>
          </a:prstGeom>
        </p:spPr>
      </p:pic>
      <p:pic>
        <p:nvPicPr>
          <p:cNvPr id="7" name="Obrázek 6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3356992"/>
            <a:ext cx="2057337" cy="3096344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995936" y="60212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10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884368" y="29969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cs-CZ" sz="2800" i="1" dirty="0" smtClean="0"/>
              <a:t>Na cestě</a:t>
            </a:r>
          </a:p>
          <a:p>
            <a:pPr lvl="0"/>
            <a:r>
              <a:rPr lang="cs-CZ" sz="2800" dirty="0" smtClean="0"/>
              <a:t>vypravěčem je </a:t>
            </a:r>
            <a:r>
              <a:rPr lang="cs-CZ" sz="2800" dirty="0" err="1" smtClean="0"/>
              <a:t>Sal</a:t>
            </a:r>
            <a:r>
              <a:rPr lang="cs-CZ" sz="2800" dirty="0" smtClean="0"/>
              <a:t> </a:t>
            </a:r>
            <a:r>
              <a:rPr lang="cs-CZ" sz="2800" dirty="0" err="1" smtClean="0"/>
              <a:t>Paradise</a:t>
            </a:r>
            <a:r>
              <a:rPr lang="cs-CZ" sz="2800" dirty="0" smtClean="0"/>
              <a:t> (sám </a:t>
            </a:r>
            <a:r>
              <a:rPr lang="cs-CZ" sz="2800" dirty="0" err="1" smtClean="0"/>
              <a:t>Kerouac</a:t>
            </a:r>
            <a:r>
              <a:rPr lang="cs-CZ" sz="2800" dirty="0" smtClean="0"/>
              <a:t>), který bydlí v New Yorku u své tety</a:t>
            </a:r>
          </a:p>
          <a:p>
            <a:pPr lvl="0"/>
            <a:r>
              <a:rPr lang="cs-CZ" sz="2800" dirty="0" smtClean="0"/>
              <a:t>seznámí se s </a:t>
            </a:r>
            <a:r>
              <a:rPr lang="cs-CZ" sz="2800" dirty="0" err="1" smtClean="0"/>
              <a:t>Deanem</a:t>
            </a:r>
            <a:r>
              <a:rPr lang="cs-CZ" sz="2800" dirty="0" smtClean="0"/>
              <a:t> </a:t>
            </a:r>
            <a:r>
              <a:rPr lang="cs-CZ" sz="2800" dirty="0" err="1" smtClean="0"/>
              <a:t>Moriartym</a:t>
            </a:r>
            <a:r>
              <a:rPr lang="cs-CZ" sz="2800" dirty="0" smtClean="0"/>
              <a:t> z Denveru a spolu (nebo každý sám) jezdí stopem nebo ve vypůjčených autech po USA</a:t>
            </a:r>
          </a:p>
          <a:p>
            <a:pPr lvl="0"/>
            <a:r>
              <a:rPr lang="cs-CZ" sz="2800" dirty="0" smtClean="0"/>
              <a:t>absolvují milostné románky, drogové a alkoholové večírky, občas někde pracují, aby si vydělali na další cestu, hledají vzrušení</a:t>
            </a:r>
          </a:p>
          <a:p>
            <a:pPr lvl="0"/>
            <a:r>
              <a:rPr lang="cs-CZ" sz="2800" dirty="0" smtClean="0"/>
              <a:t>román nemá pevnou stavbu – je to spíše sled dialogů, úvah, epizod</a:t>
            </a:r>
          </a:p>
          <a:p>
            <a:pPr lvl="0"/>
            <a:r>
              <a:rPr lang="cs-CZ" sz="2800" dirty="0" smtClean="0"/>
              <a:t>smyslem této koncepce i celého díla je ukázat, jak je možné užívat si nevázaného života</a:t>
            </a:r>
          </a:p>
          <a:p>
            <a:pPr lvl="0"/>
            <a:r>
              <a:rPr lang="cs-CZ" sz="2800" dirty="0" smtClean="0"/>
              <a:t>příběh končí tím, že </a:t>
            </a:r>
            <a:r>
              <a:rPr lang="cs-CZ" sz="2800" dirty="0" err="1" smtClean="0"/>
              <a:t>Sal</a:t>
            </a:r>
            <a:r>
              <a:rPr lang="cs-CZ" sz="2800" dirty="0" smtClean="0"/>
              <a:t> se ožení a chystá se usadit v NY</a:t>
            </a:r>
          </a:p>
          <a:p>
            <a:pPr lvl="0">
              <a:buNone/>
            </a:pPr>
            <a:endParaRPr lang="cs-CZ" sz="2800" dirty="0" smtClean="0"/>
          </a:p>
          <a:p>
            <a:pPr lvl="0">
              <a:buNone/>
            </a:pPr>
            <a:r>
              <a:rPr lang="cs-CZ" sz="2800" dirty="0" smtClean="0"/>
              <a:t>ÚKOL č. 5</a:t>
            </a:r>
          </a:p>
          <a:p>
            <a:pPr lvl="0">
              <a:buFont typeface="Wingdings" pitchFamily="2" charset="2"/>
              <a:buChar char="ü"/>
            </a:pPr>
            <a:r>
              <a:rPr lang="cs-CZ" sz="2800" dirty="0" smtClean="0"/>
              <a:t>Vysvětli význam jména (příjmení) hlavního hrdiny, najdi znaky beat </a:t>
            </a:r>
            <a:r>
              <a:rPr lang="cs-CZ" sz="2800" dirty="0" err="1" smtClean="0"/>
              <a:t>generation</a:t>
            </a:r>
            <a:r>
              <a:rPr lang="cs-CZ" sz="2800" dirty="0" smtClean="0"/>
              <a:t> v díle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cs-CZ" b="1" dirty="0" smtClean="0"/>
              <a:t>BEATNICI (BEAT GENERATION)</a:t>
            </a:r>
            <a:endParaRPr lang="cs-CZ" dirty="0"/>
          </a:p>
        </p:txBody>
      </p:sp>
      <p:sp>
        <p:nvSpPr>
          <p:cNvPr id="7" name="Tlačítko akce: Začátek 6">
            <a:hlinkClick r:id="rId2" action="ppaction://hlinksldjump" highlightClick="1"/>
          </p:cNvPr>
          <p:cNvSpPr/>
          <p:nvPr/>
        </p:nvSpPr>
        <p:spPr>
          <a:xfrm>
            <a:off x="8028384" y="5949280"/>
            <a:ext cx="576064" cy="43204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r>
              <a:rPr lang="cs-CZ" b="1" dirty="0" smtClean="0"/>
              <a:t>BEATNICI (BEAT GENERATION)</a:t>
            </a:r>
            <a:endParaRPr lang="cs-CZ" dirty="0"/>
          </a:p>
        </p:txBody>
      </p:sp>
      <p:pic>
        <p:nvPicPr>
          <p:cNvPr id="11" name="Zástupný symbol pro obsah 10" descr="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96136" y="908720"/>
            <a:ext cx="2260611" cy="2952328"/>
          </a:xfrm>
        </p:spPr>
      </p:pic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59936" cy="5187280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cs-CZ" sz="2400" b="1" dirty="0" smtClean="0"/>
              <a:t>William </a:t>
            </a:r>
            <a:r>
              <a:rPr lang="cs-CZ" sz="2400" b="1" dirty="0" err="1" smtClean="0"/>
              <a:t>Burroughs</a:t>
            </a:r>
            <a:r>
              <a:rPr lang="cs-CZ" sz="2400" b="1" dirty="0" smtClean="0"/>
              <a:t> </a:t>
            </a:r>
          </a:p>
          <a:p>
            <a:pPr lvl="0"/>
            <a:r>
              <a:rPr lang="cs-CZ" sz="2000" dirty="0" smtClean="0"/>
              <a:t>nejskandálnější autor této skupiny – všechna díla jsou o životě pod vlivem drog a homosexualitě</a:t>
            </a:r>
          </a:p>
          <a:p>
            <a:pPr lvl="0"/>
            <a:r>
              <a:rPr lang="cs-CZ" sz="2000" dirty="0" smtClean="0"/>
              <a:t>díla:	</a:t>
            </a:r>
            <a:r>
              <a:rPr lang="cs-CZ" sz="2000" i="1" dirty="0" err="1" smtClean="0"/>
              <a:t>Feťák</a:t>
            </a:r>
            <a:r>
              <a:rPr lang="cs-CZ" sz="2000" i="1" dirty="0" smtClean="0"/>
              <a:t> </a:t>
            </a:r>
          </a:p>
          <a:p>
            <a:pPr lvl="0">
              <a:buNone/>
            </a:pPr>
            <a:r>
              <a:rPr lang="cs-CZ" sz="2000" i="1" dirty="0" smtClean="0"/>
              <a:t>		Teplouš</a:t>
            </a:r>
          </a:p>
          <a:p>
            <a:pPr lvl="0">
              <a:buNone/>
            </a:pPr>
            <a:r>
              <a:rPr lang="cs-CZ" sz="2000" i="1" dirty="0" smtClean="0"/>
              <a:t>		Nahý oběd </a:t>
            </a:r>
            <a:r>
              <a:rPr lang="cs-CZ" sz="2000" dirty="0" smtClean="0"/>
              <a:t>-v něm je </a:t>
            </a:r>
            <a:r>
              <a:rPr lang="cs-CZ" sz="2000" dirty="0" err="1" smtClean="0"/>
              <a:t>zpra</a:t>
            </a:r>
            <a:r>
              <a:rPr lang="cs-CZ" sz="2000" dirty="0" smtClean="0"/>
              <a:t>-</a:t>
            </a:r>
          </a:p>
          <a:p>
            <a:pPr lvl="0">
              <a:buNone/>
            </a:pPr>
            <a:r>
              <a:rPr lang="cs-CZ" sz="2000" dirty="0" smtClean="0"/>
              <a:t>	</a:t>
            </a:r>
            <a:r>
              <a:rPr lang="cs-CZ" sz="2000" dirty="0" err="1" smtClean="0"/>
              <a:t>cována</a:t>
            </a:r>
            <a:r>
              <a:rPr lang="cs-CZ" sz="2000" dirty="0" smtClean="0"/>
              <a:t> i scéna z </a:t>
            </a:r>
            <a:r>
              <a:rPr lang="cs-CZ" sz="2000" dirty="0" err="1" smtClean="0"/>
              <a:t>Burroughsova</a:t>
            </a:r>
            <a:r>
              <a:rPr lang="cs-CZ" sz="2000" dirty="0" smtClean="0"/>
              <a:t> života – svou druhou ženu omylem zastřelil, když si s ní – pod vlivem drog – hrál na Viléma </a:t>
            </a:r>
            <a:r>
              <a:rPr lang="cs-CZ" sz="2000" dirty="0" err="1" smtClean="0"/>
              <a:t>Tella</a:t>
            </a:r>
            <a:r>
              <a:rPr lang="cs-CZ" sz="2000" dirty="0" smtClean="0"/>
              <a:t> – na jednom bujarém večírku před zraky jejich syna jí chtěl sestřelit z hlavy šampusku)</a:t>
            </a:r>
          </a:p>
          <a:p>
            <a:endParaRPr lang="cs-CZ" sz="2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292080" y="4797152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ÚKOL č. 6</a:t>
            </a:r>
          </a:p>
          <a:p>
            <a:pPr>
              <a:buFont typeface="Wingdings" pitchFamily="2" charset="2"/>
              <a:buChar char="ü"/>
            </a:pPr>
            <a:r>
              <a:rPr lang="cs-CZ" sz="2000" dirty="0" smtClean="0"/>
              <a:t> Poznáte, kdo z beatniků sedí na fotce za Williamem </a:t>
            </a:r>
            <a:r>
              <a:rPr lang="cs-CZ" sz="2000" dirty="0" err="1" smtClean="0"/>
              <a:t>Burroughsem</a:t>
            </a:r>
            <a:r>
              <a:rPr lang="cs-CZ" sz="2000" dirty="0" smtClean="0"/>
              <a:t>?</a:t>
            </a:r>
            <a:endParaRPr lang="cs-CZ" sz="2000" dirty="0"/>
          </a:p>
        </p:txBody>
      </p:sp>
      <p:pic>
        <p:nvPicPr>
          <p:cNvPr id="17" name="Obrázek 16" descr="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077072"/>
            <a:ext cx="3722167" cy="559916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4932040" y="9087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12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668344" y="45811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92500"/>
          </a:bodyPr>
          <a:lstStyle/>
          <a:p>
            <a:pPr lvl="0"/>
            <a:r>
              <a:rPr lang="cs-CZ" dirty="0" smtClean="0"/>
              <a:t>jeho první žena byla Židovka, kterou sňatkem zachránil pře koncentračním táborem, druhá žena byla taktéž závislá na drogách – měli spolu syna, ten zemřel o 16 let dřív než otec na rakovinu jater – také byl závislý na drogách</a:t>
            </a:r>
          </a:p>
          <a:p>
            <a:pPr lvl="0"/>
            <a:r>
              <a:rPr lang="cs-CZ" dirty="0" smtClean="0"/>
              <a:t>v dětství trpěl halucinacemi</a:t>
            </a:r>
          </a:p>
          <a:p>
            <a:pPr lvl="0"/>
            <a:r>
              <a:rPr lang="cs-CZ" dirty="0" smtClean="0"/>
              <a:t>ve čtyřech letech byl pohlavně zneužit partnerem své chůvy</a:t>
            </a:r>
          </a:p>
          <a:p>
            <a:pPr lvl="0"/>
            <a:r>
              <a:rPr lang="cs-CZ" dirty="0" smtClean="0"/>
              <a:t>v dětství se vloupával s kamarády do cizích domů</a:t>
            </a:r>
          </a:p>
          <a:p>
            <a:pPr lvl="0"/>
            <a:r>
              <a:rPr lang="cs-CZ" dirty="0" smtClean="0"/>
              <a:t>sám se přihlásil do armády – odtamtud byl propuštěn jako schizofrenik poté, co si sám uřízl poslední článek malíčku – důvodem byla neopětovaná láska</a:t>
            </a:r>
          </a:p>
          <a:p>
            <a:r>
              <a:rPr lang="cs-CZ" dirty="0" smtClean="0"/>
              <a:t>kniha </a:t>
            </a:r>
            <a:r>
              <a:rPr lang="cs-CZ" i="1" dirty="0" smtClean="0"/>
              <a:t>Nahý oběd </a:t>
            </a:r>
            <a:r>
              <a:rPr lang="cs-CZ" dirty="0" smtClean="0"/>
              <a:t>se dostala až před soud pro obscenitu – po sedmi letech byl osvobozen</a:t>
            </a:r>
          </a:p>
          <a:p>
            <a:r>
              <a:rPr lang="cs-CZ" dirty="0" smtClean="0"/>
              <a:t>byla zfilmována pod stejným názvem</a:t>
            </a:r>
          </a:p>
          <a:p>
            <a:pPr lvl="0"/>
            <a:endParaRPr lang="cs-CZ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r>
              <a:rPr lang="cs-CZ" b="1" dirty="0" smtClean="0"/>
              <a:t>BEATNICI (BEAT GENERATION)</a:t>
            </a:r>
            <a:endParaRPr lang="cs-CZ" dirty="0"/>
          </a:p>
        </p:txBody>
      </p:sp>
      <p:sp>
        <p:nvSpPr>
          <p:cNvPr id="4" name="Tlačítko akce: Začátek 3">
            <a:hlinkClick r:id="rId2" action="ppaction://hlinksldjump" highlightClick="1"/>
          </p:cNvPr>
          <p:cNvSpPr/>
          <p:nvPr/>
        </p:nvSpPr>
        <p:spPr>
          <a:xfrm>
            <a:off x="8028384" y="5877272"/>
            <a:ext cx="576064" cy="43204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8728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b="1" dirty="0" smtClean="0"/>
              <a:t>Charles </a:t>
            </a:r>
            <a:r>
              <a:rPr lang="cs-CZ" b="1" dirty="0" err="1" smtClean="0"/>
              <a:t>Bukowski</a:t>
            </a:r>
          </a:p>
          <a:p>
            <a:r>
              <a:rPr lang="cs-CZ" dirty="0" smtClean="0"/>
              <a:t>svou tvorbou a dobou, v níž tvoří, nepatří </a:t>
            </a:r>
          </a:p>
          <a:p>
            <a:pPr>
              <a:buNone/>
            </a:pPr>
            <a:r>
              <a:rPr lang="cs-CZ" dirty="0" smtClean="0"/>
              <a:t>	k beatnikům přímo, ale navazuje na ně</a:t>
            </a:r>
          </a:p>
          <a:p>
            <a:r>
              <a:rPr lang="cs-CZ" dirty="0" smtClean="0"/>
              <a:t>píše  hlavně v 80. letech</a:t>
            </a:r>
          </a:p>
          <a:p>
            <a:r>
              <a:rPr lang="cs-CZ" dirty="0" smtClean="0"/>
              <a:t>např. povídková kniha 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i="1" dirty="0" smtClean="0"/>
              <a:t>Všechny řitě světa i ta má</a:t>
            </a:r>
          </a:p>
          <a:p>
            <a:pPr>
              <a:buNone/>
            </a:pPr>
            <a:r>
              <a:rPr lang="cs-CZ" b="1" dirty="0" err="1" smtClean="0"/>
              <a:t>Ken</a:t>
            </a:r>
            <a:r>
              <a:rPr lang="cs-CZ" b="1" dirty="0" smtClean="0"/>
              <a:t> </a:t>
            </a:r>
            <a:r>
              <a:rPr lang="cs-CZ" b="1" dirty="0" err="1" smtClean="0"/>
              <a:t>Kesey</a:t>
            </a:r>
            <a:endParaRPr lang="cs-CZ" sz="2400" b="1" dirty="0" smtClean="0"/>
          </a:p>
          <a:p>
            <a:r>
              <a:rPr lang="cs-CZ" sz="2400" dirty="0" smtClean="0"/>
              <a:t>bývá považován za styčný bod </a:t>
            </a:r>
          </a:p>
          <a:p>
            <a:pPr>
              <a:buNone/>
            </a:pPr>
            <a:r>
              <a:rPr lang="cs-CZ" sz="2400" dirty="0" smtClean="0"/>
              <a:t>	mezi beatniky a </a:t>
            </a:r>
            <a:r>
              <a:rPr lang="cs-CZ" sz="2400" dirty="0" err="1" smtClean="0"/>
              <a:t>hippies</a:t>
            </a:r>
            <a:endParaRPr lang="cs-CZ" sz="2400" dirty="0" smtClean="0"/>
          </a:p>
          <a:p>
            <a:r>
              <a:rPr lang="cs-CZ" dirty="0" smtClean="0"/>
              <a:t>podle divadelní adaptace </a:t>
            </a:r>
          </a:p>
          <a:p>
            <a:pPr>
              <a:buNone/>
            </a:pPr>
            <a:r>
              <a:rPr lang="cs-CZ" dirty="0" smtClean="0"/>
              <a:t>	jeho prvního románu 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i="1" dirty="0" smtClean="0"/>
              <a:t>Vyhoďme ho z kola ven </a:t>
            </a:r>
            <a:r>
              <a:rPr lang="cs-CZ" dirty="0" smtClean="0"/>
              <a:t>natočil </a:t>
            </a:r>
          </a:p>
          <a:p>
            <a:pPr>
              <a:buNone/>
            </a:pPr>
            <a:r>
              <a:rPr lang="cs-CZ" dirty="0" smtClean="0"/>
              <a:t>	v roce 1975 Miloš Forman </a:t>
            </a:r>
          </a:p>
          <a:p>
            <a:pPr>
              <a:buNone/>
            </a:pPr>
            <a:r>
              <a:rPr lang="cs-CZ" dirty="0" smtClean="0"/>
              <a:t>	celovečerní film 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cs-CZ" i="1" dirty="0" smtClean="0"/>
              <a:t>Přelet nad kukaččím hnízdem</a:t>
            </a:r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/>
              <a:t>BEATNICI (BEAT GENERATION)</a:t>
            </a:r>
            <a:endParaRPr lang="cs-CZ" dirty="0"/>
          </a:p>
        </p:txBody>
      </p:sp>
      <p:pic>
        <p:nvPicPr>
          <p:cNvPr id="10" name="Obrázek 9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836712"/>
            <a:ext cx="1781175" cy="2590800"/>
          </a:xfrm>
          <a:prstGeom prst="rect">
            <a:avLst/>
          </a:prstGeom>
        </p:spPr>
      </p:pic>
      <p:pic>
        <p:nvPicPr>
          <p:cNvPr id="11" name="Obrázek 10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9233" y="4005064"/>
            <a:ext cx="2861154" cy="223237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5580112" y="30689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14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572000" y="40050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15</a:t>
            </a:r>
            <a:endParaRPr lang="cs-CZ" dirty="0"/>
          </a:p>
        </p:txBody>
      </p:sp>
      <p:sp>
        <p:nvSpPr>
          <p:cNvPr id="8" name="Tlačítko akce: Začátek 7">
            <a:hlinkClick r:id="rId4" action="ppaction://hlinksldjump" highlightClick="1"/>
          </p:cNvPr>
          <p:cNvSpPr/>
          <p:nvPr/>
        </p:nvSpPr>
        <p:spPr>
          <a:xfrm>
            <a:off x="395536" y="6093296"/>
            <a:ext cx="648072" cy="43204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cs-CZ" b="1" dirty="0" smtClean="0"/>
              <a:t>BEATNICI (BEAT GENERATION)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59936" cy="4971256"/>
          </a:xfrm>
        </p:spPr>
        <p:txBody>
          <a:bodyPr>
            <a:normAutofit fontScale="85000" lnSpcReduction="10000"/>
          </a:bodyPr>
          <a:lstStyle/>
          <a:p>
            <a:pPr lvl="0" algn="ctr">
              <a:buNone/>
            </a:pPr>
            <a:r>
              <a:rPr lang="cs-CZ" b="1" dirty="0" err="1" smtClean="0"/>
              <a:t>Lawrence</a:t>
            </a:r>
            <a:r>
              <a:rPr lang="cs-CZ" b="1" dirty="0" smtClean="0"/>
              <a:t> </a:t>
            </a:r>
            <a:r>
              <a:rPr lang="cs-CZ" b="1" dirty="0" err="1" smtClean="0"/>
              <a:t>Ferlinghetti</a:t>
            </a:r>
            <a:endParaRPr lang="cs-CZ" b="1" dirty="0" smtClean="0"/>
          </a:p>
          <a:p>
            <a:pPr lvl="0" algn="ctr">
              <a:buNone/>
            </a:pPr>
            <a:endParaRPr lang="cs-CZ" b="1" dirty="0" smtClean="0"/>
          </a:p>
          <a:p>
            <a:pPr lvl="0"/>
            <a:r>
              <a:rPr lang="cs-CZ" dirty="0" smtClean="0"/>
              <a:t>v San Francisku vlastnil od roku 1952 legendární nakladatelství a knihkupectví 'City </a:t>
            </a:r>
            <a:r>
              <a:rPr lang="cs-CZ" dirty="0" err="1" smtClean="0"/>
              <a:t>Lights</a:t>
            </a:r>
            <a:r>
              <a:rPr lang="cs-CZ" dirty="0" smtClean="0"/>
              <a:t> </a:t>
            </a:r>
            <a:r>
              <a:rPr lang="cs-CZ" dirty="0" err="1" smtClean="0"/>
              <a:t>Bookshop</a:t>
            </a:r>
            <a:r>
              <a:rPr lang="cs-CZ" dirty="0" smtClean="0"/>
              <a:t>' (název odvozen od filmu Charlieho </a:t>
            </a:r>
            <a:r>
              <a:rPr lang="cs-CZ" dirty="0" err="1" smtClean="0"/>
              <a:t>Chaplina</a:t>
            </a:r>
            <a:r>
              <a:rPr lang="cs-CZ" dirty="0" smtClean="0"/>
              <a:t> Světla velkoměsta</a:t>
            </a:r>
          </a:p>
          <a:p>
            <a:pPr lvl="0"/>
            <a:r>
              <a:rPr lang="cs-CZ" dirty="0" err="1" smtClean="0"/>
              <a:t>Chaplin</a:t>
            </a:r>
            <a:r>
              <a:rPr lang="cs-CZ" dirty="0" smtClean="0"/>
              <a:t> byl pro </a:t>
            </a:r>
            <a:r>
              <a:rPr lang="cs-CZ" dirty="0" err="1" smtClean="0"/>
              <a:t>Ferlinghettiho</a:t>
            </a:r>
            <a:r>
              <a:rPr lang="cs-CZ" dirty="0" smtClean="0"/>
              <a:t> symbolem svobody – dělal si věci po svém </a:t>
            </a:r>
          </a:p>
          <a:p>
            <a:pPr lvl="0"/>
            <a:r>
              <a:rPr lang="cs-CZ" dirty="0" smtClean="0"/>
              <a:t>nakladatelství se zaměřovalo  na vydávání knih beatniků</a:t>
            </a:r>
          </a:p>
          <a:p>
            <a:endParaRPr lang="cs-CZ" dirty="0"/>
          </a:p>
        </p:txBody>
      </p:sp>
      <p:pic>
        <p:nvPicPr>
          <p:cNvPr id="7" name="Zástupný symbol pro obsah 6" descr="3.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772816"/>
            <a:ext cx="3168352" cy="3792937"/>
          </a:xfrm>
        </p:spPr>
      </p:pic>
      <p:sp>
        <p:nvSpPr>
          <p:cNvPr id="8" name="TextovéPole 7"/>
          <p:cNvSpPr txBox="1"/>
          <p:nvPr/>
        </p:nvSpPr>
        <p:spPr>
          <a:xfrm>
            <a:off x="7308304" y="551723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16</a:t>
            </a:r>
            <a:endParaRPr lang="cs-CZ" dirty="0"/>
          </a:p>
        </p:txBody>
      </p:sp>
      <p:sp>
        <p:nvSpPr>
          <p:cNvPr id="6" name="Tlačítko akce: Začátek 5">
            <a:hlinkClick r:id="rId3" action="ppaction://hlinksldjump" highlightClick="1"/>
          </p:cNvPr>
          <p:cNvSpPr/>
          <p:nvPr/>
        </p:nvSpPr>
        <p:spPr>
          <a:xfrm>
            <a:off x="8028384" y="5949280"/>
            <a:ext cx="648072" cy="43204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2555776" y="2276872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/>
              <a:t>Děkuji vám </a:t>
            </a:r>
          </a:p>
          <a:p>
            <a:pPr algn="ctr"/>
            <a:r>
              <a:rPr lang="cs-CZ" sz="4400" dirty="0" smtClean="0"/>
              <a:t>za pozornost.</a:t>
            </a:r>
            <a:endParaRPr lang="cs-CZ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55576" y="404664"/>
            <a:ext cx="792088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Použitá literatura k textu:</a:t>
            </a:r>
          </a:p>
          <a:p>
            <a:r>
              <a:rPr lang="cs-CZ" sz="1600" dirty="0" smtClean="0"/>
              <a:t>PROKOP , V.:  </a:t>
            </a:r>
            <a:r>
              <a:rPr lang="cs-CZ" sz="1600" i="1" dirty="0" smtClean="0"/>
              <a:t>Přehled světové literatury 20. století</a:t>
            </a:r>
            <a:r>
              <a:rPr lang="cs-CZ" sz="1600" dirty="0" smtClean="0"/>
              <a:t>. Sokolov 2001.</a:t>
            </a:r>
          </a:p>
          <a:p>
            <a:r>
              <a:rPr lang="cs-CZ" sz="1600" dirty="0" smtClean="0"/>
              <a:t>SLANAŘ, O. a spol.: </a:t>
            </a:r>
            <a:r>
              <a:rPr lang="cs-CZ" sz="1600" i="1" dirty="0" smtClean="0"/>
              <a:t>Obsahy a rozbory děl k literatuře – přehledu SŠ učiva. </a:t>
            </a:r>
            <a:r>
              <a:rPr lang="cs-CZ" sz="1600" dirty="0" smtClean="0"/>
              <a:t>Třebíč 2006.</a:t>
            </a:r>
          </a:p>
          <a:p>
            <a:r>
              <a:rPr lang="cs-CZ" sz="1600" dirty="0" smtClean="0"/>
              <a:t>KLIMEŠ, L.: </a:t>
            </a:r>
            <a:r>
              <a:rPr lang="cs-CZ" sz="1600" i="1" dirty="0" smtClean="0"/>
              <a:t>Slovník cizích slov. </a:t>
            </a:r>
            <a:r>
              <a:rPr lang="cs-CZ" sz="1600" dirty="0" smtClean="0"/>
              <a:t>Praha 1995.</a:t>
            </a:r>
          </a:p>
          <a:p>
            <a:r>
              <a:rPr lang="cs-CZ" sz="1600" dirty="0" smtClean="0">
                <a:solidFill>
                  <a:srgbClr val="FFFF00"/>
                </a:solidFill>
                <a:hlinkClick r:id="rId2"/>
              </a:rPr>
              <a:t>http://cs.wikipedia.org/wiki/Beat_generation</a:t>
            </a:r>
            <a:r>
              <a:rPr lang="cs-CZ" sz="16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cs-CZ" sz="1600" u="sng" dirty="0" smtClean="0">
                <a:hlinkClick r:id="rId3"/>
              </a:rPr>
              <a:t>http://literatura.</a:t>
            </a:r>
            <a:r>
              <a:rPr lang="cs-CZ" sz="1600" u="sng" dirty="0" err="1" smtClean="0">
                <a:hlinkClick r:id="rId3"/>
              </a:rPr>
              <a:t>kvalitne.cz</a:t>
            </a:r>
            <a:r>
              <a:rPr lang="cs-CZ" sz="1600" u="sng" dirty="0" smtClean="0">
                <a:hlinkClick r:id="rId3"/>
              </a:rPr>
              <a:t>/beat.</a:t>
            </a:r>
            <a:r>
              <a:rPr lang="cs-CZ" sz="1600" u="sng" dirty="0" err="1" smtClean="0">
                <a:hlinkClick r:id="rId3"/>
              </a:rPr>
              <a:t>htm</a:t>
            </a:r>
            <a:r>
              <a:rPr lang="cs-CZ" sz="1600" dirty="0" smtClean="0"/>
              <a:t> </a:t>
            </a:r>
          </a:p>
          <a:p>
            <a:endParaRPr lang="cs-CZ" sz="1600" dirty="0" smtClean="0"/>
          </a:p>
          <a:p>
            <a:r>
              <a:rPr lang="cs-CZ" sz="1600" dirty="0" smtClean="0"/>
              <a:t>Obrázky [cit. </a:t>
            </a:r>
            <a:r>
              <a:rPr lang="cs-CZ" sz="1600" smtClean="0"/>
              <a:t>03.09.2012]:</a:t>
            </a:r>
            <a:endParaRPr lang="cs-CZ" sz="1600" dirty="0" smtClean="0"/>
          </a:p>
          <a:p>
            <a:r>
              <a:rPr lang="cs-CZ" sz="1600" dirty="0" smtClean="0"/>
              <a:t>Obr. 1	</a:t>
            </a:r>
            <a:r>
              <a:rPr lang="cs-CZ" sz="1600" dirty="0" smtClean="0">
                <a:hlinkClick r:id="rId4"/>
              </a:rPr>
              <a:t> </a:t>
            </a:r>
          </a:p>
          <a:p>
            <a:r>
              <a:rPr lang="cs-CZ" sz="1600" dirty="0" smtClean="0">
                <a:hlinkClick r:id="rId4"/>
              </a:rPr>
              <a:t>Dostupný pod licencí </a:t>
            </a:r>
            <a:r>
              <a:rPr lang="cs-CZ" sz="1600" dirty="0" err="1" smtClean="0">
                <a:hlinkClick r:id="rId5" action="ppaction://hlinkfile" tooltip="w:cs:Creative Commons"/>
              </a:rPr>
              <a:t>Creative</a:t>
            </a:r>
            <a:r>
              <a:rPr lang="cs-CZ" sz="1600" dirty="0" smtClean="0">
                <a:hlinkClick r:id="rId5" action="ppaction://hlinkfile" tooltip="w:cs:Creative Commons"/>
              </a:rPr>
              <a:t> </a:t>
            </a:r>
            <a:r>
              <a:rPr lang="cs-CZ" sz="1600" dirty="0" err="1" smtClean="0">
                <a:hlinkClick r:id="rId5" action="ppaction://hlinkfile" tooltip="w:cs:Creative Commons"/>
              </a:rPr>
              <a:t>Commons</a:t>
            </a:r>
            <a:r>
              <a:rPr lang="cs-CZ" sz="1600" dirty="0" smtClean="0"/>
              <a:t> </a:t>
            </a:r>
            <a:r>
              <a:rPr lang="cs-CZ" sz="1600" dirty="0" smtClean="0">
                <a:hlinkClick r:id="rId6" action="ppaction://hlinkfile"/>
              </a:rPr>
              <a:t>Uveďte autora-Zachovejte licenci 2.0 </a:t>
            </a:r>
            <a:r>
              <a:rPr lang="cs-CZ" sz="1600" dirty="0" err="1" smtClean="0">
                <a:hlinkClick r:id="rId6" action="ppaction://hlinkfile"/>
              </a:rPr>
              <a:t>Generic</a:t>
            </a:r>
            <a:r>
              <a:rPr lang="cs-CZ" sz="1600" dirty="0" smtClean="0"/>
              <a:t> na </a:t>
            </a:r>
            <a:r>
              <a:rPr lang="cs-CZ" sz="1600" dirty="0" smtClean="0">
                <a:hlinkClick r:id="rId7"/>
              </a:rPr>
              <a:t>http://cs.wikipedia.org/wiki/Soubor:RussianRainbowGathering_4Aug2005.jpg</a:t>
            </a:r>
            <a:endParaRPr lang="cs-CZ" sz="1600" dirty="0" smtClean="0"/>
          </a:p>
          <a:p>
            <a:r>
              <a:rPr lang="cs-CZ" sz="1600" dirty="0" smtClean="0"/>
              <a:t>Obr. 2</a:t>
            </a:r>
          </a:p>
          <a:p>
            <a:r>
              <a:rPr lang="cs-CZ" sz="1600" dirty="0" smtClean="0">
                <a:hlinkClick r:id="rId4"/>
              </a:rPr>
              <a:t>Obr. 0.2 Tento soubor je volným dílem, dostupným na http://cs.wikipedia.org/wiki/Soubor:Peace_symbol.svg</a:t>
            </a:r>
          </a:p>
          <a:p>
            <a:r>
              <a:rPr lang="cs-CZ" sz="1600" dirty="0" smtClean="0"/>
              <a:t>Obr. 3</a:t>
            </a:r>
          </a:p>
          <a:p>
            <a:r>
              <a:rPr lang="cs-CZ" sz="1600" dirty="0" smtClean="0">
                <a:hlinkClick r:id="rId4"/>
              </a:rPr>
              <a:t>Dostupný pod licencí </a:t>
            </a:r>
            <a:r>
              <a:rPr lang="en-US" sz="1600" dirty="0" smtClean="0">
                <a:hlinkClick r:id="rId5" action="ppaction://hlinkfile" tooltip="w:cs:Creative Commons"/>
              </a:rPr>
              <a:t>Creative Commons</a:t>
            </a:r>
            <a:r>
              <a:rPr lang="en-US" sz="1600" dirty="0" smtClean="0"/>
              <a:t> </a:t>
            </a:r>
            <a:r>
              <a:rPr lang="en-US" sz="1600" dirty="0" err="1" smtClean="0">
                <a:hlinkClick r:id="rId8" action="ppaction://hlinkfile"/>
              </a:rPr>
              <a:t>Uveďte</a:t>
            </a:r>
            <a:r>
              <a:rPr lang="en-US" sz="1600" dirty="0" smtClean="0">
                <a:hlinkClick r:id="rId8" action="ppaction://hlinkfile"/>
              </a:rPr>
              <a:t> </a:t>
            </a:r>
            <a:r>
              <a:rPr lang="en-US" sz="1600" dirty="0" err="1" smtClean="0">
                <a:hlinkClick r:id="rId8" action="ppaction://hlinkfile"/>
              </a:rPr>
              <a:t>autora-Zachovejte</a:t>
            </a:r>
            <a:r>
              <a:rPr lang="en-US" sz="1600" dirty="0" smtClean="0">
                <a:hlinkClick r:id="rId8" action="ppaction://hlinkfile"/>
              </a:rPr>
              <a:t> </a:t>
            </a:r>
            <a:r>
              <a:rPr lang="en-US" sz="1600" dirty="0" err="1" smtClean="0">
                <a:hlinkClick r:id="rId8" action="ppaction://hlinkfile"/>
              </a:rPr>
              <a:t>licenci</a:t>
            </a:r>
            <a:r>
              <a:rPr lang="en-US" sz="1600" dirty="0" smtClean="0">
                <a:hlinkClick r:id="rId8" action="ppaction://hlinkfile"/>
              </a:rPr>
              <a:t> 3.0 </a:t>
            </a:r>
            <a:r>
              <a:rPr lang="en-US" sz="1600" dirty="0" err="1" smtClean="0">
                <a:hlinkClick r:id="rId8" action="ppaction://hlinkfile"/>
              </a:rPr>
              <a:t>Unported</a:t>
            </a:r>
            <a:r>
              <a:rPr lang="cs-CZ" sz="1600" b="1" dirty="0" smtClean="0"/>
              <a:t> </a:t>
            </a:r>
            <a:r>
              <a:rPr lang="cs-CZ" sz="1600" dirty="0" smtClean="0"/>
              <a:t>na </a:t>
            </a:r>
            <a:r>
              <a:rPr lang="cs-CZ" sz="1600" dirty="0" smtClean="0">
                <a:hlinkClick r:id="rId4"/>
              </a:rPr>
              <a:t>http://commons.wikimedia.org/wiki/File:Allen_Ginsberg_und_Peter_Orlowski_ArM.jpg?uselang=cs</a:t>
            </a:r>
            <a:endParaRPr lang="cs-CZ" sz="1600" dirty="0" smtClean="0"/>
          </a:p>
          <a:p>
            <a:r>
              <a:rPr lang="cs-CZ" sz="1600" dirty="0" smtClean="0"/>
              <a:t>Obr. 4</a:t>
            </a:r>
          </a:p>
          <a:p>
            <a:r>
              <a:rPr lang="cs-CZ" sz="1600" dirty="0" smtClean="0"/>
              <a:t>Dostupný jako Public </a:t>
            </a:r>
            <a:r>
              <a:rPr lang="cs-CZ" sz="1600" dirty="0" err="1" smtClean="0"/>
              <a:t>Domain</a:t>
            </a:r>
            <a:r>
              <a:rPr lang="cs-CZ" sz="1600" dirty="0" smtClean="0"/>
              <a:t> na </a:t>
            </a:r>
            <a:r>
              <a:rPr lang="cs-CZ" sz="1600" dirty="0" smtClean="0">
                <a:hlinkClick r:id="rId9"/>
              </a:rPr>
              <a:t>http://commons.wikimedia.org/wiki/File:Allen_Ginsberg_signature.svg?uselang=cs#file</a:t>
            </a:r>
            <a:endParaRPr lang="cs-CZ" sz="1600" dirty="0" smtClean="0"/>
          </a:p>
          <a:p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260648"/>
            <a:ext cx="842493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5</a:t>
            </a:r>
          </a:p>
          <a:p>
            <a:r>
              <a:rPr lang="cs-CZ" sz="1600" dirty="0" smtClean="0">
                <a:hlinkClick r:id="rId2" action="ppaction://hlinkfile"/>
              </a:rPr>
              <a:t>Dostupný pod licencí </a:t>
            </a:r>
            <a:r>
              <a:rPr lang="cs-CZ" sz="1600" dirty="0" err="1" smtClean="0">
                <a:hlinkClick r:id="rId2" action="ppaction://hlinkfile"/>
              </a:rPr>
              <a:t>Creative</a:t>
            </a:r>
            <a:r>
              <a:rPr lang="cs-CZ" sz="1600" dirty="0" smtClean="0">
                <a:hlinkClick r:id="rId2" action="ppaction://hlinkfile"/>
              </a:rPr>
              <a:t> </a:t>
            </a:r>
            <a:r>
              <a:rPr lang="cs-CZ" sz="1600" dirty="0" err="1" smtClean="0">
                <a:hlinkClick r:id="rId2" action="ppaction://hlinkfile"/>
              </a:rPr>
              <a:t>Commons</a:t>
            </a:r>
            <a:r>
              <a:rPr lang="cs-CZ" sz="1600" dirty="0" smtClean="0">
                <a:hlinkClick r:id="rId2" action="ppaction://hlinkfile"/>
              </a:rPr>
              <a:t> Uveďte autora – Zachovejte licenci</a:t>
            </a:r>
            <a:r>
              <a:rPr lang="cs-CZ" sz="1600" dirty="0" smtClean="0"/>
              <a:t> na </a:t>
            </a:r>
            <a:r>
              <a:rPr lang="cs-CZ" sz="1600" dirty="0" smtClean="0">
                <a:hlinkClick r:id="rId3"/>
              </a:rPr>
              <a:t>http://commons.wikimedia.org/wiki/File:AcidTest.jpg?uselang=cs</a:t>
            </a:r>
            <a:endParaRPr lang="cs-CZ" sz="1600" dirty="0" smtClean="0"/>
          </a:p>
          <a:p>
            <a:r>
              <a:rPr lang="cs-CZ" sz="1600" dirty="0" smtClean="0"/>
              <a:t>Obr. 6</a:t>
            </a:r>
          </a:p>
          <a:p>
            <a:r>
              <a:rPr lang="cs-CZ" sz="1600" dirty="0" smtClean="0">
                <a:hlinkClick r:id="rId2" action="ppaction://hlinkfile"/>
              </a:rPr>
              <a:t>Dostupný pod licencí </a:t>
            </a:r>
            <a:r>
              <a:rPr lang="cs-CZ" sz="1600" dirty="0" err="1" smtClean="0">
                <a:hlinkClick r:id="rId4" action="ppaction://hlinkfile" tooltip="w:cs:Creative Commons"/>
              </a:rPr>
              <a:t>Creative</a:t>
            </a:r>
            <a:r>
              <a:rPr lang="cs-CZ" sz="1600" dirty="0" smtClean="0">
                <a:hlinkClick r:id="rId4" action="ppaction://hlinkfile" tooltip="w:cs:Creative Commons"/>
              </a:rPr>
              <a:t> </a:t>
            </a:r>
            <a:r>
              <a:rPr lang="cs-CZ" sz="1600" dirty="0" err="1" smtClean="0">
                <a:hlinkClick r:id="rId4" action="ppaction://hlinkfile" tooltip="w:cs:Creative Commons"/>
              </a:rPr>
              <a:t>Commons</a:t>
            </a:r>
            <a:r>
              <a:rPr lang="cs-CZ" sz="1600" dirty="0" smtClean="0"/>
              <a:t> </a:t>
            </a:r>
            <a:r>
              <a:rPr lang="cs-CZ" sz="1600" dirty="0" smtClean="0">
                <a:hlinkClick r:id="rId5" action="ppaction://hlinkfile"/>
              </a:rPr>
              <a:t>Uveďte autora-Zachovejte licenci 2.0 </a:t>
            </a:r>
            <a:r>
              <a:rPr lang="cs-CZ" sz="1600" dirty="0" err="1" smtClean="0">
                <a:hlinkClick r:id="rId5" action="ppaction://hlinkfile"/>
              </a:rPr>
              <a:t>Generic</a:t>
            </a:r>
            <a:r>
              <a:rPr lang="cs-CZ" sz="1600" dirty="0" smtClean="0"/>
              <a:t> na </a:t>
            </a:r>
            <a:r>
              <a:rPr lang="cs-CZ" sz="1600" dirty="0" smtClean="0">
                <a:hlinkClick r:id="rId6"/>
              </a:rPr>
              <a:t>http://commons.wikimedia.org/wiki/File:Kerouac_by_Palumbo.jpg?uselang=cs</a:t>
            </a:r>
            <a:endParaRPr lang="cs-CZ" sz="1600" dirty="0" smtClean="0"/>
          </a:p>
          <a:p>
            <a:r>
              <a:rPr lang="cs-CZ" sz="1600" dirty="0" smtClean="0"/>
              <a:t>Obr. 7</a:t>
            </a:r>
          </a:p>
          <a:p>
            <a:r>
              <a:rPr lang="cs-CZ" sz="1600" dirty="0" smtClean="0"/>
              <a:t>Dostupný jako Public </a:t>
            </a:r>
            <a:r>
              <a:rPr lang="cs-CZ" sz="1600" dirty="0" err="1" smtClean="0"/>
              <a:t>Domain</a:t>
            </a:r>
            <a:r>
              <a:rPr lang="cs-CZ" sz="1600" dirty="0" smtClean="0"/>
              <a:t> na </a:t>
            </a:r>
            <a:r>
              <a:rPr lang="cs-CZ" sz="1600" dirty="0" smtClean="0">
                <a:hlinkClick r:id="rId7"/>
              </a:rPr>
              <a:t>http://commons.wikimedia.org/wiki/File:Jack_Kerouac_signature.svg?uselang=cs</a:t>
            </a:r>
            <a:endParaRPr lang="cs-CZ" sz="1600" dirty="0" smtClean="0"/>
          </a:p>
          <a:p>
            <a:r>
              <a:rPr lang="cs-CZ" sz="1600" dirty="0" smtClean="0"/>
              <a:t>Obr. 8</a:t>
            </a:r>
          </a:p>
          <a:p>
            <a:r>
              <a:rPr lang="cs-CZ" sz="1600" dirty="0" smtClean="0"/>
              <a:t>Dostupný pod licencí </a:t>
            </a:r>
            <a:r>
              <a:rPr lang="en-US" sz="1600" dirty="0" smtClean="0">
                <a:hlinkClick r:id="rId4" action="ppaction://hlinkfile" tooltip="w:cs:Creative Commons"/>
              </a:rPr>
              <a:t>Creative Commons</a:t>
            </a:r>
            <a:r>
              <a:rPr lang="en-US" sz="1600" dirty="0" smtClean="0"/>
              <a:t> </a:t>
            </a:r>
            <a:r>
              <a:rPr lang="en-US" sz="1600" dirty="0" err="1" smtClean="0">
                <a:hlinkClick r:id="rId2" action="ppaction://hlinkfile"/>
              </a:rPr>
              <a:t>Uveďte</a:t>
            </a:r>
            <a:r>
              <a:rPr lang="en-US" sz="1600" dirty="0" smtClean="0">
                <a:hlinkClick r:id="rId2" action="ppaction://hlinkfile"/>
              </a:rPr>
              <a:t> </a:t>
            </a:r>
            <a:r>
              <a:rPr lang="en-US" sz="1600" dirty="0" err="1" smtClean="0">
                <a:hlinkClick r:id="rId2" action="ppaction://hlinkfile"/>
              </a:rPr>
              <a:t>autora-Zachovejte</a:t>
            </a:r>
            <a:r>
              <a:rPr lang="en-US" sz="1600" dirty="0" smtClean="0">
                <a:hlinkClick r:id="rId2" action="ppaction://hlinkfile"/>
              </a:rPr>
              <a:t> </a:t>
            </a:r>
            <a:r>
              <a:rPr lang="en-US" sz="1600" dirty="0" err="1" smtClean="0">
                <a:hlinkClick r:id="rId2" action="ppaction://hlinkfile"/>
              </a:rPr>
              <a:t>licenci</a:t>
            </a:r>
            <a:r>
              <a:rPr lang="en-US" sz="1600" dirty="0" smtClean="0">
                <a:hlinkClick r:id="rId2" action="ppaction://hlinkfile"/>
              </a:rPr>
              <a:t> 3.0 </a:t>
            </a:r>
            <a:r>
              <a:rPr lang="en-US" sz="1600" dirty="0" err="1" smtClean="0">
                <a:hlinkClick r:id="rId2" action="ppaction://hlinkfile"/>
              </a:rPr>
              <a:t>Unported</a:t>
            </a:r>
            <a:r>
              <a:rPr lang="cs-CZ" sz="1600" dirty="0" smtClean="0"/>
              <a:t> na </a:t>
            </a:r>
            <a:r>
              <a:rPr lang="cs-CZ" sz="1600" dirty="0" smtClean="0">
                <a:hlinkClick r:id="rId8"/>
              </a:rPr>
              <a:t>http://commons.wikimedia.org/wiki/File:Jack_Kerouac%27s_traveling_bag_(detail).jpg?uselang=cs</a:t>
            </a:r>
            <a:endParaRPr lang="cs-CZ" sz="1600" dirty="0" smtClean="0"/>
          </a:p>
          <a:p>
            <a:r>
              <a:rPr lang="cs-CZ" sz="1600" dirty="0" smtClean="0"/>
              <a:t>Obr. 9</a:t>
            </a:r>
          </a:p>
          <a:p>
            <a:r>
              <a:rPr lang="cs-CZ" sz="1600" dirty="0" smtClean="0"/>
              <a:t>Dostupný pod licencí </a:t>
            </a:r>
            <a:r>
              <a:rPr lang="en-US" sz="1600" dirty="0" smtClean="0">
                <a:hlinkClick r:id="rId4" action="ppaction://hlinkfile" tooltip="w:cs:Creative Commons"/>
              </a:rPr>
              <a:t>Creative Commons</a:t>
            </a:r>
            <a:r>
              <a:rPr lang="en-US" sz="1600" dirty="0" smtClean="0"/>
              <a:t> </a:t>
            </a:r>
            <a:r>
              <a:rPr lang="en-US" sz="1600" dirty="0" err="1" smtClean="0">
                <a:hlinkClick r:id="rId2" action="ppaction://hlinkfile"/>
              </a:rPr>
              <a:t>Uveďte</a:t>
            </a:r>
            <a:r>
              <a:rPr lang="en-US" sz="1600" dirty="0" smtClean="0">
                <a:hlinkClick r:id="rId2" action="ppaction://hlinkfile"/>
              </a:rPr>
              <a:t> </a:t>
            </a:r>
            <a:r>
              <a:rPr lang="en-US" sz="1600" dirty="0" err="1" smtClean="0">
                <a:hlinkClick r:id="rId2" action="ppaction://hlinkfile"/>
              </a:rPr>
              <a:t>autora-Zachovejte</a:t>
            </a:r>
            <a:r>
              <a:rPr lang="en-US" sz="1600" dirty="0" smtClean="0">
                <a:hlinkClick r:id="rId2" action="ppaction://hlinkfile"/>
              </a:rPr>
              <a:t> </a:t>
            </a:r>
            <a:r>
              <a:rPr lang="en-US" sz="1600" dirty="0" err="1" smtClean="0">
                <a:hlinkClick r:id="rId2" action="ppaction://hlinkfile"/>
              </a:rPr>
              <a:t>licenci</a:t>
            </a:r>
            <a:r>
              <a:rPr lang="en-US" sz="1600" dirty="0" smtClean="0">
                <a:hlinkClick r:id="rId2" action="ppaction://hlinkfile"/>
              </a:rPr>
              <a:t> 3.0 </a:t>
            </a:r>
            <a:r>
              <a:rPr lang="en-US" sz="1600" dirty="0" err="1" smtClean="0">
                <a:hlinkClick r:id="rId2" action="ppaction://hlinkfile"/>
              </a:rPr>
              <a:t>Unported</a:t>
            </a:r>
            <a:r>
              <a:rPr lang="cs-CZ" sz="1600" dirty="0" smtClean="0"/>
              <a:t> na </a:t>
            </a:r>
            <a:r>
              <a:rPr lang="cs-CZ" sz="1600" dirty="0" smtClean="0">
                <a:hlinkClick r:id="rId9"/>
              </a:rPr>
              <a:t>http://commons.wikimedia.org/wiki/File:Itinerary_plan_of_On_the_road_by_Jack_Kerouac.JPG?uselang=cs</a:t>
            </a:r>
            <a:endParaRPr lang="cs-CZ" sz="1600" dirty="0" smtClean="0"/>
          </a:p>
          <a:p>
            <a:r>
              <a:rPr lang="cs-CZ" sz="1600" dirty="0" smtClean="0"/>
              <a:t>Obr. 10</a:t>
            </a:r>
          </a:p>
          <a:p>
            <a:r>
              <a:rPr lang="cs-CZ" sz="1600" dirty="0" smtClean="0"/>
              <a:t>Dostupný pod licencí </a:t>
            </a:r>
            <a:r>
              <a:rPr lang="en-US" sz="1600" dirty="0" smtClean="0">
                <a:hlinkClick r:id="rId4" action="ppaction://hlinkfile" tooltip="w:cs:Creative Commons"/>
              </a:rPr>
              <a:t>Creative Commons</a:t>
            </a:r>
            <a:r>
              <a:rPr lang="en-US" sz="1600" dirty="0" smtClean="0"/>
              <a:t> </a:t>
            </a:r>
            <a:r>
              <a:rPr lang="en-US" sz="1600" dirty="0" err="1" smtClean="0">
                <a:hlinkClick r:id="rId2" action="ppaction://hlinkfile"/>
              </a:rPr>
              <a:t>Uveďte</a:t>
            </a:r>
            <a:r>
              <a:rPr lang="en-US" sz="1600" dirty="0" smtClean="0">
                <a:hlinkClick r:id="rId2" action="ppaction://hlinkfile"/>
              </a:rPr>
              <a:t> </a:t>
            </a:r>
            <a:r>
              <a:rPr lang="en-US" sz="1600" dirty="0" err="1" smtClean="0">
                <a:hlinkClick r:id="rId2" action="ppaction://hlinkfile"/>
              </a:rPr>
              <a:t>autora-Zachovejte</a:t>
            </a:r>
            <a:r>
              <a:rPr lang="en-US" sz="1600" dirty="0" smtClean="0">
                <a:hlinkClick r:id="rId2" action="ppaction://hlinkfile"/>
              </a:rPr>
              <a:t> </a:t>
            </a:r>
            <a:r>
              <a:rPr lang="en-US" sz="1600" dirty="0" err="1" smtClean="0">
                <a:hlinkClick r:id="rId2" action="ppaction://hlinkfile"/>
              </a:rPr>
              <a:t>licenci</a:t>
            </a:r>
            <a:r>
              <a:rPr lang="en-US" sz="1600" dirty="0" smtClean="0">
                <a:hlinkClick r:id="rId2" action="ppaction://hlinkfile"/>
              </a:rPr>
              <a:t> 3.0 </a:t>
            </a:r>
            <a:r>
              <a:rPr lang="en-US" sz="1600" dirty="0" err="1" smtClean="0">
                <a:hlinkClick r:id="rId2" action="ppaction://hlinkfile"/>
              </a:rPr>
              <a:t>Unported</a:t>
            </a:r>
            <a:r>
              <a:rPr lang="cs-CZ" sz="1600" dirty="0" smtClean="0"/>
              <a:t> na </a:t>
            </a:r>
            <a:r>
              <a:rPr lang="cs-CZ" sz="1600" dirty="0" smtClean="0">
                <a:hlinkClick r:id="rId10"/>
              </a:rPr>
              <a:t>http://commons.wikimedia.org/wiki/File:Jack_Kerouac%27s_a_piece_of_the_roll_On_The_Road.JPG?uselang=cs</a:t>
            </a:r>
            <a:endParaRPr lang="cs-CZ" sz="1600" dirty="0" smtClean="0"/>
          </a:p>
          <a:p>
            <a:r>
              <a:rPr lang="cs-CZ" sz="1600" dirty="0" smtClean="0"/>
              <a:t>Obr. 11</a:t>
            </a:r>
          </a:p>
          <a:p>
            <a:r>
              <a:rPr lang="cs-CZ" sz="1600" dirty="0" smtClean="0"/>
              <a:t>Dostupný pod licencí </a:t>
            </a:r>
            <a:r>
              <a:rPr lang="en-US" sz="1600" dirty="0" smtClean="0">
                <a:hlinkClick r:id="rId4" action="ppaction://hlinkfile" tooltip="w:cs:Creative Commons"/>
              </a:rPr>
              <a:t>Creative Commons</a:t>
            </a:r>
            <a:r>
              <a:rPr lang="en-US" sz="1600" dirty="0" smtClean="0"/>
              <a:t> </a:t>
            </a:r>
            <a:r>
              <a:rPr lang="en-US" sz="1600" dirty="0" err="1" smtClean="0">
                <a:hlinkClick r:id="rId2" action="ppaction://hlinkfile"/>
              </a:rPr>
              <a:t>Uveďte</a:t>
            </a:r>
            <a:r>
              <a:rPr lang="en-US" sz="1600" dirty="0" smtClean="0">
                <a:hlinkClick r:id="rId2" action="ppaction://hlinkfile"/>
              </a:rPr>
              <a:t> </a:t>
            </a:r>
            <a:r>
              <a:rPr lang="en-US" sz="1600" dirty="0" err="1" smtClean="0">
                <a:hlinkClick r:id="rId2" action="ppaction://hlinkfile"/>
              </a:rPr>
              <a:t>autora-Zachovejte</a:t>
            </a:r>
            <a:r>
              <a:rPr lang="en-US" sz="1600" dirty="0" smtClean="0">
                <a:hlinkClick r:id="rId2" action="ppaction://hlinkfile"/>
              </a:rPr>
              <a:t> </a:t>
            </a:r>
            <a:r>
              <a:rPr lang="en-US" sz="1600" dirty="0" err="1" smtClean="0">
                <a:hlinkClick r:id="rId2" action="ppaction://hlinkfile"/>
              </a:rPr>
              <a:t>licenci</a:t>
            </a:r>
            <a:r>
              <a:rPr lang="en-US" sz="1600" dirty="0" smtClean="0">
                <a:hlinkClick r:id="rId2" action="ppaction://hlinkfile"/>
              </a:rPr>
              <a:t> 3.0 </a:t>
            </a:r>
            <a:r>
              <a:rPr lang="en-US" sz="1600" dirty="0" err="1" smtClean="0">
                <a:hlinkClick r:id="rId2" action="ppaction://hlinkfile"/>
              </a:rPr>
              <a:t>Unported</a:t>
            </a:r>
            <a:r>
              <a:rPr lang="cs-CZ" sz="1600" dirty="0" smtClean="0"/>
              <a:t>http://commons.wikimedia.org/wiki/File:Jack_Kerouac%27s_roll_On_The_Road.JPG?uselang=cs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BEATNICI (BEAT GENERATION)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lvl="0"/>
            <a:r>
              <a:rPr lang="cs-CZ" dirty="0" smtClean="0"/>
              <a:t>jedná se o generační hnutí v USA v 50. letech, které se vzbouřilo proti konzumnímu ideálu prosperující americké poválečné společnosti</a:t>
            </a:r>
          </a:p>
          <a:p>
            <a:pPr lvl="0">
              <a:buNone/>
            </a:pPr>
            <a:r>
              <a:rPr lang="cs-CZ" dirty="0" smtClean="0"/>
              <a:t>			ÚKOL  č. 1</a:t>
            </a:r>
          </a:p>
          <a:p>
            <a:pPr algn="ctr">
              <a:buFont typeface="Wingdings" pitchFamily="2" charset="2"/>
              <a:buChar char="ü"/>
            </a:pPr>
            <a:r>
              <a:rPr lang="cs-CZ" dirty="0" smtClean="0"/>
              <a:t>Vysvětli cizí slova v definici</a:t>
            </a:r>
          </a:p>
          <a:p>
            <a:pPr algn="ctr"/>
            <a:endParaRPr lang="cs-CZ" dirty="0" smtClean="0"/>
          </a:p>
          <a:p>
            <a:pPr lvl="0"/>
            <a:r>
              <a:rPr lang="cs-CZ" dirty="0" smtClean="0"/>
              <a:t>beat = zbitý, unavený životem, stejně tak znamená blažený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byli proti tradičním hodnotám – bohatství, rodině, národní hrdosti</a:t>
            </a:r>
          </a:p>
          <a:p>
            <a:endParaRPr lang="cs-CZ" dirty="0" smtClean="0"/>
          </a:p>
          <a:p>
            <a:pPr lvl="0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67544" y="548680"/>
            <a:ext cx="82089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12</a:t>
            </a:r>
          </a:p>
          <a:p>
            <a:r>
              <a:rPr lang="cs-CZ" sz="1600" dirty="0" smtClean="0"/>
              <a:t>Dostupný pod licencí </a:t>
            </a:r>
            <a:r>
              <a:rPr lang="cs-CZ" sz="1600" dirty="0" err="1" smtClean="0">
                <a:hlinkClick r:id="rId2" action="ppaction://hlinkfile" tooltip="w:cs:Creative Commons"/>
              </a:rPr>
              <a:t>Creative</a:t>
            </a:r>
            <a:r>
              <a:rPr lang="cs-CZ" sz="1600" dirty="0" smtClean="0">
                <a:hlinkClick r:id="rId2" action="ppaction://hlinkfile" tooltip="w:cs:Creative Commons"/>
              </a:rPr>
              <a:t> </a:t>
            </a:r>
            <a:r>
              <a:rPr lang="cs-CZ" sz="1600" dirty="0" err="1" smtClean="0">
                <a:hlinkClick r:id="rId2" action="ppaction://hlinkfile" tooltip="w:cs:Creative Commons"/>
              </a:rPr>
              <a:t>Commons</a:t>
            </a:r>
            <a:r>
              <a:rPr lang="cs-CZ" sz="1600" dirty="0" smtClean="0"/>
              <a:t> </a:t>
            </a:r>
            <a:r>
              <a:rPr lang="cs-CZ" sz="1600" dirty="0" smtClean="0">
                <a:hlinkClick r:id="rId3" action="ppaction://hlinkfile"/>
              </a:rPr>
              <a:t>Uveďte autora 2.0 </a:t>
            </a:r>
            <a:r>
              <a:rPr lang="cs-CZ" sz="1600" dirty="0" err="1" smtClean="0">
                <a:hlinkClick r:id="rId3" action="ppaction://hlinkfile"/>
              </a:rPr>
              <a:t>Generic</a:t>
            </a:r>
            <a:r>
              <a:rPr lang="cs-CZ" sz="1600" dirty="0" smtClean="0"/>
              <a:t> na </a:t>
            </a:r>
            <a:r>
              <a:rPr lang="cs-CZ" sz="1600" dirty="0" smtClean="0">
                <a:hlinkClick r:id="rId4"/>
              </a:rPr>
              <a:t>http://commons.wikimedia.org/wiki/File:Allen_Ginsberg_and_William_S._Burroughs.jpg?uselang=cs</a:t>
            </a:r>
            <a:endParaRPr lang="cs-CZ" sz="1600" dirty="0" smtClean="0"/>
          </a:p>
          <a:p>
            <a:r>
              <a:rPr lang="cs-CZ" sz="1600" dirty="0" smtClean="0"/>
              <a:t>Obr. 13</a:t>
            </a:r>
          </a:p>
          <a:p>
            <a:r>
              <a:rPr lang="cs-CZ" sz="1600" dirty="0" smtClean="0"/>
              <a:t>Dostupný jako Public </a:t>
            </a:r>
            <a:r>
              <a:rPr lang="cs-CZ" sz="1600" dirty="0" err="1" smtClean="0"/>
              <a:t>Domain</a:t>
            </a:r>
            <a:r>
              <a:rPr lang="cs-CZ" sz="1600" dirty="0" smtClean="0"/>
              <a:t> na </a:t>
            </a:r>
            <a:r>
              <a:rPr lang="cs-CZ" sz="1600" dirty="0" smtClean="0">
                <a:hlinkClick r:id="rId5"/>
              </a:rPr>
              <a:t>http://commons.wikimedia.org/wiki/File:William_S_Burroughs_signature.svg?uselang=cs</a:t>
            </a:r>
            <a:endParaRPr lang="cs-CZ" sz="1600" dirty="0" smtClean="0"/>
          </a:p>
          <a:p>
            <a:r>
              <a:rPr lang="cs-CZ" sz="1600" dirty="0" smtClean="0"/>
              <a:t>Obr. 14</a:t>
            </a:r>
          </a:p>
          <a:p>
            <a:r>
              <a:rPr lang="cs-CZ" sz="1600" dirty="0" smtClean="0"/>
              <a:t>Dostupný pod licencí </a:t>
            </a:r>
            <a:r>
              <a:rPr lang="cs-CZ" sz="1600" dirty="0" err="1" smtClean="0">
                <a:hlinkClick r:id="rId2" action="ppaction://hlinkfile" tooltip="w:cs:Creative Commons"/>
              </a:rPr>
              <a:t>Creative</a:t>
            </a:r>
            <a:r>
              <a:rPr lang="cs-CZ" sz="1600" dirty="0" smtClean="0">
                <a:hlinkClick r:id="rId2" action="ppaction://hlinkfile" tooltip="w:cs:Creative Commons"/>
              </a:rPr>
              <a:t> </a:t>
            </a:r>
            <a:r>
              <a:rPr lang="cs-CZ" sz="1600" dirty="0" err="1" smtClean="0">
                <a:hlinkClick r:id="rId2" action="ppaction://hlinkfile" tooltip="w:cs:Creative Commons"/>
              </a:rPr>
              <a:t>Commons</a:t>
            </a:r>
            <a:r>
              <a:rPr lang="cs-CZ" sz="1600" dirty="0" smtClean="0"/>
              <a:t> </a:t>
            </a:r>
            <a:r>
              <a:rPr lang="cs-CZ" sz="1600" dirty="0" smtClean="0">
                <a:hlinkClick r:id="rId6" action="ppaction://hlinkfile"/>
              </a:rPr>
              <a:t>Uveďte autora 2.5 </a:t>
            </a:r>
            <a:r>
              <a:rPr lang="cs-CZ" sz="1600" dirty="0" err="1" smtClean="0">
                <a:hlinkClick r:id="rId6" action="ppaction://hlinkfile"/>
              </a:rPr>
              <a:t>Generic</a:t>
            </a:r>
            <a:r>
              <a:rPr lang="cs-CZ" sz="1600" dirty="0" smtClean="0"/>
              <a:t> na </a:t>
            </a:r>
            <a:r>
              <a:rPr lang="cs-CZ" sz="1600" dirty="0" smtClean="0">
                <a:hlinkClick r:id="rId7"/>
              </a:rPr>
              <a:t>http://commons.wikimedia.org/wiki/File:CharlesBukowski-2.jpg?uselang=cs</a:t>
            </a:r>
            <a:endParaRPr lang="cs-CZ" sz="1600" dirty="0" smtClean="0"/>
          </a:p>
          <a:p>
            <a:r>
              <a:rPr lang="cs-CZ" sz="1600" dirty="0" smtClean="0"/>
              <a:t>Obr. 15</a:t>
            </a:r>
          </a:p>
          <a:p>
            <a:r>
              <a:rPr lang="cs-CZ" sz="1600" dirty="0" smtClean="0"/>
              <a:t>Dostupný pod licencí </a:t>
            </a:r>
            <a:r>
              <a:rPr lang="en-US" sz="1600" dirty="0" smtClean="0">
                <a:hlinkClick r:id="rId2" action="ppaction://hlinkfile" tooltip="w:cs:Creative Commons"/>
              </a:rPr>
              <a:t>Creative Commons</a:t>
            </a:r>
            <a:r>
              <a:rPr lang="en-US" sz="1600" dirty="0" smtClean="0"/>
              <a:t> </a:t>
            </a:r>
            <a:r>
              <a:rPr lang="en-US" sz="1600" dirty="0" err="1" smtClean="0">
                <a:hlinkClick r:id="rId8" action="ppaction://hlinkfile"/>
              </a:rPr>
              <a:t>Uveďte</a:t>
            </a:r>
            <a:r>
              <a:rPr lang="en-US" sz="1600" dirty="0" smtClean="0">
                <a:hlinkClick r:id="rId8" action="ppaction://hlinkfile"/>
              </a:rPr>
              <a:t> </a:t>
            </a:r>
            <a:r>
              <a:rPr lang="en-US" sz="1600" dirty="0" err="1" smtClean="0">
                <a:hlinkClick r:id="rId8" action="ppaction://hlinkfile"/>
              </a:rPr>
              <a:t>autora-Zachovejte</a:t>
            </a:r>
            <a:r>
              <a:rPr lang="en-US" sz="1600" dirty="0" smtClean="0">
                <a:hlinkClick r:id="rId8" action="ppaction://hlinkfile"/>
              </a:rPr>
              <a:t> </a:t>
            </a:r>
            <a:r>
              <a:rPr lang="en-US" sz="1600" dirty="0" err="1" smtClean="0">
                <a:hlinkClick r:id="rId8" action="ppaction://hlinkfile"/>
              </a:rPr>
              <a:t>licenci</a:t>
            </a:r>
            <a:r>
              <a:rPr lang="en-US" sz="1600" dirty="0" smtClean="0">
                <a:hlinkClick r:id="rId8" action="ppaction://hlinkfile"/>
              </a:rPr>
              <a:t> 3.0 </a:t>
            </a:r>
            <a:r>
              <a:rPr lang="en-US" sz="1600" dirty="0" err="1" smtClean="0">
                <a:hlinkClick r:id="rId8" action="ppaction://hlinkfile"/>
              </a:rPr>
              <a:t>Unported</a:t>
            </a:r>
            <a:r>
              <a:rPr lang="cs-CZ" sz="1600" dirty="0" smtClean="0"/>
              <a:t> na </a:t>
            </a:r>
            <a:r>
              <a:rPr lang="cs-CZ" sz="1600" dirty="0" smtClean="0">
                <a:hlinkClick r:id="rId9"/>
              </a:rPr>
              <a:t>http://commons.wikimedia.org/wiki/File:Kesey4.jpg?uselang=cs</a:t>
            </a:r>
            <a:endParaRPr lang="cs-CZ" sz="1600" dirty="0" smtClean="0"/>
          </a:p>
          <a:p>
            <a:r>
              <a:rPr lang="cs-CZ" sz="1600" dirty="0" smtClean="0"/>
              <a:t>Obr. 16</a:t>
            </a:r>
          </a:p>
          <a:p>
            <a:r>
              <a:rPr lang="cs-CZ" sz="1600" dirty="0" smtClean="0"/>
              <a:t>Dostupný pod licencí </a:t>
            </a:r>
            <a:r>
              <a:rPr lang="en-US" sz="1600" dirty="0" smtClean="0">
                <a:hlinkClick r:id="rId2" action="ppaction://hlinkfile" tooltip="w:cs:Creative Commons"/>
              </a:rPr>
              <a:t>Creative Commons</a:t>
            </a:r>
            <a:r>
              <a:rPr lang="en-US" sz="1600" dirty="0" smtClean="0"/>
              <a:t> </a:t>
            </a:r>
            <a:r>
              <a:rPr lang="en-US" sz="1600" dirty="0" err="1" smtClean="0">
                <a:hlinkClick r:id="rId8" action="ppaction://hlinkfile"/>
              </a:rPr>
              <a:t>Uveďte</a:t>
            </a:r>
            <a:r>
              <a:rPr lang="en-US" sz="1600" dirty="0" smtClean="0">
                <a:hlinkClick r:id="rId8" action="ppaction://hlinkfile"/>
              </a:rPr>
              <a:t> </a:t>
            </a:r>
            <a:r>
              <a:rPr lang="en-US" sz="1600" dirty="0" err="1" smtClean="0">
                <a:hlinkClick r:id="rId8" action="ppaction://hlinkfile"/>
              </a:rPr>
              <a:t>autora-Zachovejte</a:t>
            </a:r>
            <a:r>
              <a:rPr lang="en-US" sz="1600" dirty="0" smtClean="0">
                <a:hlinkClick r:id="rId8" action="ppaction://hlinkfile"/>
              </a:rPr>
              <a:t> </a:t>
            </a:r>
            <a:r>
              <a:rPr lang="en-US" sz="1600" dirty="0" err="1" smtClean="0">
                <a:hlinkClick r:id="rId8" action="ppaction://hlinkfile"/>
              </a:rPr>
              <a:t>licenci</a:t>
            </a:r>
            <a:r>
              <a:rPr lang="en-US" sz="1600" dirty="0" smtClean="0">
                <a:hlinkClick r:id="rId8" action="ppaction://hlinkfile"/>
              </a:rPr>
              <a:t> 3.0 </a:t>
            </a:r>
            <a:r>
              <a:rPr lang="en-US" sz="1600" dirty="0" err="1" smtClean="0">
                <a:hlinkClick r:id="rId8" action="ppaction://hlinkfile"/>
              </a:rPr>
              <a:t>Unported</a:t>
            </a:r>
            <a:r>
              <a:rPr lang="cs-CZ" sz="1600" dirty="0" smtClean="0"/>
              <a:t> na http://commons.wikimedia.org/wiki/File:Ferlinghetti_1.jpg?uselang=cs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cs-CZ" b="1" dirty="0" smtClean="0"/>
              <a:t>BEATNICI (BEAT GENERATION)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326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 smtClean="0"/>
              <a:t>nechtěli být pohlceni stylem života, který jim byl předkládán jako správný - žili si tzv. po svém a prezentovali tím, jak je možné žít jinak</a:t>
            </a:r>
          </a:p>
          <a:p>
            <a:pPr lvl="2"/>
            <a:r>
              <a:rPr lang="cs-CZ" sz="2000" dirty="0" smtClean="0"/>
              <a:t>rychlá jízda</a:t>
            </a:r>
          </a:p>
          <a:p>
            <a:pPr lvl="2"/>
            <a:r>
              <a:rPr lang="cs-CZ" sz="2000" dirty="0" smtClean="0"/>
              <a:t>džezová hudba (tehdy byla moderní nová, rocková hudba)</a:t>
            </a:r>
          </a:p>
          <a:p>
            <a:pPr lvl="2"/>
            <a:r>
              <a:rPr lang="cs-CZ" sz="2000" dirty="0" smtClean="0"/>
              <a:t>tuláctví</a:t>
            </a:r>
          </a:p>
          <a:p>
            <a:pPr lvl="2"/>
            <a:r>
              <a:rPr lang="cs-CZ" sz="2000" dirty="0" smtClean="0"/>
              <a:t>nadměrné užívání alkoholu</a:t>
            </a:r>
          </a:p>
          <a:p>
            <a:pPr lvl="2"/>
            <a:r>
              <a:rPr lang="cs-CZ" sz="2000" dirty="0" smtClean="0"/>
              <a:t>vědomé užívání drog s cílem dostat se do extáze</a:t>
            </a:r>
          </a:p>
          <a:p>
            <a:pPr lvl="2"/>
            <a:r>
              <a:rPr lang="cs-CZ" sz="2000" dirty="0" smtClean="0"/>
              <a:t>sexuální nevázanost – promiskuita, příp. homosexualita či bisexualita</a:t>
            </a:r>
          </a:p>
          <a:p>
            <a:pPr lvl="2"/>
            <a:r>
              <a:rPr lang="cs-CZ" sz="2000" dirty="0" smtClean="0"/>
              <a:t> vulgární vyjadřování i chování</a:t>
            </a:r>
          </a:p>
          <a:p>
            <a:pPr lvl="2"/>
            <a:r>
              <a:rPr lang="cs-CZ" sz="2000" dirty="0" smtClean="0"/>
              <a:t>odlišný zevnějšek – dlouhé vlasy, vousy</a:t>
            </a:r>
          </a:p>
          <a:p>
            <a:pPr lvl="2">
              <a:buNone/>
            </a:pPr>
            <a:endParaRPr lang="cs-CZ" sz="2000" dirty="0" smtClean="0"/>
          </a:p>
          <a:p>
            <a:pPr lvl="3">
              <a:buNone/>
            </a:pPr>
            <a:r>
              <a:rPr lang="cs-CZ" sz="2600" dirty="0" smtClean="0"/>
              <a:t>ÚKOL č. 2</a:t>
            </a:r>
          </a:p>
          <a:p>
            <a:pPr lvl="3">
              <a:buFont typeface="Wingdings" pitchFamily="2" charset="2"/>
              <a:buChar char="ü"/>
            </a:pPr>
            <a:r>
              <a:rPr lang="cs-CZ" sz="2600" dirty="0" smtClean="0"/>
              <a:t>Které ze světových hnutí vám to připomíná? Čím? </a:t>
            </a:r>
          </a:p>
          <a:p>
            <a:pPr lvl="3"/>
            <a:endParaRPr lang="cs-CZ" sz="1800" dirty="0" smtClean="0"/>
          </a:p>
          <a:p>
            <a:pPr lvl="2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0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2794000" cy="41910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r>
              <a:rPr lang="cs-CZ" b="1" dirty="0" smtClean="0"/>
              <a:t>BEATNICI (BEAT GENERATION)</a:t>
            </a:r>
            <a:endParaRPr lang="cs-CZ" dirty="0"/>
          </a:p>
        </p:txBody>
      </p:sp>
      <p:pic>
        <p:nvPicPr>
          <p:cNvPr id="5" name="Obrázek 4" descr="0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484784"/>
            <a:ext cx="2095500" cy="20955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915816" y="587727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HNUTÍ HIPPIES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499992" y="400506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Protijaderný znak, který se později stal symbolem míru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187624" y="544522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876256" y="350100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2</a:t>
            </a:r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87280"/>
          </a:xfrm>
        </p:spPr>
        <p:txBody>
          <a:bodyPr/>
          <a:lstStyle/>
          <a:p>
            <a:pPr lvl="0"/>
            <a:r>
              <a:rPr lang="cs-CZ" sz="2800" dirty="0" smtClean="0"/>
              <a:t>dva beatnické pojmy: </a:t>
            </a:r>
          </a:p>
          <a:p>
            <a:pPr lvl="1"/>
            <a:r>
              <a:rPr lang="cs-CZ" dirty="0" err="1" smtClean="0"/>
              <a:t>hipster</a:t>
            </a:r>
            <a:r>
              <a:rPr lang="cs-CZ" dirty="0" smtClean="0"/>
              <a:t> = beatnik </a:t>
            </a:r>
          </a:p>
          <a:p>
            <a:pPr lvl="1"/>
            <a:r>
              <a:rPr lang="cs-CZ" dirty="0" err="1" smtClean="0"/>
              <a:t>squares</a:t>
            </a:r>
            <a:r>
              <a:rPr lang="cs-CZ" dirty="0" smtClean="0"/>
              <a:t> = spořádaný člověk </a:t>
            </a:r>
          </a:p>
          <a:p>
            <a:pPr lvl="1"/>
            <a:endParaRPr lang="cs-CZ" dirty="0" smtClean="0"/>
          </a:p>
          <a:p>
            <a:pPr lvl="0"/>
            <a:r>
              <a:rPr lang="cs-CZ" dirty="0" smtClean="0"/>
              <a:t>šlo o to, aby se z </a:t>
            </a:r>
            <a:r>
              <a:rPr lang="cs-CZ" dirty="0" err="1" smtClean="0"/>
              <a:t>hipster</a:t>
            </a:r>
            <a:r>
              <a:rPr lang="cs-CZ" dirty="0" smtClean="0"/>
              <a:t> nestal </a:t>
            </a:r>
            <a:r>
              <a:rPr lang="cs-CZ" dirty="0" err="1" smtClean="0"/>
              <a:t>squares</a:t>
            </a:r>
            <a:endParaRPr lang="cs-CZ" dirty="0" smtClean="0"/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„Beat znamená být na dně, být totálně vyřízený, ale plně přesvědčený o své vnitřní svobodě... a o tom, že ten velký, bezpečný, vypasený, chladný svět je potřeba si držet pořádně od těla.“</a:t>
            </a:r>
          </a:p>
          <a:p>
            <a:pPr lvl="0" algn="r">
              <a:buNone/>
            </a:pPr>
            <a:r>
              <a:rPr lang="cs-CZ" dirty="0" smtClean="0"/>
              <a:t>(Herbert </a:t>
            </a:r>
            <a:r>
              <a:rPr lang="cs-CZ" dirty="0" err="1" smtClean="0"/>
              <a:t>Gold</a:t>
            </a:r>
            <a:r>
              <a:rPr lang="cs-CZ" dirty="0" smtClean="0"/>
              <a:t>, spisovatel)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Autofit/>
          </a:bodyPr>
          <a:lstStyle/>
          <a:p>
            <a:pPr algn="ctr"/>
            <a:r>
              <a:rPr lang="cs-CZ" b="1" dirty="0" smtClean="0"/>
              <a:t>BEATNICI (BEAT GENERATION)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00"/>
          </a:xfrm>
        </p:spPr>
        <p:txBody>
          <a:bodyPr>
            <a:normAutofit lnSpcReduction="10000"/>
          </a:bodyPr>
          <a:lstStyle/>
          <a:p>
            <a:pPr lvl="0"/>
            <a:endParaRPr lang="cs-CZ" dirty="0" smtClean="0"/>
          </a:p>
          <a:p>
            <a:pPr lvl="0">
              <a:buNone/>
            </a:pPr>
            <a:r>
              <a:rPr lang="cs-CZ" dirty="0" smtClean="0"/>
              <a:t>Hlavní literární představitelé:</a:t>
            </a:r>
          </a:p>
          <a:p>
            <a:pPr lvl="0">
              <a:buNone/>
            </a:pPr>
            <a:endParaRPr lang="cs-CZ" dirty="0" smtClean="0"/>
          </a:p>
          <a:p>
            <a:pPr lvl="4">
              <a:buFont typeface="Wingdings" pitchFamily="2" charset="2"/>
              <a:buChar char="Ø"/>
            </a:pP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" action="ppaction://hlinkshowjump?jump=nextslide"/>
              </a:rPr>
              <a:t>Allen </a:t>
            </a:r>
            <a:r>
              <a:rPr lang="cs-CZ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" action="ppaction://hlinkshowjump?jump=nextslide"/>
              </a:rPr>
              <a:t>Ginsberg</a:t>
            </a:r>
            <a:endParaRPr lang="cs-CZ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4">
              <a:buNone/>
            </a:pPr>
            <a:endParaRPr lang="cs-CZ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4">
              <a:buFont typeface="Wingdings" pitchFamily="2" charset="2"/>
              <a:buChar char="Ø"/>
            </a:pP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Jack </a:t>
            </a:r>
            <a:r>
              <a:rPr lang="cs-CZ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Kerouac</a:t>
            </a:r>
            <a:endParaRPr lang="cs-CZ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4">
              <a:buFont typeface="Wingdings" pitchFamily="2" charset="2"/>
              <a:buChar char="Ø"/>
            </a:pPr>
            <a:endParaRPr lang="cs-CZ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4">
              <a:buFont typeface="Wingdings" pitchFamily="2" charset="2"/>
              <a:buChar char="Ø"/>
            </a:pPr>
            <a:r>
              <a:rPr lang="cs-CZ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Williams</a:t>
            </a: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Seward</a:t>
            </a: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Burroughs</a:t>
            </a:r>
            <a:endParaRPr lang="cs-CZ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4">
              <a:buFont typeface="Wingdings" pitchFamily="2" charset="2"/>
              <a:buChar char="Ø"/>
            </a:pPr>
            <a:endParaRPr lang="cs-CZ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4">
              <a:buFont typeface="Wingdings" pitchFamily="2" charset="2"/>
              <a:buChar char="Ø"/>
            </a:pP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Charles </a:t>
            </a:r>
            <a:r>
              <a:rPr lang="cs-CZ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Bukowski</a:t>
            </a:r>
            <a:endParaRPr lang="cs-CZ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4">
              <a:buFont typeface="Wingdings" pitchFamily="2" charset="2"/>
              <a:buChar char="Ø"/>
            </a:pPr>
            <a:endParaRPr lang="cs-CZ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4">
              <a:buFont typeface="Wingdings" pitchFamily="2" charset="2"/>
              <a:buChar char="Ø"/>
            </a:pPr>
            <a:r>
              <a:rPr lang="cs-CZ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Ken</a:t>
            </a: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Kesey</a:t>
            </a: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 </a:t>
            </a:r>
            <a:endParaRPr lang="cs-CZ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4">
              <a:buFont typeface="Wingdings" pitchFamily="2" charset="2"/>
              <a:buChar char="Ø"/>
            </a:pPr>
            <a:endParaRPr lang="cs-CZ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4">
              <a:buFont typeface="Wingdings" pitchFamily="2" charset="2"/>
              <a:buChar char="Ø"/>
            </a:pPr>
            <a:r>
              <a:rPr lang="cs-CZ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Lawrence</a:t>
            </a: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Ferlinghetti</a:t>
            </a: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 </a:t>
            </a: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cs-CZ" b="1" dirty="0" smtClean="0"/>
              <a:t>BEATNICI (BEAT GENERATION)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/>
              <a:t>BEATNICI (BEAT GENERATION)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59936" cy="5328592"/>
          </a:xfrm>
        </p:spPr>
        <p:txBody>
          <a:bodyPr>
            <a:normAutofit fontScale="85000" lnSpcReduction="10000"/>
          </a:bodyPr>
          <a:lstStyle/>
          <a:p>
            <a:pPr lvl="0" algn="ctr">
              <a:buNone/>
            </a:pPr>
            <a:r>
              <a:rPr lang="cs-CZ" sz="3300" b="1" dirty="0" smtClean="0"/>
              <a:t>Allen </a:t>
            </a:r>
            <a:r>
              <a:rPr lang="cs-CZ" sz="3300" b="1" dirty="0" err="1" smtClean="0"/>
              <a:t>Ginsberg</a:t>
            </a:r>
            <a:r>
              <a:rPr lang="cs-CZ" sz="3300" b="1" dirty="0" smtClean="0"/>
              <a:t> </a:t>
            </a:r>
          </a:p>
          <a:p>
            <a:r>
              <a:rPr lang="cs-CZ" dirty="0" smtClean="0"/>
              <a:t>americký básník, homosexuál, král majálesu v Praze v roce 1965</a:t>
            </a:r>
          </a:p>
          <a:p>
            <a:r>
              <a:rPr lang="cs-CZ" dirty="0" smtClean="0"/>
              <a:t>protože beatnici se snažili najít vztah mezi autorem básní a adresátem, recitovali své verše veřejně – v barech, kavárnách, galeriích aj. – takto vznikla i skupina beat </a:t>
            </a:r>
            <a:r>
              <a:rPr lang="cs-CZ" dirty="0" err="1" smtClean="0"/>
              <a:t>generation</a:t>
            </a:r>
            <a:r>
              <a:rPr lang="cs-CZ" dirty="0" smtClean="0"/>
              <a:t> – </a:t>
            </a:r>
            <a:r>
              <a:rPr lang="cs-CZ" dirty="0" err="1" smtClean="0"/>
              <a:t>Ginsberg</a:t>
            </a:r>
            <a:r>
              <a:rPr lang="cs-CZ" dirty="0" smtClean="0"/>
              <a:t> pozval do jednoho baru „šest andělů“ a přečetl zde báseň </a:t>
            </a:r>
            <a:r>
              <a:rPr lang="cs-CZ" i="1" dirty="0" smtClean="0"/>
              <a:t>Kvílení</a:t>
            </a:r>
            <a:r>
              <a:rPr lang="cs-CZ" dirty="0" smtClean="0"/>
              <a:t>, napsanou dva týdny předtím pod kombinovaným účinkem tří drog</a:t>
            </a:r>
          </a:p>
          <a:p>
            <a:pPr lvl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5" name="Zástupný symbol pro obsah 4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052736"/>
            <a:ext cx="2664296" cy="3470967"/>
          </a:xfrm>
        </p:spPr>
      </p:pic>
      <p:sp>
        <p:nvSpPr>
          <p:cNvPr id="6" name="TextovéPole 5"/>
          <p:cNvSpPr txBox="1"/>
          <p:nvPr/>
        </p:nvSpPr>
        <p:spPr>
          <a:xfrm>
            <a:off x="4644008" y="486916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dirty="0" smtClean="0"/>
              <a:t>ÚKOL  č. 3</a:t>
            </a:r>
          </a:p>
          <a:p>
            <a:pPr lvl="0">
              <a:buFont typeface="Wingdings" pitchFamily="2" charset="2"/>
              <a:buChar char="ü"/>
            </a:pPr>
            <a:r>
              <a:rPr lang="cs-CZ" dirty="0" smtClean="0"/>
              <a:t>Ve skriptech na str. 38 si přečtěte úryvek z této básně a najděte co nejvíce znaků, typických pro tuto skupinu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948264" y="4581128"/>
            <a:ext cx="904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/>
              <a:t>BEATNICI (BEAT GENERATION)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59936" cy="4608512"/>
          </a:xfrm>
        </p:spPr>
        <p:txBody>
          <a:bodyPr/>
          <a:lstStyle/>
          <a:p>
            <a:pPr lvl="0"/>
            <a:r>
              <a:rPr lang="cs-CZ" dirty="0" smtClean="0"/>
              <a:t>v roce 1956 se tato báseň dostala k soudu – </a:t>
            </a:r>
            <a:r>
              <a:rPr lang="cs-CZ" dirty="0" err="1" smtClean="0"/>
              <a:t>Ginsberg</a:t>
            </a:r>
            <a:r>
              <a:rPr lang="cs-CZ" dirty="0" smtClean="0"/>
              <a:t> byl obviněn z toho, že tato báseň není uměním, ale pouze urážením a propagací drog a alkoholu</a:t>
            </a:r>
          </a:p>
          <a:p>
            <a:pPr lvl="0"/>
            <a:r>
              <a:rPr lang="cs-CZ" dirty="0" smtClean="0"/>
              <a:t>soud rozhodl o tom, že díla mají uměleckou hodnotu, nesmějí být tudíž diskriminována</a:t>
            </a:r>
          </a:p>
          <a:p>
            <a:endParaRPr lang="cs-CZ" dirty="0"/>
          </a:p>
        </p:txBody>
      </p:sp>
      <p:pic>
        <p:nvPicPr>
          <p:cNvPr id="6" name="Zástupný symbol pro obsah 5" descr="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196752"/>
            <a:ext cx="3528392" cy="2366035"/>
          </a:xfrm>
        </p:spPr>
      </p:pic>
      <p:sp>
        <p:nvSpPr>
          <p:cNvPr id="7" name="TextovéPole 6"/>
          <p:cNvSpPr txBox="1"/>
          <p:nvPr/>
        </p:nvSpPr>
        <p:spPr>
          <a:xfrm>
            <a:off x="4572000" y="3861048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ÚKOL  č. 4</a:t>
            </a:r>
          </a:p>
          <a:p>
            <a:pPr>
              <a:buFont typeface="Wingdings" pitchFamily="2" charset="2"/>
              <a:buChar char="ü"/>
            </a:pPr>
            <a:r>
              <a:rPr lang="cs-CZ" sz="2400" dirty="0" smtClean="0"/>
              <a:t>Mohlo by se to stát i dnes? </a:t>
            </a:r>
          </a:p>
          <a:p>
            <a:pPr>
              <a:buFont typeface="Wingdings" pitchFamily="2" charset="2"/>
              <a:buChar char="ü"/>
            </a:pPr>
            <a:r>
              <a:rPr lang="cs-CZ" sz="2400" dirty="0" smtClean="0"/>
              <a:t>Znáte jiný případ knihy, která byla řešena před soudem? </a:t>
            </a:r>
          </a:p>
          <a:p>
            <a:pPr>
              <a:buFont typeface="Wingdings" pitchFamily="2" charset="2"/>
              <a:buChar char="ü"/>
            </a:pPr>
            <a:r>
              <a:rPr lang="cs-CZ" sz="2400" dirty="0" smtClean="0"/>
              <a:t>A jak to dopadlo? </a:t>
            </a:r>
            <a:endParaRPr lang="cs-CZ" sz="2400" dirty="0"/>
          </a:p>
        </p:txBody>
      </p:sp>
      <p:pic>
        <p:nvPicPr>
          <p:cNvPr id="9" name="Obrázek 8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733256"/>
            <a:ext cx="3816424" cy="835047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2915816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4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236296" y="357301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5</a:t>
            </a:r>
            <a:endParaRPr lang="cs-CZ" dirty="0"/>
          </a:p>
        </p:txBody>
      </p:sp>
      <p:sp>
        <p:nvSpPr>
          <p:cNvPr id="10" name="Tlačítko akce: Začátek 9">
            <a:hlinkClick r:id="rId4" action="ppaction://hlinksldjump" highlightClick="1"/>
          </p:cNvPr>
          <p:cNvSpPr/>
          <p:nvPr/>
        </p:nvSpPr>
        <p:spPr>
          <a:xfrm>
            <a:off x="8028384" y="5733256"/>
            <a:ext cx="432048" cy="36004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cs-CZ" b="1" dirty="0" smtClean="0"/>
              <a:t>BEATNICI (BEAT GENERATION)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59936" cy="5544616"/>
          </a:xfrm>
        </p:spPr>
        <p:txBody>
          <a:bodyPr>
            <a:normAutofit fontScale="92500" lnSpcReduction="10000"/>
          </a:bodyPr>
          <a:lstStyle/>
          <a:p>
            <a:pPr lvl="0" algn="ctr">
              <a:buNone/>
            </a:pPr>
            <a:r>
              <a:rPr lang="cs-CZ" sz="3000" b="1" dirty="0" smtClean="0"/>
              <a:t>Jack </a:t>
            </a:r>
            <a:r>
              <a:rPr lang="cs-CZ" sz="3000" b="1" dirty="0" err="1" smtClean="0"/>
              <a:t>Kerouac</a:t>
            </a:r>
            <a:r>
              <a:rPr lang="cs-CZ" sz="3000" b="1" dirty="0" smtClean="0"/>
              <a:t> </a:t>
            </a:r>
            <a:endParaRPr lang="cs-CZ" b="1" dirty="0" smtClean="0"/>
          </a:p>
          <a:p>
            <a:pPr lvl="0"/>
            <a:r>
              <a:rPr lang="cs-CZ" dirty="0" smtClean="0"/>
              <a:t>třikrát ženatý – 1. manželství trvalo 2 měsíce – vzal si ji z vděčnosti za to, že ho vyplatila z vězení, 2. manželství 6 měsíců</a:t>
            </a:r>
          </a:p>
          <a:p>
            <a:pPr lvl="0"/>
            <a:r>
              <a:rPr lang="cs-CZ" dirty="0" smtClean="0"/>
              <a:t>měl intimní vztah i s </a:t>
            </a:r>
            <a:r>
              <a:rPr lang="cs-CZ" dirty="0" err="1" smtClean="0"/>
              <a:t>Ginsbergem</a:t>
            </a:r>
            <a:endParaRPr lang="cs-CZ" dirty="0" smtClean="0"/>
          </a:p>
          <a:p>
            <a:pPr lvl="0"/>
            <a:r>
              <a:rPr lang="cs-CZ" dirty="0" smtClean="0"/>
              <a:t>byl ve vězení za krytí vraždy – křivé svědectví</a:t>
            </a:r>
          </a:p>
          <a:p>
            <a:pPr lvl="0"/>
            <a:r>
              <a:rPr lang="cs-CZ" dirty="0" smtClean="0"/>
              <a:t>z vojny propuštěn pro psychické problémy – označili ho za schizofrenika</a:t>
            </a:r>
          </a:p>
          <a:p>
            <a:endParaRPr lang="cs-CZ" dirty="0"/>
          </a:p>
        </p:txBody>
      </p:sp>
      <p:pic>
        <p:nvPicPr>
          <p:cNvPr id="6" name="Zástupný symbol pro obsah 5" descr="4.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052736"/>
            <a:ext cx="4059238" cy="4059238"/>
          </a:xfrm>
        </p:spPr>
      </p:pic>
      <p:pic>
        <p:nvPicPr>
          <p:cNvPr id="7" name="Obrázek 6" descr="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653136"/>
            <a:ext cx="3854442" cy="181850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499992" y="10527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6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524328" y="60212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7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725</TotalTime>
  <Words>896</Words>
  <Application>Microsoft Office PowerPoint</Application>
  <PresentationFormat>Předvádění na obrazovce (4:3)</PresentationFormat>
  <Paragraphs>191</Paragraphs>
  <Slides>20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Papír</vt:lpstr>
      <vt:lpstr>Snímek 1</vt:lpstr>
      <vt:lpstr>BEATNICI (BEAT GENERATION)</vt:lpstr>
      <vt:lpstr>BEATNICI (BEAT GENERATION)</vt:lpstr>
      <vt:lpstr>BEATNICI (BEAT GENERATION)</vt:lpstr>
      <vt:lpstr>BEATNICI (BEAT GENERATION)</vt:lpstr>
      <vt:lpstr>BEATNICI (BEAT GENERATION)</vt:lpstr>
      <vt:lpstr>BEATNICI (BEAT GENERATION)</vt:lpstr>
      <vt:lpstr>BEATNICI (BEAT GENERATION)</vt:lpstr>
      <vt:lpstr>BEATNICI (BEAT GENERATION)</vt:lpstr>
      <vt:lpstr>BEATNICI (BEAT GENERATION)</vt:lpstr>
      <vt:lpstr>BEATNICI (BEAT GENERATION)</vt:lpstr>
      <vt:lpstr>BEATNICI (BEAT GENERATION)</vt:lpstr>
      <vt:lpstr>BEATNICI (BEAT GENERATION)</vt:lpstr>
      <vt:lpstr>BEATNICI (BEAT GENERATION)</vt:lpstr>
      <vt:lpstr>BEATNICI (BEAT GENERATION)</vt:lpstr>
      <vt:lpstr>BEATNICI (BEAT GENERATION)</vt:lpstr>
      <vt:lpstr>Snímek 17</vt:lpstr>
      <vt:lpstr>Snímek 18</vt:lpstr>
      <vt:lpstr>Snímek 19</vt:lpstr>
      <vt:lpstr>Snímek 20</vt:lpstr>
    </vt:vector>
  </TitlesOfParts>
  <Company>--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ucitel</dc:creator>
  <cp:lastModifiedBy>Petra</cp:lastModifiedBy>
  <cp:revision>73</cp:revision>
  <dcterms:created xsi:type="dcterms:W3CDTF">2012-08-27T10:19:28Z</dcterms:created>
  <dcterms:modified xsi:type="dcterms:W3CDTF">2013-03-08T16:39:05Z</dcterms:modified>
</cp:coreProperties>
</file>