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66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52_INOVACE_ZBO2_3364Ho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11.2.2013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Textilní zboží, tkaniny, pleteniny, netkané 			textilie, základy sortimentu oděvního zboží, 			kožešiny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Charakteristika textilního a oděvního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       zboží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04664"/>
            <a:ext cx="814838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  </a:t>
            </a:r>
            <a:r>
              <a:rPr lang="cs-CZ" sz="2800" dirty="0" smtClean="0">
                <a:solidFill>
                  <a:srgbClr val="FF0000"/>
                </a:solidFill>
              </a:rPr>
              <a:t>Charakteristika textilního zboží 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Do sortimentu textilního zboží se zařazuje:</a:t>
            </a:r>
          </a:p>
          <a:p>
            <a:endParaRPr lang="cs-CZ" sz="2800" dirty="0" smtClean="0">
              <a:solidFill>
                <a:srgbClr val="7030A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Tkaniny bavlněné, lněné, vlněné, hedvábné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Pletené ošacení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B0F0"/>
                </a:solidFill>
              </a:rPr>
              <a:t>Pletené prádlo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Punčochářské výrobky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B050"/>
                </a:solidFill>
              </a:rPr>
              <a:t>Osobní prádlo z tkanin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0000"/>
                </a:solidFill>
              </a:rPr>
              <a:t>Ložní prádlo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Kusové textilní výrobky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CC00CC"/>
                </a:solidFill>
              </a:rPr>
              <a:t>Bytové textilie a podlahoviny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336600"/>
                </a:solidFill>
              </a:rPr>
              <a:t>Textilní galanterie</a:t>
            </a:r>
            <a:endParaRPr lang="cs-CZ" sz="28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0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9121" y="548680"/>
            <a:ext cx="903484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CC"/>
                </a:solidFill>
              </a:rPr>
              <a:t>Obchodní sortiment textilního zboží</a:t>
            </a:r>
          </a:p>
          <a:p>
            <a:r>
              <a:rPr lang="cs-CZ" sz="2800" dirty="0">
                <a:solidFill>
                  <a:srgbClr val="CC00CC"/>
                </a:solidFill>
              </a:rPr>
              <a:t>s</a:t>
            </a:r>
            <a:r>
              <a:rPr lang="cs-CZ" sz="2800" dirty="0" smtClean="0">
                <a:solidFill>
                  <a:srgbClr val="CC00CC"/>
                </a:solidFill>
              </a:rPr>
              <a:t>e rozděluje na: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</a:rPr>
              <a:t>t</a:t>
            </a:r>
            <a:r>
              <a:rPr lang="cs-CZ" sz="2800" dirty="0" smtClean="0">
                <a:solidFill>
                  <a:srgbClr val="0070C0"/>
                </a:solidFill>
              </a:rPr>
              <a:t>extilní zboží metrové – tkaniny, pleteniny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336600"/>
                </a:solidFill>
              </a:rPr>
              <a:t>Textilní zboží kusové – osobní prádlo</a:t>
            </a:r>
          </a:p>
          <a:p>
            <a:r>
              <a:rPr lang="cs-CZ" sz="2800" dirty="0" smtClean="0">
                <a:solidFill>
                  <a:srgbClr val="336600"/>
                </a:solidFill>
              </a:rPr>
              <a:t>    obrubované zboží (ložní prádlo, stolní prádlo, </a:t>
            </a:r>
          </a:p>
          <a:p>
            <a:r>
              <a:rPr lang="cs-CZ" sz="2800" dirty="0">
                <a:solidFill>
                  <a:srgbClr val="336600"/>
                </a:solidFill>
              </a:rPr>
              <a:t> </a:t>
            </a:r>
            <a:r>
              <a:rPr lang="cs-CZ" sz="2800" dirty="0" smtClean="0">
                <a:solidFill>
                  <a:srgbClr val="336600"/>
                </a:solidFill>
              </a:rPr>
              <a:t>   kapesníky), vrchní pletené ošacení, punčochové</a:t>
            </a:r>
          </a:p>
          <a:p>
            <a:r>
              <a:rPr lang="cs-CZ" sz="2800" dirty="0" smtClean="0">
                <a:solidFill>
                  <a:srgbClr val="336600"/>
                </a:solidFill>
              </a:rPr>
              <a:t>    zboží, rukavice z úpletu, </a:t>
            </a:r>
            <a:r>
              <a:rPr lang="cs-CZ" sz="2800" dirty="0">
                <a:solidFill>
                  <a:srgbClr val="336600"/>
                </a:solidFill>
              </a:rPr>
              <a:t>š</a:t>
            </a:r>
            <a:r>
              <a:rPr lang="cs-CZ" sz="2800" dirty="0" smtClean="0">
                <a:solidFill>
                  <a:srgbClr val="336600"/>
                </a:solidFill>
              </a:rPr>
              <a:t>ály, šátky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Bytové textilie a podlahové krytiny – tkané 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a netkané podlahové textilie, podlahové krytiny,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záclony, nábytkové a dekorační tkaniny, ostatní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drobné bytové textilie (přikrývky, polštáře,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stolní krytiny, rohože atd.)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412776"/>
            <a:ext cx="868699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C00FF"/>
                </a:solidFill>
              </a:rPr>
              <a:t>Textilní galanterie –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měkká galanterie (příze,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 šicí nitě, stuhy, prýmky, pryžové elastické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 zboží, krajky, výšivky, leonské zboží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 a drobná příprava),</a:t>
            </a:r>
          </a:p>
          <a:p>
            <a:r>
              <a:rPr lang="cs-CZ" sz="2800" dirty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CC00FF"/>
                </a:solidFill>
              </a:rPr>
              <a:t> 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tvrdá galanterie (knoflíky, zdrhovadla, přezky,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háčky, spony, </a:t>
            </a:r>
            <a:r>
              <a:rPr lang="cs-CZ" sz="2800" dirty="0" err="1" smtClean="0">
                <a:solidFill>
                  <a:schemeClr val="accent1">
                    <a:lumMod val="75000"/>
                  </a:schemeClr>
                </a:solidFill>
              </a:rPr>
              <a:t>jehlařské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zboží, krejčovské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potřeby)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799289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Charakteristika oděvního zboží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Oděv je výrobek z oděvního materiálu, který</a:t>
            </a:r>
          </a:p>
          <a:p>
            <a:r>
              <a:rPr lang="cs-CZ" sz="2800" dirty="0">
                <a:solidFill>
                  <a:srgbClr val="7030A0"/>
                </a:solidFill>
              </a:rPr>
              <a:t>s</a:t>
            </a:r>
            <a:r>
              <a:rPr lang="cs-CZ" sz="2800" dirty="0" smtClean="0">
                <a:solidFill>
                  <a:srgbClr val="7030A0"/>
                </a:solidFill>
              </a:rPr>
              <a:t>e používá na zakrývání těla nebo jeho částí.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Souhrn oděvů a oděvních doplňků tvoří</a:t>
            </a:r>
          </a:p>
          <a:p>
            <a:r>
              <a:rPr lang="cs-CZ" sz="2800" b="1" u="sng" dirty="0" smtClean="0">
                <a:solidFill>
                  <a:srgbClr val="00B050"/>
                </a:solidFill>
              </a:rPr>
              <a:t>OBLEČENÍ.</a:t>
            </a:r>
            <a:endParaRPr lang="cs-CZ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39821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Oděvy dělíme podle: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FF"/>
                </a:solidFill>
              </a:rPr>
              <a:t>p</a:t>
            </a:r>
            <a:r>
              <a:rPr lang="cs-CZ" sz="2800" dirty="0" smtClean="0">
                <a:solidFill>
                  <a:srgbClr val="CC00FF"/>
                </a:solidFill>
              </a:rPr>
              <a:t>ohlaví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třihu a zpracování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B050"/>
                </a:solidFill>
              </a:rPr>
              <a:t>účelu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5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48661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Otázky k ověření znalostí</a:t>
            </a:r>
          </a:p>
          <a:p>
            <a:endParaRPr lang="cs-CZ" sz="2800" dirty="0"/>
          </a:p>
          <a:p>
            <a:pPr marL="342900" indent="-342900">
              <a:buAutoNum type="arabicPeriod"/>
            </a:pPr>
            <a:r>
              <a:rPr lang="cs-CZ" sz="2800" dirty="0" smtClean="0">
                <a:solidFill>
                  <a:srgbClr val="C00000"/>
                </a:solidFill>
              </a:rPr>
              <a:t> Co řadíme do sortimentu textilního zboží.</a:t>
            </a:r>
          </a:p>
          <a:p>
            <a:pPr marL="342900" indent="-342900">
              <a:buAutoNum type="arabicPeriod"/>
            </a:pPr>
            <a:r>
              <a:rPr lang="cs-CZ" sz="2800" dirty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CC00FF"/>
                </a:solidFill>
              </a:rPr>
              <a:t>Jak rozdělujeme textilní zboží z obchodního </a:t>
            </a:r>
          </a:p>
          <a:p>
            <a:r>
              <a:rPr lang="cs-CZ" sz="2800" dirty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CC00FF"/>
                </a:solidFill>
              </a:rPr>
              <a:t>   hlediska.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3. Co patří mezi textilní galanterii.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4. Jak charakterizujeme oděv.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5. Jak dělíme oděvy.</a:t>
            </a:r>
          </a:p>
          <a:p>
            <a:pPr marL="342900" indent="-342900">
              <a:buAutoNum type="arabicPeriod"/>
            </a:pPr>
            <a:endParaRPr lang="cs-CZ" sz="2800" dirty="0" smtClean="0"/>
          </a:p>
          <a:p>
            <a:pPr marL="342900" indent="-342900">
              <a:buAutoNum type="arabicPeriod"/>
            </a:pPr>
            <a:endParaRPr lang="cs-CZ" sz="2800" dirty="0" smtClean="0"/>
          </a:p>
          <a:p>
            <a:pPr marL="342900" indent="-342900"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7877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274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14</cp:revision>
  <cp:lastPrinted>2012-08-29T09:06:59Z</cp:lastPrinted>
  <dcterms:created xsi:type="dcterms:W3CDTF">2012-08-27T10:19:28Z</dcterms:created>
  <dcterms:modified xsi:type="dcterms:W3CDTF">2013-03-02T18:34:45Z</dcterms:modified>
</cp:coreProperties>
</file>