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VY_52_INOVACE_ZBO2_3464HO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1124745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12.2.2013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Textilní zboží, tkaniny, pleteniny, netkané 		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	textilie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, základy sortimentu oděvního zboží, 		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	kožešiny</a:t>
            </a:r>
            <a:endParaRPr lang="cs-CZ" b="1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ozdělení textilních vláken podle původu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a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procvičování.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Výkladová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hodina s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testem.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8278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 smtClean="0">
                <a:solidFill>
                  <a:srgbClr val="CC0099"/>
                </a:solidFill>
                <a:latin typeface="Calibri"/>
                <a:ea typeface="+mj-ea"/>
                <a:cs typeface="+mj-cs"/>
              </a:rPr>
              <a:t>Otázky k opakování</a:t>
            </a:r>
          </a:p>
          <a:p>
            <a:pPr lvl="0" algn="ctr">
              <a:spcBef>
                <a:spcPct val="0"/>
              </a:spcBef>
            </a:pPr>
            <a:r>
              <a:rPr lang="cs-CZ" sz="3200" dirty="0" smtClean="0">
                <a:solidFill>
                  <a:srgbClr val="CC0099"/>
                </a:solidFill>
                <a:latin typeface="Calibri"/>
                <a:ea typeface="+mj-ea"/>
                <a:cs typeface="+mj-cs"/>
              </a:rPr>
              <a:t>Přiřaďte </a:t>
            </a:r>
            <a:r>
              <a:rPr lang="cs-CZ" sz="3200" dirty="0">
                <a:solidFill>
                  <a:srgbClr val="CC0099"/>
                </a:solidFill>
                <a:latin typeface="Calibri"/>
                <a:ea typeface="+mj-ea"/>
                <a:cs typeface="+mj-cs"/>
              </a:rPr>
              <a:t>správný </a:t>
            </a:r>
            <a:r>
              <a:rPr lang="cs-CZ" sz="3200" dirty="0" smtClean="0">
                <a:solidFill>
                  <a:srgbClr val="CC0099"/>
                </a:solidFill>
                <a:latin typeface="Calibri"/>
                <a:ea typeface="+mj-ea"/>
                <a:cs typeface="+mj-cs"/>
              </a:rPr>
              <a:t>symbol k jednotlivým materiálům</a:t>
            </a:r>
            <a:endParaRPr lang="cs-CZ" sz="3200" dirty="0">
              <a:solidFill>
                <a:srgbClr val="CC0099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5576" y="1589584"/>
            <a:ext cx="8136904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Bavlna						PES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Len						</a:t>
            </a:r>
            <a:r>
              <a:rPr lang="cs-CZ" sz="2400" dirty="0" err="1" smtClean="0">
                <a:solidFill>
                  <a:prstClr val="black"/>
                </a:solidFill>
                <a:latin typeface="Calibri"/>
              </a:rPr>
              <a:t>vl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Polyester					POE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Viskóza						PAD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Polyakrylonitrilová vlákna			PUR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Polyamid/ viskóza				ba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						</a:t>
            </a:r>
            <a:r>
              <a:rPr lang="cs-CZ" sz="2400" dirty="0" err="1" smtClean="0">
                <a:solidFill>
                  <a:prstClr val="black"/>
                </a:solidFill>
                <a:latin typeface="Calibri"/>
              </a:rPr>
              <a:t>Vs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						PAN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						</a:t>
            </a:r>
            <a:r>
              <a:rPr lang="cs-CZ" sz="2400" dirty="0" err="1">
                <a:solidFill>
                  <a:prstClr val="black"/>
                </a:solidFill>
                <a:latin typeface="Calibri"/>
              </a:rPr>
              <a:t>ln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763688" y="1844824"/>
            <a:ext cx="4536504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403648" y="2204864"/>
            <a:ext cx="4896544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2195736" y="1844824"/>
            <a:ext cx="41044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79712" y="3212976"/>
            <a:ext cx="432048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139952" y="3593209"/>
            <a:ext cx="2160240" cy="12759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203848" y="3212976"/>
            <a:ext cx="309634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203848" y="4005064"/>
            <a:ext cx="30963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8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496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CC0099"/>
                </a:solidFill>
                <a:latin typeface="Calibri"/>
                <a:ea typeface="+mj-ea"/>
                <a:cs typeface="+mj-cs"/>
              </a:rPr>
              <a:t>Ověřovací test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340768"/>
            <a:ext cx="780373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1.Které vlákno patří mezi rostlinná textilní 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vlákna </a:t>
            </a:r>
            <a:r>
              <a:rPr lang="cs-CZ" sz="2800" b="1" dirty="0">
                <a:solidFill>
                  <a:srgbClr val="FF0000"/>
                </a:solidFill>
              </a:rPr>
              <a:t>ze semen</a:t>
            </a:r>
            <a:r>
              <a:rPr lang="cs-CZ" sz="2800" b="1" dirty="0" smtClean="0">
                <a:solidFill>
                  <a:srgbClr val="FF0000"/>
                </a:solidFill>
              </a:rPr>
              <a:t>?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len</a:t>
            </a:r>
            <a:r>
              <a:rPr lang="cs-CZ" sz="2800" b="1" dirty="0"/>
              <a:t>		</a:t>
            </a:r>
            <a:r>
              <a:rPr lang="cs-CZ" sz="2800" b="1" dirty="0" smtClean="0"/>
              <a:t> </a:t>
            </a:r>
          </a:p>
          <a:p>
            <a:r>
              <a:rPr lang="cs-CZ" sz="2800" b="1" dirty="0" smtClean="0"/>
              <a:t>b</a:t>
            </a:r>
            <a:r>
              <a:rPr lang="cs-CZ" sz="2800" b="1" dirty="0"/>
              <a:t>) vlna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bavlna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hedvábí	</a:t>
            </a:r>
            <a:endParaRPr lang="cs-CZ" sz="2800" b="1" dirty="0" smtClean="0"/>
          </a:p>
          <a:p>
            <a:r>
              <a:rPr lang="cs-CZ" sz="2800" b="1" dirty="0"/>
              <a:t>			</a:t>
            </a:r>
            <a:r>
              <a:rPr lang="cs-CZ" sz="2800" b="1" dirty="0" smtClean="0"/>
              <a:t>				1 </a:t>
            </a:r>
            <a:r>
              <a:rPr lang="cs-CZ" sz="2800" b="1" dirty="0"/>
              <a:t>bod</a:t>
            </a:r>
          </a:p>
        </p:txBody>
      </p:sp>
    </p:spTree>
    <p:extLst>
      <p:ext uri="{BB962C8B-B14F-4D97-AF65-F5344CB8AC3E}">
        <p14:creationId xmlns:p14="http://schemas.microsoft.com/office/powerpoint/2010/main" val="29104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2. Které vlákno patří mezi textilní </a:t>
            </a:r>
            <a:endParaRPr lang="cs-CZ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   živočišná vlákna?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len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vlna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PAD	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bavlna			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cs-CZ" sz="2800" b="1" dirty="0" smtClean="0"/>
              <a:t>							1 </a:t>
            </a:r>
            <a:r>
              <a:rPr lang="cs-CZ" sz="2800" b="1" dirty="0"/>
              <a:t>bod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593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85022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3. Která vlákna patří mezi textilní vlákna </a:t>
            </a:r>
            <a:endParaRPr lang="cs-CZ" sz="2800" b="1" dirty="0" smtClean="0">
              <a:solidFill>
                <a:srgbClr val="7030A0"/>
              </a:solidFill>
            </a:endParaRPr>
          </a:p>
          <a:p>
            <a:r>
              <a:rPr lang="cs-CZ" sz="2800" b="1" dirty="0" smtClean="0">
                <a:solidFill>
                  <a:srgbClr val="7030A0"/>
                </a:solidFill>
              </a:rPr>
              <a:t>    chemická ze </a:t>
            </a:r>
            <a:r>
              <a:rPr lang="cs-CZ" sz="2800" b="1" dirty="0">
                <a:solidFill>
                  <a:srgbClr val="7030A0"/>
                </a:solidFill>
              </a:rPr>
              <a:t>syntetických polymerů</a:t>
            </a:r>
            <a:r>
              <a:rPr lang="cs-CZ" sz="2800" b="1" dirty="0" smtClean="0">
                <a:solidFill>
                  <a:srgbClr val="7030A0"/>
                </a:solidFill>
              </a:rPr>
              <a:t>?</a:t>
            </a:r>
          </a:p>
          <a:p>
            <a:endParaRPr lang="cs-CZ" sz="2800" b="1" dirty="0">
              <a:solidFill>
                <a:srgbClr val="7030A0"/>
              </a:solidFill>
            </a:endParaRPr>
          </a:p>
          <a:p>
            <a:pPr marL="342900" indent="-342900">
              <a:buAutoNum type="alphaLcParenR"/>
            </a:pPr>
            <a:r>
              <a:rPr lang="cs-CZ" sz="2800" b="1" dirty="0" smtClean="0"/>
              <a:t>PAD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</a:t>
            </a:r>
            <a:r>
              <a:rPr lang="cs-CZ" sz="2800" b="1" dirty="0" err="1"/>
              <a:t>Vs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PES		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</a:t>
            </a:r>
            <a:r>
              <a:rPr lang="cs-CZ" sz="2800" b="1" dirty="0" err="1"/>
              <a:t>Vl</a:t>
            </a:r>
            <a:r>
              <a:rPr lang="cs-CZ" sz="2800" b="1" dirty="0"/>
              <a:t>				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cs-CZ" sz="2800" b="1" dirty="0" smtClean="0"/>
              <a:t>							2 </a:t>
            </a:r>
            <a:r>
              <a:rPr lang="cs-CZ" sz="2800" b="1" dirty="0"/>
              <a:t>body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421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80728"/>
            <a:ext cx="785022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4. Která textilní vlákna jsou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hutnická?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 skleněná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bavlna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mosazná	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</a:t>
            </a:r>
            <a:r>
              <a:rPr lang="cs-CZ" sz="2800" b="1" dirty="0" err="1"/>
              <a:t>propylénová</a:t>
            </a:r>
            <a:r>
              <a:rPr lang="cs-CZ" sz="2800" b="1" dirty="0"/>
              <a:t>	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cs-CZ" sz="2800" b="1" dirty="0" smtClean="0"/>
              <a:t>							2 </a:t>
            </a:r>
            <a:r>
              <a:rPr lang="cs-CZ" sz="2800" b="1" dirty="0"/>
              <a:t>body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044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08720"/>
            <a:ext cx="766267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5. Který minerál se zpracovává na </a:t>
            </a:r>
            <a:r>
              <a:rPr lang="cs-CZ" sz="2800" b="1" dirty="0" smtClean="0">
                <a:solidFill>
                  <a:srgbClr val="00B050"/>
                </a:solidFill>
              </a:rPr>
              <a:t>vlákna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osinek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azbest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viskóza	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zlatá		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cs-CZ" sz="2800" b="1" dirty="0" smtClean="0"/>
              <a:t>							1 </a:t>
            </a:r>
            <a:r>
              <a:rPr lang="cs-CZ" sz="2800" b="1" dirty="0"/>
              <a:t>bod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008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4946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</a:rPr>
              <a:t>6. </a:t>
            </a:r>
            <a:r>
              <a:rPr lang="cs-CZ" sz="2800" b="1" dirty="0">
                <a:solidFill>
                  <a:srgbClr val="0000FF"/>
                </a:solidFill>
              </a:rPr>
              <a:t>K</a:t>
            </a:r>
            <a:r>
              <a:rPr lang="cs-CZ" sz="2800" b="1" dirty="0" smtClean="0">
                <a:solidFill>
                  <a:srgbClr val="0000FF"/>
                </a:solidFill>
              </a:rPr>
              <a:t>terá </a:t>
            </a:r>
            <a:r>
              <a:rPr lang="cs-CZ" sz="2800" b="1" dirty="0">
                <a:solidFill>
                  <a:srgbClr val="0000FF"/>
                </a:solidFill>
              </a:rPr>
              <a:t>vlákna řadíme mezi textilní </a:t>
            </a:r>
            <a:endParaRPr lang="cs-CZ" sz="2800" b="1" dirty="0" smtClean="0">
              <a:solidFill>
                <a:srgbClr val="0000FF"/>
              </a:solidFill>
            </a:endParaRPr>
          </a:p>
          <a:p>
            <a:r>
              <a:rPr lang="cs-CZ" sz="2800" b="1" dirty="0">
                <a:solidFill>
                  <a:srgbClr val="0000FF"/>
                </a:solidFill>
              </a:rPr>
              <a:t> </a:t>
            </a:r>
            <a:r>
              <a:rPr lang="cs-CZ" sz="2800" b="1" dirty="0" smtClean="0">
                <a:solidFill>
                  <a:srgbClr val="0000FF"/>
                </a:solidFill>
              </a:rPr>
              <a:t>   vlákna </a:t>
            </a:r>
            <a:r>
              <a:rPr lang="cs-CZ" sz="2800" b="1" dirty="0">
                <a:solidFill>
                  <a:srgbClr val="0000FF"/>
                </a:solidFill>
              </a:rPr>
              <a:t>ze stonků</a:t>
            </a:r>
            <a:r>
              <a:rPr lang="cs-CZ" sz="2800" b="1" dirty="0" smtClean="0">
                <a:solidFill>
                  <a:srgbClr val="0000FF"/>
                </a:solidFill>
              </a:rPr>
              <a:t>?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 vlna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len	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konopí	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bavlna	</a:t>
            </a:r>
            <a:endParaRPr lang="cs-CZ" sz="2800" b="1" dirty="0" smtClean="0"/>
          </a:p>
          <a:p>
            <a:r>
              <a:rPr lang="cs-CZ" sz="2800" b="1" dirty="0"/>
              <a:t>	</a:t>
            </a:r>
            <a:endParaRPr lang="cs-CZ" sz="2800" b="1" dirty="0" smtClean="0"/>
          </a:p>
          <a:p>
            <a:r>
              <a:rPr lang="cs-CZ" sz="2800" b="1" dirty="0" smtClean="0"/>
              <a:t>							2 </a:t>
            </a:r>
            <a:r>
              <a:rPr lang="cs-CZ" sz="2800" b="1" dirty="0"/>
              <a:t>body	</a:t>
            </a:r>
          </a:p>
        </p:txBody>
      </p:sp>
    </p:spTree>
    <p:extLst>
      <p:ext uri="{BB962C8B-B14F-4D97-AF65-F5344CB8AC3E}">
        <p14:creationId xmlns:p14="http://schemas.microsoft.com/office/powerpoint/2010/main" val="36615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764704"/>
            <a:ext cx="74168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9900"/>
                </a:solidFill>
              </a:rPr>
              <a:t>7. Přírodní hedvábí je </a:t>
            </a:r>
            <a:r>
              <a:rPr lang="cs-CZ" sz="2800" b="1" dirty="0" smtClean="0">
                <a:solidFill>
                  <a:srgbClr val="009900"/>
                </a:solidFill>
              </a:rPr>
              <a:t>vlákno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rostlinné</a:t>
            </a:r>
            <a:r>
              <a:rPr lang="cs-CZ" sz="2800" b="1" dirty="0"/>
              <a:t>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živočišné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syntetické					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cs-CZ" sz="2800" b="1" dirty="0" smtClean="0"/>
              <a:t>						1 bod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91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196751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8. Viskózové vlákno je </a:t>
            </a:r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2800" b="1" dirty="0"/>
          </a:p>
          <a:p>
            <a:r>
              <a:rPr lang="cs-CZ" sz="2800" b="1" dirty="0"/>
              <a:t>a) chemické z přírodních polymerů</a:t>
            </a:r>
          </a:p>
          <a:p>
            <a:r>
              <a:rPr lang="cs-CZ" sz="2800" b="1" dirty="0"/>
              <a:t>b) chemické ze syntetických polymerů</a:t>
            </a:r>
          </a:p>
          <a:p>
            <a:r>
              <a:rPr lang="cs-CZ" sz="2800" b="1" dirty="0"/>
              <a:t>c) přírodní rostlinné										</a:t>
            </a:r>
            <a:endParaRPr lang="cs-CZ" sz="2800" b="1" dirty="0" smtClean="0"/>
          </a:p>
          <a:p>
            <a:r>
              <a:rPr lang="cs-CZ" sz="2800" b="1" dirty="0"/>
              <a:t>	</a:t>
            </a:r>
            <a:r>
              <a:rPr lang="cs-CZ" sz="2800" b="1" dirty="0" smtClean="0"/>
              <a:t>						1 </a:t>
            </a:r>
            <a:r>
              <a:rPr lang="cs-CZ" sz="2800" b="1" dirty="0"/>
              <a:t>bod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132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196752"/>
            <a:ext cx="788549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9. Napište k těmto vláknům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zkratky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 polyamid</a:t>
            </a:r>
            <a:r>
              <a:rPr lang="cs-CZ" sz="2800" b="1" dirty="0"/>
              <a:t>			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vlna</a:t>
            </a:r>
          </a:p>
          <a:p>
            <a:r>
              <a:rPr lang="cs-CZ" sz="2800" b="1" dirty="0"/>
              <a:t>c) viskóza					</a:t>
            </a:r>
            <a:endParaRPr lang="cs-CZ" sz="2800" b="1" dirty="0" smtClean="0"/>
          </a:p>
          <a:p>
            <a:r>
              <a:rPr lang="cs-CZ" sz="2800" b="1" dirty="0" smtClean="0"/>
              <a:t>d</a:t>
            </a:r>
            <a:r>
              <a:rPr lang="cs-CZ" sz="2800" b="1" dirty="0"/>
              <a:t>) bavlna</a:t>
            </a:r>
          </a:p>
          <a:p>
            <a:r>
              <a:rPr lang="cs-CZ" sz="2800" b="1" dirty="0"/>
              <a:t>e) polyester					</a:t>
            </a:r>
            <a:endParaRPr lang="cs-CZ" sz="2800" b="1" dirty="0" smtClean="0"/>
          </a:p>
          <a:p>
            <a:r>
              <a:rPr lang="cs-CZ" sz="2800" b="1" dirty="0" smtClean="0"/>
              <a:t>f</a:t>
            </a:r>
            <a:r>
              <a:rPr lang="cs-CZ" sz="2800" b="1" dirty="0"/>
              <a:t>) polyuretan					6 bodů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656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1772" y="2967335"/>
            <a:ext cx="5200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Textilní vlákna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861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6626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10.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Které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vlákno získáváme z listů rostlin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endParaRPr lang="cs-CZ" sz="2800" b="1" dirty="0"/>
          </a:p>
          <a:p>
            <a:pPr marL="342900" indent="-342900">
              <a:buAutoNum type="alphaLcParenR"/>
            </a:pPr>
            <a:r>
              <a:rPr lang="cs-CZ" sz="2800" b="1" dirty="0" smtClean="0"/>
              <a:t> len</a:t>
            </a:r>
            <a:r>
              <a:rPr lang="cs-CZ" sz="2800" b="1" dirty="0"/>
              <a:t>			</a:t>
            </a:r>
            <a:endParaRPr lang="cs-CZ" sz="2800" b="1" dirty="0" smtClean="0"/>
          </a:p>
          <a:p>
            <a:r>
              <a:rPr lang="cs-CZ" sz="2800" b="1" dirty="0" smtClean="0"/>
              <a:t>b</a:t>
            </a:r>
            <a:r>
              <a:rPr lang="cs-CZ" sz="2800" b="1" dirty="0"/>
              <a:t>) bavlna		</a:t>
            </a:r>
            <a:endParaRPr lang="cs-CZ" sz="2800" b="1" dirty="0" smtClean="0"/>
          </a:p>
          <a:p>
            <a:r>
              <a:rPr lang="cs-CZ" sz="2800" b="1" dirty="0" smtClean="0"/>
              <a:t>c</a:t>
            </a:r>
            <a:r>
              <a:rPr lang="cs-CZ" sz="2800" b="1" dirty="0"/>
              <a:t>) sisal						</a:t>
            </a:r>
            <a:endParaRPr lang="cs-CZ" sz="2800" b="1" dirty="0" smtClean="0"/>
          </a:p>
          <a:p>
            <a:r>
              <a:rPr lang="cs-CZ" sz="2800" b="1" dirty="0" smtClean="0"/>
              <a:t>							1 bod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672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628800"/>
            <a:ext cx="369203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Hodnocení </a:t>
            </a:r>
            <a:r>
              <a:rPr lang="cs-CZ" sz="2800" b="1" dirty="0" smtClean="0"/>
              <a:t>:</a:t>
            </a:r>
          </a:p>
          <a:p>
            <a:endParaRPr lang="cs-CZ" sz="2800" b="1" dirty="0"/>
          </a:p>
          <a:p>
            <a:endParaRPr lang="cs-CZ" sz="2800" b="1" dirty="0"/>
          </a:p>
          <a:p>
            <a:r>
              <a:rPr lang="cs-CZ" sz="2800" b="1" dirty="0"/>
              <a:t>1	18 – 16 bodů</a:t>
            </a:r>
          </a:p>
          <a:p>
            <a:r>
              <a:rPr lang="cs-CZ" sz="2800" b="1" dirty="0"/>
              <a:t>2	15 – 13 bodů</a:t>
            </a:r>
          </a:p>
          <a:p>
            <a:r>
              <a:rPr lang="cs-CZ" sz="2800" b="1" dirty="0"/>
              <a:t>3	12 –  9 bodů</a:t>
            </a:r>
          </a:p>
          <a:p>
            <a:r>
              <a:rPr lang="cs-CZ" sz="2800" b="1" dirty="0"/>
              <a:t>4	  8 -  6   bodů</a:t>
            </a:r>
          </a:p>
          <a:p>
            <a:r>
              <a:rPr lang="cs-CZ" sz="2800" b="1" dirty="0"/>
              <a:t>5	  5  - 0   bodů </a:t>
            </a:r>
          </a:p>
        </p:txBody>
      </p:sp>
    </p:spTree>
    <p:extLst>
      <p:ext uri="{BB962C8B-B14F-4D97-AF65-F5344CB8AC3E}">
        <p14:creationId xmlns:p14="http://schemas.microsoft.com/office/powerpoint/2010/main" val="1260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8943" y="260648"/>
            <a:ext cx="588173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Výsledky testu</a:t>
            </a:r>
          </a:p>
          <a:p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/>
              <a:t>a</a:t>
            </a:r>
            <a:r>
              <a:rPr lang="cs-CZ" sz="2400" b="1" dirty="0" smtClean="0"/>
              <a:t>				9. 	a) PAD </a:t>
            </a:r>
          </a:p>
          <a:p>
            <a:pPr marL="457200" indent="-457200">
              <a:buAutoNum type="arabicParenR"/>
            </a:pPr>
            <a:r>
              <a:rPr lang="cs-CZ" sz="2400" b="1" dirty="0" smtClean="0"/>
              <a:t>b					b) </a:t>
            </a:r>
            <a:r>
              <a:rPr lang="cs-CZ" sz="2400" b="1" dirty="0" err="1" smtClean="0"/>
              <a:t>vl</a:t>
            </a:r>
            <a:endParaRPr lang="cs-CZ" sz="2400" b="1" dirty="0" smtClean="0"/>
          </a:p>
          <a:p>
            <a:pPr marL="457200" indent="-457200">
              <a:buAutoNum type="arabicParenR"/>
            </a:pPr>
            <a:r>
              <a:rPr lang="cs-CZ" sz="2400" b="1" dirty="0"/>
              <a:t>a</a:t>
            </a:r>
            <a:r>
              <a:rPr lang="cs-CZ" sz="2400" b="1" dirty="0" smtClean="0"/>
              <a:t>, c				c) </a:t>
            </a:r>
            <a:r>
              <a:rPr lang="cs-CZ" sz="2400" b="1" dirty="0" err="1" smtClean="0"/>
              <a:t>Vs</a:t>
            </a:r>
            <a:endParaRPr lang="cs-CZ" sz="2400" b="1" dirty="0" smtClean="0"/>
          </a:p>
          <a:p>
            <a:pPr marL="457200" indent="-457200">
              <a:buAutoNum type="arabicParenR"/>
            </a:pPr>
            <a:r>
              <a:rPr lang="cs-CZ" sz="2400" b="1" dirty="0" err="1" smtClean="0"/>
              <a:t>a,c</a:t>
            </a:r>
            <a:r>
              <a:rPr lang="cs-CZ" sz="2400" b="1" dirty="0" smtClean="0"/>
              <a:t>					d) ba</a:t>
            </a:r>
          </a:p>
          <a:p>
            <a:pPr marL="457200" indent="-457200">
              <a:buAutoNum type="arabicParenR"/>
            </a:pPr>
            <a:r>
              <a:rPr lang="cs-CZ" sz="2400" b="1" dirty="0"/>
              <a:t>a</a:t>
            </a:r>
            <a:r>
              <a:rPr lang="cs-CZ" sz="2400" b="1" dirty="0" smtClean="0"/>
              <a:t> (b)				e) PES</a:t>
            </a:r>
          </a:p>
          <a:p>
            <a:pPr marL="457200" indent="-457200">
              <a:buAutoNum type="arabicParenR"/>
            </a:pPr>
            <a:r>
              <a:rPr lang="cs-CZ" sz="2400" b="1" dirty="0"/>
              <a:t>b</a:t>
            </a:r>
            <a:r>
              <a:rPr lang="cs-CZ" sz="2400" b="1" dirty="0" smtClean="0"/>
              <a:t>, c				f) PUR</a:t>
            </a:r>
          </a:p>
          <a:p>
            <a:pPr marL="457200" indent="-457200">
              <a:buAutoNum type="arabicParenR"/>
            </a:pPr>
            <a:r>
              <a:rPr lang="cs-CZ" sz="2400" b="1" dirty="0"/>
              <a:t>b</a:t>
            </a:r>
            <a:endParaRPr lang="cs-CZ" sz="2400" b="1" dirty="0" smtClean="0"/>
          </a:p>
          <a:p>
            <a:pPr marL="457200" indent="-457200">
              <a:buAutoNum type="arabicParenR"/>
            </a:pPr>
            <a:r>
              <a:rPr lang="cs-CZ" sz="2400" b="1" dirty="0" smtClean="0"/>
              <a:t>a				10. </a:t>
            </a:r>
            <a:r>
              <a:rPr lang="cs-CZ" sz="2400" b="1" smtClean="0"/>
              <a:t>c  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711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11665" y="47231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ROZDĚLENÍ TEXTILNÍCH VLÁKEN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1665" y="1057091"/>
            <a:ext cx="8380815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Přírodní textilní vlákna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2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Rostlinného původu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LcParenR"/>
            </a:pPr>
            <a:r>
              <a:rPr lang="cs-CZ" sz="2800" dirty="0">
                <a:solidFill>
                  <a:srgbClr val="F79646"/>
                </a:solidFill>
                <a:latin typeface="Calibri"/>
              </a:rPr>
              <a:t>Ze semen 	</a:t>
            </a:r>
            <a:r>
              <a:rPr lang="cs-CZ" sz="2800" dirty="0" smtClean="0">
                <a:solidFill>
                  <a:srgbClr val="EEECE1">
                    <a:lumMod val="25000"/>
                  </a:srgbClr>
                </a:solidFill>
                <a:latin typeface="Calibri"/>
              </a:rPr>
              <a:t>bavlna</a:t>
            </a:r>
            <a:endParaRPr lang="cs-CZ" sz="2800" dirty="0">
              <a:solidFill>
                <a:srgbClr val="EEECE1">
                  <a:lumMod val="25000"/>
                </a:srgbClr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lphaLcParenR"/>
            </a:pPr>
            <a:r>
              <a:rPr lang="cs-CZ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Ze stonků 	</a:t>
            </a:r>
            <a:r>
              <a:rPr lang="cs-CZ" sz="2800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len</a:t>
            </a:r>
            <a:endParaRPr lang="cs-CZ" sz="2800" dirty="0">
              <a:solidFill>
                <a:srgbClr val="8064A2">
                  <a:lumMod val="75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		    	</a:t>
            </a:r>
            <a:r>
              <a:rPr lang="cs-CZ" sz="2800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konopí</a:t>
            </a:r>
            <a:endParaRPr lang="cs-CZ" sz="2800" dirty="0">
              <a:solidFill>
                <a:srgbClr val="8064A2">
                  <a:lumMod val="75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		    	</a:t>
            </a:r>
            <a:r>
              <a:rPr lang="cs-CZ" sz="2800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juta</a:t>
            </a:r>
            <a:endParaRPr lang="cs-CZ" sz="2800" dirty="0">
              <a:solidFill>
                <a:srgbClr val="8064A2">
                  <a:lumMod val="75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		    	</a:t>
            </a:r>
            <a:r>
              <a:rPr lang="cs-CZ" sz="2800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ramie</a:t>
            </a:r>
            <a:endParaRPr lang="cs-CZ" sz="2800" dirty="0">
              <a:solidFill>
                <a:srgbClr val="8064A2">
                  <a:lumMod val="75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c</a:t>
            </a:r>
            <a:r>
              <a:rPr lang="cs-CZ" sz="2800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) Z listů 	</a:t>
            </a:r>
            <a:r>
              <a:rPr lang="cs-CZ" sz="2800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	</a:t>
            </a:r>
            <a:r>
              <a:rPr lang="cs-CZ" sz="2800" dirty="0" smtClean="0">
                <a:solidFill>
                  <a:srgbClr val="0070C0"/>
                </a:solidFill>
                <a:latin typeface="Calibri"/>
              </a:rPr>
              <a:t>sisal</a:t>
            </a:r>
            <a:endParaRPr lang="cs-CZ" sz="2800" dirty="0">
              <a:solidFill>
                <a:srgbClr val="0070C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 smtClean="0">
                <a:solidFill>
                  <a:srgbClr val="C00000"/>
                </a:solidFill>
                <a:latin typeface="Calibri"/>
              </a:rPr>
              <a:t>d</a:t>
            </a:r>
            <a:r>
              <a:rPr lang="cs-CZ" sz="2800" dirty="0">
                <a:solidFill>
                  <a:srgbClr val="C00000"/>
                </a:solidFill>
                <a:latin typeface="Calibri"/>
              </a:rPr>
              <a:t>) Z plodů </a:t>
            </a:r>
            <a:r>
              <a:rPr lang="cs-CZ" sz="2800" dirty="0">
                <a:solidFill>
                  <a:srgbClr val="EEECE1">
                    <a:lumMod val="10000"/>
                  </a:srgbClr>
                </a:solidFill>
                <a:latin typeface="Calibri"/>
              </a:rPr>
              <a:t>	</a:t>
            </a:r>
            <a:r>
              <a:rPr lang="cs-CZ" sz="2800" dirty="0" smtClean="0">
                <a:solidFill>
                  <a:srgbClr val="EEECE1">
                    <a:lumMod val="10000"/>
                  </a:srgbClr>
                </a:solidFill>
                <a:latin typeface="Calibri"/>
              </a:rPr>
              <a:t>	kokos</a:t>
            </a:r>
            <a:endParaRPr lang="cs-CZ" sz="2800" dirty="0">
              <a:solidFill>
                <a:srgbClr val="EEECE1">
                  <a:lumMod val="1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119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8086204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2. Živočišná textilní vlákna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LcParenR"/>
            </a:pPr>
            <a:r>
              <a:rPr lang="cs-CZ" sz="2800" dirty="0">
                <a:solidFill>
                  <a:srgbClr val="F79646"/>
                </a:solidFill>
                <a:latin typeface="Calibri"/>
              </a:rPr>
              <a:t>Vlna  	</a:t>
            </a:r>
            <a:r>
              <a:rPr lang="cs-CZ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ovčí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		mohérová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		kašmírová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		velbloudí atd.</a:t>
            </a:r>
          </a:p>
          <a:p>
            <a:pPr lvl="0">
              <a:spcBef>
                <a:spcPct val="20000"/>
              </a:spcBef>
            </a:pPr>
            <a:r>
              <a:rPr lang="cs-CZ" sz="2800" dirty="0" smtClean="0">
                <a:solidFill>
                  <a:srgbClr val="EEECE1">
                    <a:lumMod val="25000"/>
                  </a:srgbClr>
                </a:solidFill>
                <a:latin typeface="Calibri"/>
              </a:rPr>
              <a:t>b</a:t>
            </a:r>
            <a:r>
              <a:rPr lang="cs-CZ" sz="2800" dirty="0">
                <a:solidFill>
                  <a:srgbClr val="EEECE1">
                    <a:lumMod val="25000"/>
                  </a:srgbClr>
                </a:solidFill>
                <a:latin typeface="Calibri"/>
              </a:rPr>
              <a:t>) Chlupy </a:t>
            </a:r>
            <a:r>
              <a:rPr lang="cs-CZ" sz="2800" dirty="0">
                <a:solidFill>
                  <a:srgbClr val="8064A2">
                    <a:lumMod val="60000"/>
                    <a:lumOff val="40000"/>
                  </a:srgbClr>
                </a:solidFill>
                <a:latin typeface="Calibri"/>
              </a:rPr>
              <a:t>	</a:t>
            </a:r>
            <a:r>
              <a:rPr lang="cs-CZ" sz="2800" dirty="0">
                <a:solidFill>
                  <a:prstClr val="white">
                    <a:lumMod val="50000"/>
                  </a:prstClr>
                </a:solidFill>
                <a:latin typeface="Calibri"/>
              </a:rPr>
              <a:t>hovězí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prstClr val="white">
                    <a:lumMod val="50000"/>
                  </a:prstClr>
                </a:solidFill>
                <a:latin typeface="Calibri"/>
              </a:rPr>
              <a:t>		králičí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prstClr val="white">
                    <a:lumMod val="50000"/>
                  </a:prstClr>
                </a:solidFill>
                <a:latin typeface="Calibri"/>
              </a:rPr>
              <a:t>		zaječí</a:t>
            </a:r>
          </a:p>
          <a:p>
            <a:pPr lvl="0">
              <a:spcBef>
                <a:spcPct val="2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Calibri"/>
              </a:rPr>
              <a:t>c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) Výměsky 	přírodní hedvábí pravé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FF0000"/>
                </a:solidFill>
                <a:latin typeface="Calibri"/>
              </a:rPr>
              <a:t>		přírodní hedvábí divoké (</a:t>
            </a:r>
            <a:r>
              <a:rPr lang="cs-CZ" sz="2800" dirty="0" err="1">
                <a:solidFill>
                  <a:srgbClr val="FF0000"/>
                </a:solidFill>
                <a:latin typeface="Calibri"/>
              </a:rPr>
              <a:t>tusah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)</a:t>
            </a:r>
          </a:p>
          <a:p>
            <a:pPr lvl="0">
              <a:spcBef>
                <a:spcPct val="20000"/>
              </a:spcBef>
            </a:pPr>
            <a:endParaRPr lang="cs-CZ" sz="2800" dirty="0">
              <a:solidFill>
                <a:srgbClr val="8064A2">
                  <a:lumMod val="60000"/>
                  <a:lumOff val="40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8064A2">
                    <a:lumMod val="60000"/>
                    <a:lumOff val="40000"/>
                  </a:srgbClr>
                </a:solidFill>
                <a:latin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281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64171"/>
            <a:ext cx="835292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3. Minerální textilní vlákna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lphaLcParenR"/>
            </a:pPr>
            <a:r>
              <a:rPr lang="cs-CZ" sz="3200" dirty="0">
                <a:solidFill>
                  <a:srgbClr val="EEECE1">
                    <a:lumMod val="50000"/>
                  </a:srgbClr>
                </a:solidFill>
                <a:latin typeface="Calibri"/>
              </a:rPr>
              <a:t>Azbest (osinek)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2024817"/>
            <a:ext cx="83529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  <a:ea typeface="+mj-ea"/>
                <a:cs typeface="+mj-cs"/>
              </a:rPr>
              <a:t>Chemická textilní vlákna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3068960"/>
            <a:ext cx="8352927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3200" dirty="0">
                <a:solidFill>
                  <a:srgbClr val="FFC000"/>
                </a:solidFill>
                <a:latin typeface="Calibri"/>
              </a:rPr>
              <a:t>Chemická textilní vlákna z přírodních polymerů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Celulózová 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cs-CZ" sz="32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viskózová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			acetátová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9BBB59">
                  <a:lumMod val="50000"/>
                </a:srgbClr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9BBB59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68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C0504D">
                    <a:lumMod val="75000"/>
                  </a:srgbClr>
                </a:solidFill>
                <a:latin typeface="Calibri"/>
                <a:ea typeface="+mj-ea"/>
                <a:cs typeface="+mj-cs"/>
              </a:rPr>
              <a:t>2. Chemická textilní vlákna ze syntetických polymerů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1180875" y="2060848"/>
            <a:ext cx="67822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Calibri"/>
              </a:rPr>
              <a:t>Polyamidová vlákna  (PAD)	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Calibri"/>
              </a:rPr>
              <a:t>Polyesterová vlákna (PES)		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Calibri"/>
              </a:rPr>
              <a:t>Polyakrylonitrilová vlána (PAN)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Calibri"/>
              </a:rPr>
              <a:t>Polyetylenová vlákna (POE</a:t>
            </a:r>
            <a:r>
              <a:rPr lang="cs-CZ" sz="3600" dirty="0" smtClean="0">
                <a:solidFill>
                  <a:prstClr val="black"/>
                </a:solidFill>
                <a:latin typeface="Calibri"/>
              </a:rPr>
              <a:t>)</a:t>
            </a:r>
            <a:endParaRPr lang="cs-CZ" sz="36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Calibri"/>
              </a:rPr>
              <a:t>Polypropylenová vlákna (POP)	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Calibri"/>
              </a:rPr>
              <a:t>Polyuretanová vlákna  (PUR)</a:t>
            </a:r>
          </a:p>
        </p:txBody>
      </p:sp>
    </p:spTree>
    <p:extLst>
      <p:ext uri="{BB962C8B-B14F-4D97-AF65-F5344CB8AC3E}">
        <p14:creationId xmlns:p14="http://schemas.microsoft.com/office/powerpoint/2010/main" val="194911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0714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Hutnická textilní vlákna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195" y="1628800"/>
            <a:ext cx="8569246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Vlákna kovová		2. Vlákna nekovová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cs-CZ" sz="3200" dirty="0">
                <a:solidFill>
                  <a:srgbClr val="0066FF"/>
                </a:solidFill>
                <a:latin typeface="Calibri"/>
              </a:rPr>
              <a:t>hliníková				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skleněná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66FF"/>
                </a:solidFill>
                <a:latin typeface="Calibri"/>
              </a:rPr>
              <a:t>	mosazná				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keramická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66FF"/>
                </a:solidFill>
                <a:latin typeface="Calibri"/>
              </a:rPr>
              <a:t>	měděná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66FF"/>
                </a:solidFill>
                <a:latin typeface="Calibri"/>
              </a:rPr>
              <a:t>	zlatá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66FF"/>
                </a:solidFill>
                <a:latin typeface="Calibri"/>
              </a:rPr>
              <a:t>	stříbrná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66FF"/>
                </a:solidFill>
                <a:latin typeface="Calibri"/>
              </a:rPr>
              <a:t>	ocelová</a:t>
            </a:r>
          </a:p>
        </p:txBody>
      </p:sp>
    </p:spTree>
    <p:extLst>
      <p:ext uri="{BB962C8B-B14F-4D97-AF65-F5344CB8AC3E}">
        <p14:creationId xmlns:p14="http://schemas.microsoft.com/office/powerpoint/2010/main" val="301211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404664"/>
            <a:ext cx="66704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CC6600"/>
                </a:solidFill>
                <a:latin typeface="Calibri"/>
                <a:ea typeface="+mj-ea"/>
                <a:cs typeface="+mj-cs"/>
              </a:rPr>
              <a:t>Zkratky textilních vláken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35696" y="1187529"/>
            <a:ext cx="540060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Ba (ba)  	bavlna		</a:t>
            </a:r>
            <a:endParaRPr lang="cs-CZ" sz="3200" dirty="0" smtClean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 err="1" smtClean="0">
                <a:solidFill>
                  <a:prstClr val="black"/>
                </a:solidFill>
                <a:latin typeface="Calibri"/>
              </a:rPr>
              <a:t>vl</a:t>
            </a:r>
            <a:r>
              <a:rPr lang="cs-CZ" sz="32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		vlna</a:t>
            </a:r>
          </a:p>
          <a:p>
            <a:pPr lvl="0">
              <a:spcBef>
                <a:spcPct val="20000"/>
              </a:spcBef>
            </a:pPr>
            <a:r>
              <a:rPr lang="cs-CZ" sz="3200" dirty="0" err="1">
                <a:solidFill>
                  <a:prstClr val="black"/>
                </a:solidFill>
                <a:latin typeface="Calibri"/>
              </a:rPr>
              <a:t>ln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		len</a:t>
            </a:r>
          </a:p>
          <a:p>
            <a:pPr lvl="0">
              <a:spcBef>
                <a:spcPct val="20000"/>
              </a:spcBef>
            </a:pPr>
            <a:r>
              <a:rPr lang="cs-CZ" sz="3200" dirty="0" err="1">
                <a:solidFill>
                  <a:prstClr val="black"/>
                </a:solidFill>
                <a:latin typeface="Calibri"/>
              </a:rPr>
              <a:t>Vs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		viskóza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PAD		polyamid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PES		polyester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PAN		polyakrylonitril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POE		polyetylen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PUR		polyuretanová</a:t>
            </a:r>
          </a:p>
        </p:txBody>
      </p:sp>
    </p:spTree>
    <p:extLst>
      <p:ext uri="{BB962C8B-B14F-4D97-AF65-F5344CB8AC3E}">
        <p14:creationId xmlns:p14="http://schemas.microsoft.com/office/powerpoint/2010/main" val="3878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78729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Bavlna						</a:t>
            </a:r>
            <a:r>
              <a:rPr lang="cs-CZ" sz="2800" dirty="0" smtClean="0"/>
              <a:t>	PES</a:t>
            </a:r>
            <a:endParaRPr lang="cs-CZ" sz="2800" dirty="0"/>
          </a:p>
          <a:p>
            <a:r>
              <a:rPr lang="cs-CZ" sz="2800" dirty="0"/>
              <a:t>Len						</a:t>
            </a:r>
            <a:r>
              <a:rPr lang="cs-CZ" sz="2800" dirty="0" smtClean="0"/>
              <a:t>		</a:t>
            </a:r>
            <a:r>
              <a:rPr lang="cs-CZ" sz="2800" dirty="0" err="1" smtClean="0"/>
              <a:t>vl</a:t>
            </a:r>
            <a:endParaRPr lang="cs-CZ" sz="2800" dirty="0"/>
          </a:p>
          <a:p>
            <a:r>
              <a:rPr lang="cs-CZ" sz="2800" dirty="0"/>
              <a:t>Polyester					</a:t>
            </a:r>
            <a:r>
              <a:rPr lang="cs-CZ" sz="2800" dirty="0" smtClean="0"/>
              <a:t>		POE</a:t>
            </a:r>
            <a:endParaRPr lang="cs-CZ" sz="2800" dirty="0"/>
          </a:p>
          <a:p>
            <a:r>
              <a:rPr lang="cs-CZ" sz="2800" dirty="0"/>
              <a:t>Viskóza						</a:t>
            </a:r>
            <a:r>
              <a:rPr lang="cs-CZ" sz="2800" dirty="0" smtClean="0"/>
              <a:t>	PAD</a:t>
            </a:r>
            <a:endParaRPr lang="cs-CZ" sz="2800" dirty="0"/>
          </a:p>
          <a:p>
            <a:r>
              <a:rPr lang="cs-CZ" sz="2800" dirty="0"/>
              <a:t>Polyakrylonitrilová vlákna		</a:t>
            </a:r>
            <a:r>
              <a:rPr lang="cs-CZ" sz="2800" dirty="0" smtClean="0"/>
              <a:t>		PUR</a:t>
            </a:r>
            <a:endParaRPr lang="cs-CZ" sz="2800" dirty="0"/>
          </a:p>
          <a:p>
            <a:r>
              <a:rPr lang="cs-CZ" sz="2800" dirty="0"/>
              <a:t>Polyamid/ viskóza				</a:t>
            </a:r>
            <a:r>
              <a:rPr lang="cs-CZ" sz="2800" dirty="0" smtClean="0"/>
              <a:t>	ba</a:t>
            </a:r>
            <a:endParaRPr lang="cs-CZ" sz="2800" dirty="0"/>
          </a:p>
          <a:p>
            <a:r>
              <a:rPr lang="cs-CZ" sz="2800" dirty="0"/>
              <a:t>						</a:t>
            </a:r>
            <a:r>
              <a:rPr lang="cs-CZ" sz="2800" dirty="0" smtClean="0"/>
              <a:t>		</a:t>
            </a:r>
            <a:r>
              <a:rPr lang="cs-CZ" sz="2800" dirty="0" err="1" smtClean="0"/>
              <a:t>Vs</a:t>
            </a:r>
            <a:endParaRPr lang="cs-CZ" sz="2800" dirty="0"/>
          </a:p>
          <a:p>
            <a:r>
              <a:rPr lang="cs-CZ" sz="2800" dirty="0"/>
              <a:t>						</a:t>
            </a:r>
            <a:r>
              <a:rPr lang="cs-CZ" sz="2800" dirty="0" smtClean="0"/>
              <a:t>		PAN</a:t>
            </a:r>
            <a:endParaRPr lang="cs-CZ" sz="2800" dirty="0"/>
          </a:p>
          <a:p>
            <a:r>
              <a:rPr lang="cs-CZ" sz="2800" dirty="0"/>
              <a:t>						</a:t>
            </a:r>
            <a:r>
              <a:rPr lang="cs-CZ" sz="2800" dirty="0" smtClean="0"/>
              <a:t>		</a:t>
            </a:r>
            <a:r>
              <a:rPr lang="cs-CZ" sz="2800" dirty="0" err="1" smtClean="0"/>
              <a:t>ln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179512" y="18547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			Otázky </a:t>
            </a:r>
            <a:r>
              <a:rPr lang="cs-CZ" sz="2800" dirty="0">
                <a:solidFill>
                  <a:srgbClr val="FF0000"/>
                </a:solidFill>
              </a:rPr>
              <a:t>k opakování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Přiřaďte správný symbol k </a:t>
            </a:r>
            <a:r>
              <a:rPr lang="cs-CZ" sz="2800" dirty="0" smtClean="0">
                <a:solidFill>
                  <a:srgbClr val="FF0000"/>
                </a:solidFill>
              </a:rPr>
              <a:t>jednotlivým materiálům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212</Words>
  <Application>Microsoft Office PowerPoint</Application>
  <PresentationFormat>Předvádění na obrazovce (4:3)</PresentationFormat>
  <Paragraphs>180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20</cp:revision>
  <cp:lastPrinted>2012-08-29T09:06:59Z</cp:lastPrinted>
  <dcterms:created xsi:type="dcterms:W3CDTF">2012-08-27T10:19:28Z</dcterms:created>
  <dcterms:modified xsi:type="dcterms:W3CDTF">2013-03-14T08:12:25Z</dcterms:modified>
</cp:coreProperties>
</file>