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CC33"/>
    <a:srgbClr val="0000FF"/>
    <a:srgbClr val="FF66CC"/>
    <a:srgbClr val="FF00FF"/>
    <a:srgbClr val="008000"/>
    <a:srgbClr val="CC0066"/>
    <a:srgbClr val="971976"/>
    <a:srgbClr val="9999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DD071-67B9-445E-BF18-C78145ECA327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FD57B-8AB9-4A92-9574-B7B0907C59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FD57B-8AB9-4A92-9574-B7B0907C59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1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52_INOVACE_ZBO2_3564Ho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13.2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Charakteristika vláken – přírodní textilní 			       vlákna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s pomocí programu PowerPoint, na závěr shrnutí a procvičování 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diskuzí.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219219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8903" y="692696"/>
            <a:ext cx="762901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2800" dirty="0">
                <a:solidFill>
                  <a:srgbClr val="7030A0"/>
                </a:solidFill>
              </a:rPr>
              <a:t>n</a:t>
            </a:r>
            <a:r>
              <a:rPr lang="cs-CZ" sz="2800" dirty="0" smtClean="0">
                <a:solidFill>
                  <a:srgbClr val="7030A0"/>
                </a:solidFill>
              </a:rPr>
              <a:t>avlhavost dobrá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yšší teploty nesnáší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800" dirty="0">
                <a:solidFill>
                  <a:srgbClr val="006699"/>
                </a:solidFill>
              </a:rPr>
              <a:t>d</a:t>
            </a:r>
            <a:r>
              <a:rPr lang="cs-CZ" sz="2800" dirty="0" smtClean="0">
                <a:solidFill>
                  <a:srgbClr val="006699"/>
                </a:solidFill>
              </a:rPr>
              <a:t>élka vláken je 500 až 800 m</a:t>
            </a:r>
          </a:p>
          <a:p>
            <a:r>
              <a:rPr lang="cs-CZ" sz="2800" u="sng" dirty="0" smtClean="0">
                <a:solidFill>
                  <a:srgbClr val="CC00CC"/>
                </a:solidFill>
              </a:rPr>
              <a:t>Použití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CC33"/>
                </a:solidFill>
              </a:rPr>
              <a:t>d</a:t>
            </a:r>
            <a:r>
              <a:rPr lang="cs-CZ" sz="2800" dirty="0" smtClean="0">
                <a:solidFill>
                  <a:srgbClr val="33CC33"/>
                </a:solidFill>
              </a:rPr>
              <a:t>ámské šatovky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š</a:t>
            </a:r>
            <a:r>
              <a:rPr lang="cs-CZ" sz="2800" dirty="0" smtClean="0">
                <a:solidFill>
                  <a:srgbClr val="0000FF"/>
                </a:solidFill>
              </a:rPr>
              <a:t>ály, šátky, kravaty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ámské i pánské pyžama, noční košile, </a:t>
            </a: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 župany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66"/>
                </a:solidFill>
              </a:rPr>
              <a:t>d</a:t>
            </a:r>
            <a:r>
              <a:rPr lang="cs-CZ" sz="2800" dirty="0" smtClean="0">
                <a:solidFill>
                  <a:srgbClr val="CC0066"/>
                </a:solidFill>
              </a:rPr>
              <a:t>ekorační tkaniny</a:t>
            </a:r>
          </a:p>
          <a:p>
            <a:endParaRPr lang="cs-CZ" sz="2800" dirty="0" smtClean="0">
              <a:solidFill>
                <a:srgbClr val="CC00CC"/>
              </a:solidFill>
            </a:endParaRPr>
          </a:p>
          <a:p>
            <a:endParaRPr lang="cs-CZ" sz="2800" u="sng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2177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573157" y="404664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34076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666274"/>
            <a:ext cx="6984604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Otázky k opakování</a:t>
            </a:r>
          </a:p>
          <a:p>
            <a:endParaRPr lang="cs-CZ" sz="2800" dirty="0"/>
          </a:p>
          <a:p>
            <a:pPr marL="514350" indent="-514350">
              <a:buAutoNum type="arabicPeriod"/>
            </a:pPr>
            <a:r>
              <a:rPr lang="cs-CZ" sz="2800" dirty="0" smtClean="0"/>
              <a:t>Charakterizujte bavlněné vlákna.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Které důležití vlastnosti má bavlna?</a:t>
            </a:r>
          </a:p>
          <a:p>
            <a:pPr marL="514350" indent="-514350">
              <a:buAutoNum type="arabicPeriod"/>
            </a:pPr>
            <a:r>
              <a:rPr lang="cs-CZ" sz="2800" dirty="0"/>
              <a:t>Které důležití vlastnosti má </a:t>
            </a:r>
            <a:r>
              <a:rPr lang="cs-CZ" sz="2800" dirty="0" smtClean="0"/>
              <a:t>len?</a:t>
            </a:r>
          </a:p>
          <a:p>
            <a:pPr marL="514350" indent="-514350">
              <a:buAutoNum type="arabicPeriod"/>
            </a:pPr>
            <a:r>
              <a:rPr lang="cs-CZ" sz="2800" dirty="0"/>
              <a:t>Které důležití vlastnosti má </a:t>
            </a:r>
            <a:r>
              <a:rPr lang="cs-CZ" sz="2800" dirty="0" smtClean="0"/>
              <a:t>vlna?</a:t>
            </a:r>
          </a:p>
          <a:p>
            <a:pPr marL="514350" indent="-514350">
              <a:buAutoNum type="arabicPeriod"/>
            </a:pPr>
            <a:r>
              <a:rPr lang="cs-CZ" sz="2800" dirty="0"/>
              <a:t>Které důležití vlastnosti má </a:t>
            </a:r>
            <a:r>
              <a:rPr lang="cs-CZ" sz="2800" dirty="0" smtClean="0"/>
              <a:t>přírodní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hedvábí.</a:t>
            </a:r>
            <a:endParaRPr lang="cs-CZ" sz="2800" dirty="0"/>
          </a:p>
          <a:p>
            <a:r>
              <a:rPr lang="cs-CZ" sz="2800" dirty="0" smtClean="0"/>
              <a:t>6. Na co se používají vlákna kokosu,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sisalu, konopí?</a:t>
            </a:r>
          </a:p>
          <a:p>
            <a:r>
              <a:rPr lang="cs-CZ" sz="2800" dirty="0" smtClean="0"/>
              <a:t>7. Jaké důležité vlastnosti má přírodní</a:t>
            </a:r>
          </a:p>
          <a:p>
            <a:r>
              <a:rPr lang="cs-CZ" sz="2800"/>
              <a:t> </a:t>
            </a:r>
            <a:r>
              <a:rPr lang="cs-CZ" sz="2800" smtClean="0"/>
              <a:t>   hedvábí?</a:t>
            </a: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691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64096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        Charakteristika textilních vláken</a:t>
            </a:r>
          </a:p>
          <a:p>
            <a:pPr algn="ctr"/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  </a:t>
            </a:r>
            <a:r>
              <a:rPr lang="cs-CZ" sz="2800" dirty="0" smtClean="0">
                <a:solidFill>
                  <a:srgbClr val="00B050"/>
                </a:solidFill>
              </a:rPr>
              <a:t>Přírodní rostlinná textilní vlákna </a:t>
            </a:r>
          </a:p>
          <a:p>
            <a:r>
              <a:rPr lang="cs-CZ" sz="2800" dirty="0" smtClean="0">
                <a:solidFill>
                  <a:srgbClr val="00B0F0"/>
                </a:solidFill>
                <a:latin typeface="Arial Black" pitchFamily="34" charset="0"/>
              </a:rPr>
              <a:t>BAVLNA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ejstarší textilní vlákno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ískává se ze semen bavlníku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élka vlákna 10 – 60 mm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evnost vláken je velmi dobrá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00000"/>
                </a:solidFill>
              </a:rPr>
              <a:t>b</a:t>
            </a:r>
            <a:r>
              <a:rPr lang="cs-CZ" sz="2800" dirty="0" smtClean="0">
                <a:solidFill>
                  <a:srgbClr val="C00000"/>
                </a:solidFill>
              </a:rPr>
              <a:t>arva bílá až smetanově žlutá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od mikroskopem se jeví jako tvar stužky šroubovitě zakroucené se zesíleným okrajem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71976"/>
                </a:solidFill>
              </a:rPr>
              <a:t>n</a:t>
            </a:r>
            <a:r>
              <a:rPr lang="cs-CZ" sz="2800" dirty="0" smtClean="0">
                <a:solidFill>
                  <a:srgbClr val="971976"/>
                </a:solidFill>
              </a:rPr>
              <a:t>avlhavost velmi dobrá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66"/>
                </a:solidFill>
              </a:rPr>
              <a:t>o</a:t>
            </a:r>
            <a:r>
              <a:rPr lang="cs-CZ" sz="2800" dirty="0" smtClean="0">
                <a:solidFill>
                  <a:srgbClr val="FF0066"/>
                </a:solidFill>
              </a:rPr>
              <a:t>dolnost proti teplu vysoká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p</a:t>
            </a:r>
            <a:r>
              <a:rPr lang="cs-CZ" sz="2800" dirty="0" smtClean="0">
                <a:solidFill>
                  <a:srgbClr val="0000FF"/>
                </a:solidFill>
              </a:rPr>
              <a:t>ůsobením slunečního světla vlákna žloutnou</a:t>
            </a:r>
          </a:p>
          <a:p>
            <a:endParaRPr lang="cs-CZ" sz="2800" dirty="0" smtClean="0">
              <a:solidFill>
                <a:srgbClr val="00B0F0"/>
              </a:solidFill>
            </a:endParaRPr>
          </a:p>
          <a:p>
            <a:endParaRPr lang="cs-CZ" sz="2800" dirty="0" smtClean="0">
              <a:solidFill>
                <a:srgbClr val="00B0F0"/>
              </a:solidFill>
            </a:endParaRPr>
          </a:p>
          <a:p>
            <a:endParaRPr lang="cs-CZ" sz="2800" dirty="0">
              <a:solidFill>
                <a:srgbClr val="00B0F0"/>
              </a:solidFill>
            </a:endParaRPr>
          </a:p>
          <a:p>
            <a:endParaRPr lang="cs-CZ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476672"/>
            <a:ext cx="729879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3"/>
                </a:solidFill>
              </a:rPr>
              <a:t>b</a:t>
            </a:r>
            <a:r>
              <a:rPr lang="cs-CZ" sz="2800" dirty="0" smtClean="0">
                <a:solidFill>
                  <a:schemeClr val="accent3"/>
                </a:solidFill>
              </a:rPr>
              <a:t>arvitelnost je dobrá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ůsobením louhu sodného nabobtná, </a:t>
            </a:r>
          </a:p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  zakulatí se a nabývá lesku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ružnost malá (mačká se)</a:t>
            </a:r>
          </a:p>
          <a:p>
            <a:r>
              <a:rPr lang="cs-CZ" sz="2800" u="sng" dirty="0" smtClean="0">
                <a:solidFill>
                  <a:schemeClr val="accent2"/>
                </a:solidFill>
              </a:rPr>
              <a:t>Použití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osobní prádlo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66CC"/>
                </a:solidFill>
              </a:rPr>
              <a:t>s</a:t>
            </a:r>
            <a:r>
              <a:rPr lang="cs-CZ" sz="2800" dirty="0" smtClean="0">
                <a:solidFill>
                  <a:srgbClr val="0066CC"/>
                </a:solidFill>
              </a:rPr>
              <a:t>tolní a ložní prádlo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říze a nitě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cs-CZ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kaniny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96600"/>
                </a:solidFill>
              </a:rPr>
              <a:t>k</a:t>
            </a:r>
            <a:r>
              <a:rPr lang="cs-CZ" sz="2800" dirty="0" smtClean="0">
                <a:solidFill>
                  <a:srgbClr val="996600"/>
                </a:solidFill>
              </a:rPr>
              <a:t>rajky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660066"/>
                </a:solidFill>
              </a:rPr>
              <a:t>p</a:t>
            </a:r>
            <a:r>
              <a:rPr lang="cs-CZ" sz="2800" dirty="0" smtClean="0">
                <a:solidFill>
                  <a:srgbClr val="660066"/>
                </a:solidFill>
              </a:rPr>
              <a:t>leteniny apod.</a:t>
            </a:r>
            <a:endParaRPr lang="cs-CZ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812434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Len</a:t>
            </a:r>
          </a:p>
          <a:p>
            <a:endParaRPr lang="cs-CZ" sz="28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/>
                </a:solidFill>
              </a:rPr>
              <a:t>d</a:t>
            </a:r>
            <a:r>
              <a:rPr lang="cs-CZ" sz="2800" dirty="0" smtClean="0">
                <a:solidFill>
                  <a:schemeClr val="accent2"/>
                </a:solidFill>
              </a:rPr>
              <a:t>omácí rostlina, pěstovaná v podhorských </a:t>
            </a:r>
          </a:p>
          <a:p>
            <a:r>
              <a:rPr lang="cs-CZ" sz="2800" dirty="0">
                <a:solidFill>
                  <a:schemeClr val="accent2"/>
                </a:solidFill>
              </a:rPr>
              <a:t> </a:t>
            </a:r>
            <a:r>
              <a:rPr lang="cs-CZ" sz="2800" dirty="0" smtClean="0">
                <a:solidFill>
                  <a:schemeClr val="accent2"/>
                </a:solidFill>
              </a:rPr>
              <a:t>   oblastech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33CC33"/>
                </a:solidFill>
              </a:rPr>
              <a:t>v</a:t>
            </a:r>
            <a:r>
              <a:rPr lang="cs-CZ" sz="2800" dirty="0" smtClean="0">
                <a:solidFill>
                  <a:srgbClr val="33CC33"/>
                </a:solidFill>
              </a:rPr>
              <a:t>ytrhané lněné stonky se máčejí, lámou,</a:t>
            </a:r>
          </a:p>
          <a:p>
            <a:r>
              <a:rPr lang="cs-CZ" sz="2800" dirty="0">
                <a:solidFill>
                  <a:srgbClr val="33CC33"/>
                </a:solidFill>
              </a:rPr>
              <a:t> </a:t>
            </a:r>
            <a:r>
              <a:rPr lang="cs-CZ" sz="2800" dirty="0" smtClean="0">
                <a:solidFill>
                  <a:srgbClr val="33CC33"/>
                </a:solidFill>
              </a:rPr>
              <a:t>   drhnou, pak vochlují (rozvlákňují)</a:t>
            </a:r>
          </a:p>
          <a:p>
            <a:r>
              <a:rPr lang="cs-CZ" sz="2800" dirty="0">
                <a:solidFill>
                  <a:srgbClr val="33CC33"/>
                </a:solidFill>
              </a:rPr>
              <a:t> </a:t>
            </a:r>
            <a:r>
              <a:rPr lang="cs-CZ" sz="2800" dirty="0" smtClean="0">
                <a:solidFill>
                  <a:srgbClr val="33CC33"/>
                </a:solidFill>
              </a:rPr>
              <a:t>   a dále zpracovávají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arva je šedohnědá až nazelenalá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mak chladivý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7030A0"/>
                </a:solidFill>
              </a:rPr>
              <a:t>p</a:t>
            </a:r>
            <a:r>
              <a:rPr lang="cs-CZ" sz="2800" dirty="0" smtClean="0">
                <a:solidFill>
                  <a:srgbClr val="7030A0"/>
                </a:solidFill>
              </a:rPr>
              <a:t>evnost za vlhka velmi dobrá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j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e málo pružný (mačká se)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d</a:t>
            </a:r>
            <a:r>
              <a:rPr lang="cs-CZ" sz="2800" dirty="0" smtClean="0">
                <a:solidFill>
                  <a:srgbClr val="0000FF"/>
                </a:solidFill>
              </a:rPr>
              <a:t>obře se perou, může se vyvářet</a:t>
            </a:r>
          </a:p>
          <a:p>
            <a:endParaRPr lang="cs-CZ" sz="2800" dirty="0" smtClean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cs-CZ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491993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u="sng" dirty="0" smtClean="0">
                <a:solidFill>
                  <a:srgbClr val="971976"/>
                </a:solidFill>
              </a:rPr>
              <a:t>Použití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tolní prádlo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</a:rPr>
              <a:t>p</a:t>
            </a:r>
            <a:r>
              <a:rPr lang="cs-CZ" sz="2800" dirty="0" smtClean="0">
                <a:solidFill>
                  <a:srgbClr val="00B0F0"/>
                </a:solidFill>
              </a:rPr>
              <a:t>rostěradla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7030A0"/>
                </a:solidFill>
              </a:rPr>
              <a:t>t</a:t>
            </a:r>
            <a:r>
              <a:rPr lang="cs-CZ" sz="2800" dirty="0" smtClean="0">
                <a:solidFill>
                  <a:srgbClr val="7030A0"/>
                </a:solidFill>
              </a:rPr>
              <a:t>echnické tkaniny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kaniny na letní oblečení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o</a:t>
            </a:r>
            <a:r>
              <a:rPr lang="cs-CZ" sz="2800" dirty="0" smtClean="0">
                <a:solidFill>
                  <a:srgbClr val="0000FF"/>
                </a:solidFill>
              </a:rPr>
              <a:t>snovy ke kobercům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CC33"/>
                </a:solidFill>
              </a:rPr>
              <a:t>p</a:t>
            </a:r>
            <a:r>
              <a:rPr lang="cs-CZ" sz="2800" dirty="0" smtClean="0">
                <a:solidFill>
                  <a:srgbClr val="33CC33"/>
                </a:solidFill>
              </a:rPr>
              <a:t>lachtoviny</a:t>
            </a:r>
          </a:p>
          <a:p>
            <a:endParaRPr lang="cs-CZ" sz="2800" dirty="0">
              <a:solidFill>
                <a:srgbClr val="9719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04231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  <a:latin typeface="Arial Black" pitchFamily="34" charset="0"/>
              </a:rPr>
              <a:t>KONOPÍ, SISAL, JUTA, KOKOS</a:t>
            </a:r>
          </a:p>
          <a:p>
            <a:endParaRPr lang="cs-CZ" sz="2800" dirty="0">
              <a:solidFill>
                <a:srgbClr val="CC00CC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33CC33"/>
                </a:solidFill>
              </a:rPr>
              <a:t>v</a:t>
            </a:r>
            <a:r>
              <a:rPr lang="cs-CZ" sz="2800" dirty="0" smtClean="0">
                <a:solidFill>
                  <a:srgbClr val="33CC33"/>
                </a:solidFill>
              </a:rPr>
              <a:t>lákna jsou drsná, tuhá, nepoddajná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m</a:t>
            </a:r>
            <a:r>
              <a:rPr lang="cs-CZ" sz="2800" dirty="0" smtClean="0">
                <a:solidFill>
                  <a:srgbClr val="0000FF"/>
                </a:solidFill>
              </a:rPr>
              <a:t>ají dobrou navlhavost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96600"/>
                </a:solidFill>
              </a:rPr>
              <a:t>j</a:t>
            </a:r>
            <a:r>
              <a:rPr lang="cs-CZ" sz="2800" dirty="0" smtClean="0">
                <a:solidFill>
                  <a:srgbClr val="996600"/>
                </a:solidFill>
              </a:rPr>
              <a:t>sou pevná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>
              <a:solidFill>
                <a:srgbClr val="CC00CC"/>
              </a:solidFill>
            </a:endParaRPr>
          </a:p>
          <a:p>
            <a:r>
              <a:rPr lang="cs-CZ" sz="2800" u="sng" dirty="0" smtClean="0">
                <a:solidFill>
                  <a:srgbClr val="CC00CC"/>
                </a:solidFill>
              </a:rPr>
              <a:t>Použití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660066"/>
                </a:solidFill>
              </a:rPr>
              <a:t>Koberce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66"/>
                </a:solidFill>
              </a:rPr>
              <a:t>Rohože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66CC"/>
                </a:solidFill>
              </a:rPr>
              <a:t>Technické tkaniny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50"/>
                </a:solidFill>
              </a:rPr>
              <a:t>Motouzy, lana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7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574151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ŽIVOČIŠNÁ TEXTILNÍ VLÁKNA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831349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VLNA</a:t>
            </a:r>
          </a:p>
          <a:p>
            <a:endParaRPr lang="cs-CZ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o</a:t>
            </a:r>
            <a:r>
              <a:rPr lang="cs-CZ" sz="2800" dirty="0" smtClean="0">
                <a:solidFill>
                  <a:srgbClr val="0000FF"/>
                </a:solidFill>
              </a:rPr>
              <a:t>značuje se podle druhů ovce – merinová,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    angorská, kašmírská, mohérová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71976"/>
                </a:solidFill>
              </a:rPr>
              <a:t>j</a:t>
            </a:r>
            <a:r>
              <a:rPr lang="cs-CZ" sz="2800" dirty="0" smtClean="0">
                <a:solidFill>
                  <a:srgbClr val="971976"/>
                </a:solidFill>
              </a:rPr>
              <a:t>akost vlny se posuzuje podle délky vlákna, </a:t>
            </a:r>
          </a:p>
          <a:p>
            <a:r>
              <a:rPr lang="cs-CZ" sz="2800" b="1" dirty="0">
                <a:solidFill>
                  <a:srgbClr val="971976"/>
                </a:solidFill>
              </a:rPr>
              <a:t> </a:t>
            </a:r>
            <a:r>
              <a:rPr lang="cs-CZ" sz="2800" b="1" dirty="0" smtClean="0">
                <a:solidFill>
                  <a:srgbClr val="971976"/>
                </a:solidFill>
              </a:rPr>
              <a:t>   </a:t>
            </a:r>
            <a:r>
              <a:rPr lang="cs-CZ" sz="2800" dirty="0" smtClean="0">
                <a:solidFill>
                  <a:srgbClr val="971976"/>
                </a:solidFill>
              </a:rPr>
              <a:t>jemnosti, barvy, obloučkovitosti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33CC33"/>
                </a:solidFill>
              </a:rPr>
              <a:t>o</a:t>
            </a:r>
            <a:r>
              <a:rPr lang="cs-CZ" sz="2800" dirty="0" smtClean="0">
                <a:solidFill>
                  <a:srgbClr val="33CC33"/>
                </a:solidFill>
              </a:rPr>
              <a:t>mak je měkký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CC00CC"/>
                </a:solidFill>
              </a:rPr>
              <a:t>Pružnost velmi dobrá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8000"/>
                </a:solidFill>
              </a:rPr>
              <a:t>Tvárnost velmi dobrá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err="1" smtClean="0">
                <a:solidFill>
                  <a:srgbClr val="993300"/>
                </a:solidFill>
              </a:rPr>
              <a:t>Směsitelnost</a:t>
            </a:r>
            <a:r>
              <a:rPr lang="cs-CZ" sz="2800" dirty="0" smtClean="0">
                <a:solidFill>
                  <a:srgbClr val="993300"/>
                </a:solidFill>
              </a:rPr>
              <a:t> s jinými materiály velmi dobrá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 smtClean="0">
              <a:solidFill>
                <a:srgbClr val="971976"/>
              </a:solidFill>
            </a:endParaRPr>
          </a:p>
          <a:p>
            <a:endParaRPr lang="cs-CZ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856035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p</a:t>
            </a:r>
            <a:r>
              <a:rPr lang="cs-CZ" sz="2800" dirty="0" smtClean="0">
                <a:solidFill>
                  <a:srgbClr val="0000FF"/>
                </a:solidFill>
              </a:rPr>
              <a:t>lstivost je schopnost vlny srazit se a zplstit</a:t>
            </a:r>
          </a:p>
          <a:p>
            <a:r>
              <a:rPr lang="cs-CZ" sz="2800" dirty="0">
                <a:solidFill>
                  <a:srgbClr val="0000FF"/>
                </a:solidFill>
              </a:rPr>
              <a:t> </a:t>
            </a:r>
            <a:r>
              <a:rPr lang="cs-CZ" sz="2800" dirty="0" smtClean="0">
                <a:solidFill>
                  <a:srgbClr val="0000FF"/>
                </a:solidFill>
              </a:rPr>
              <a:t>   působením alkalické nebo kyselé lázně</a:t>
            </a:r>
          </a:p>
          <a:p>
            <a:r>
              <a:rPr lang="cs-CZ" sz="2800" dirty="0">
                <a:solidFill>
                  <a:srgbClr val="0000FF"/>
                </a:solidFill>
              </a:rPr>
              <a:t> </a:t>
            </a:r>
            <a:r>
              <a:rPr lang="cs-CZ" sz="2800" dirty="0" smtClean="0">
                <a:solidFill>
                  <a:srgbClr val="0000FF"/>
                </a:solidFill>
              </a:rPr>
              <a:t>   tlaku, vlhka, tření a tepla tak, že nelze vlákna</a:t>
            </a:r>
          </a:p>
          <a:p>
            <a:r>
              <a:rPr lang="cs-CZ" sz="2800" dirty="0">
                <a:solidFill>
                  <a:srgbClr val="0000FF"/>
                </a:solidFill>
              </a:rPr>
              <a:t> </a:t>
            </a:r>
            <a:r>
              <a:rPr lang="cs-CZ" sz="2800" dirty="0" smtClean="0">
                <a:solidFill>
                  <a:srgbClr val="0000FF"/>
                </a:solidFill>
              </a:rPr>
              <a:t>   vytáhnout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v</a:t>
            </a:r>
            <a:r>
              <a:rPr lang="cs-CZ" sz="2800" dirty="0" smtClean="0">
                <a:solidFill>
                  <a:srgbClr val="FF66CC"/>
                </a:solidFill>
              </a:rPr>
              <a:t>yšší teplotu nesnáší</a:t>
            </a:r>
          </a:p>
          <a:p>
            <a:r>
              <a:rPr lang="cs-CZ" sz="2800" b="1" u="sng" dirty="0" smtClean="0">
                <a:solidFill>
                  <a:srgbClr val="FF0000"/>
                </a:solidFill>
              </a:rPr>
              <a:t>Použití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8000"/>
                </a:solidFill>
              </a:rPr>
              <a:t>š</a:t>
            </a:r>
            <a:r>
              <a:rPr lang="cs-CZ" sz="2800" dirty="0" smtClean="0">
                <a:solidFill>
                  <a:srgbClr val="008000"/>
                </a:solidFill>
              </a:rPr>
              <a:t>atovky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blekové tkaniny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CC"/>
                </a:solidFill>
              </a:rPr>
              <a:t>p</a:t>
            </a:r>
            <a:r>
              <a:rPr lang="cs-CZ" sz="2800" dirty="0" smtClean="0">
                <a:solidFill>
                  <a:srgbClr val="CC00CC"/>
                </a:solidFill>
              </a:rPr>
              <a:t>letací příze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CC33"/>
                </a:solidFill>
              </a:rPr>
              <a:t>p</a:t>
            </a:r>
            <a:r>
              <a:rPr lang="cs-CZ" sz="2800" dirty="0" smtClean="0">
                <a:solidFill>
                  <a:srgbClr val="33CC33"/>
                </a:solidFill>
              </a:rPr>
              <a:t>letené zboží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66CC"/>
                </a:solidFill>
              </a:rPr>
              <a:t>r</a:t>
            </a:r>
            <a:r>
              <a:rPr lang="cs-CZ" sz="2800" dirty="0" smtClean="0">
                <a:solidFill>
                  <a:srgbClr val="FF66CC"/>
                </a:solidFill>
              </a:rPr>
              <a:t>ukavice, šála, čepice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93366"/>
                </a:solidFill>
              </a:rPr>
              <a:t>p</a:t>
            </a:r>
            <a:r>
              <a:rPr lang="cs-CZ" sz="2800" dirty="0" smtClean="0">
                <a:solidFill>
                  <a:srgbClr val="993366"/>
                </a:solidFill>
              </a:rPr>
              <a:t>lsti na klobouky</a:t>
            </a:r>
          </a:p>
          <a:p>
            <a:endParaRPr lang="cs-CZ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5535"/>
            <a:ext cx="875592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CC0066"/>
                </a:solidFill>
                <a:latin typeface="Arial Black" pitchFamily="34" charset="0"/>
              </a:rPr>
              <a:t>PŘÍRODNÍ HEDVÁBÍ</a:t>
            </a:r>
          </a:p>
          <a:p>
            <a:endParaRPr lang="cs-CZ" sz="2800" b="1" dirty="0">
              <a:solidFill>
                <a:srgbClr val="CC0066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8000"/>
                </a:solidFill>
              </a:rPr>
              <a:t>přírodní hedvábí je ztuhlý výměšek housenek</a:t>
            </a:r>
          </a:p>
          <a:p>
            <a:r>
              <a:rPr lang="cs-CZ" sz="2800" dirty="0">
                <a:solidFill>
                  <a:srgbClr val="008000"/>
                </a:solidFill>
              </a:rPr>
              <a:t> </a:t>
            </a:r>
            <a:r>
              <a:rPr lang="cs-CZ" sz="2800" dirty="0" smtClean="0">
                <a:solidFill>
                  <a:srgbClr val="008000"/>
                </a:solidFill>
              </a:rPr>
              <a:t>   různých přástevníků při zakuklování housenky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r</a:t>
            </a:r>
            <a:r>
              <a:rPr lang="cs-CZ" sz="2800" dirty="0" smtClean="0">
                <a:solidFill>
                  <a:srgbClr val="FF0000"/>
                </a:solidFill>
              </a:rPr>
              <a:t>ozeznáváme přírodní hedvábí :</a:t>
            </a:r>
          </a:p>
          <a:p>
            <a:r>
              <a:rPr lang="cs-CZ" sz="2800" dirty="0" smtClean="0">
                <a:solidFill>
                  <a:srgbClr val="008000"/>
                </a:solidFill>
              </a:rPr>
              <a:t>	</a:t>
            </a:r>
            <a:r>
              <a:rPr lang="cs-CZ" sz="2800" dirty="0">
                <a:solidFill>
                  <a:srgbClr val="993300"/>
                </a:solidFill>
              </a:rPr>
              <a:t>*</a:t>
            </a:r>
            <a:r>
              <a:rPr lang="cs-CZ" sz="2800" dirty="0" smtClean="0">
                <a:solidFill>
                  <a:srgbClr val="993300"/>
                </a:solidFill>
              </a:rPr>
              <a:t> pravé – bourec morušový</a:t>
            </a:r>
          </a:p>
          <a:p>
            <a:r>
              <a:rPr lang="cs-CZ" sz="2800" dirty="0">
                <a:solidFill>
                  <a:srgbClr val="008000"/>
                </a:solidFill>
              </a:rPr>
              <a:t>	</a:t>
            </a:r>
            <a:r>
              <a:rPr lang="cs-CZ" sz="2800" dirty="0" smtClean="0">
                <a:solidFill>
                  <a:srgbClr val="0000FF"/>
                </a:solidFill>
              </a:rPr>
              <a:t>* plané či divoké (</a:t>
            </a:r>
            <a:r>
              <a:rPr lang="cs-CZ" sz="2800" dirty="0" err="1" smtClean="0">
                <a:solidFill>
                  <a:srgbClr val="0000FF"/>
                </a:solidFill>
              </a:rPr>
              <a:t>tusah</a:t>
            </a:r>
            <a:r>
              <a:rPr lang="cs-CZ" sz="2800" dirty="0" smtClean="0">
                <a:solidFill>
                  <a:srgbClr val="0000FF"/>
                </a:solidFill>
              </a:rPr>
              <a:t>) – z volně žijících </a:t>
            </a:r>
          </a:p>
          <a:p>
            <a:r>
              <a:rPr lang="cs-CZ" sz="2800" dirty="0">
                <a:solidFill>
                  <a:srgbClr val="0000FF"/>
                </a:solidFill>
              </a:rPr>
              <a:t>	</a:t>
            </a:r>
            <a:r>
              <a:rPr lang="cs-CZ" sz="2800" dirty="0" smtClean="0">
                <a:solidFill>
                  <a:srgbClr val="0000FF"/>
                </a:solidFill>
              </a:rPr>
              <a:t>					motýlů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p</a:t>
            </a:r>
            <a:r>
              <a:rPr lang="cs-CZ" sz="2800" dirty="0" smtClean="0">
                <a:solidFill>
                  <a:srgbClr val="FF66CC"/>
                </a:solidFill>
              </a:rPr>
              <a:t>evnost velmi dobrá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š</a:t>
            </a:r>
            <a:r>
              <a:rPr lang="cs-CZ" sz="2800" dirty="0" smtClean="0">
                <a:solidFill>
                  <a:srgbClr val="0000FF"/>
                </a:solidFill>
              </a:rPr>
              <a:t>ustivost – při omaku hedvábí vrže (šelestí)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7030A0"/>
                </a:solidFill>
              </a:rPr>
              <a:t>b</a:t>
            </a:r>
            <a:r>
              <a:rPr lang="cs-CZ" sz="2800" dirty="0" smtClean="0">
                <a:solidFill>
                  <a:srgbClr val="7030A0"/>
                </a:solidFill>
              </a:rPr>
              <a:t>arva bílá, špinavě b</a:t>
            </a:r>
            <a:r>
              <a:rPr lang="cs-CZ" sz="2800" dirty="0">
                <a:solidFill>
                  <a:srgbClr val="7030A0"/>
                </a:solidFill>
              </a:rPr>
              <a:t>í</a:t>
            </a:r>
            <a:r>
              <a:rPr lang="cs-CZ" sz="2800" dirty="0" smtClean="0">
                <a:solidFill>
                  <a:srgbClr val="7030A0"/>
                </a:solidFill>
              </a:rPr>
              <a:t>lá až nažloutlá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6699"/>
                </a:solidFill>
              </a:rPr>
              <a:t>t</a:t>
            </a:r>
            <a:r>
              <a:rPr lang="cs-CZ" sz="2800" dirty="0" smtClean="0">
                <a:solidFill>
                  <a:srgbClr val="006699"/>
                </a:solidFill>
              </a:rPr>
              <a:t>várnost značná</a:t>
            </a:r>
          </a:p>
          <a:p>
            <a:endParaRPr lang="cs-CZ" sz="2800" dirty="0" smtClean="0">
              <a:solidFill>
                <a:srgbClr val="0000FF"/>
              </a:solidFill>
            </a:endParaRPr>
          </a:p>
          <a:p>
            <a:endParaRPr lang="cs-CZ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14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</TotalTime>
  <Words>405</Words>
  <Application>Microsoft Office PowerPoint</Application>
  <PresentationFormat>Předvádění na obrazovce (4:3)</PresentationFormat>
  <Paragraphs>123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43</cp:revision>
  <cp:lastPrinted>2012-08-29T09:06:59Z</cp:lastPrinted>
  <dcterms:created xsi:type="dcterms:W3CDTF">2012-08-27T10:19:28Z</dcterms:created>
  <dcterms:modified xsi:type="dcterms:W3CDTF">2013-03-12T11:50:56Z</dcterms:modified>
</cp:coreProperties>
</file>