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12.3.2013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VY_52_INOVACE_ZBO2_3664HO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27.2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materiálu: Charakteristika textilních vláken z 				      přírodních a syntetických polymerů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s pomocí programu PowerPoint, na závěr shrnutí a procvičování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Výkladová hodina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diskuzí.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3486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548680"/>
            <a:ext cx="844091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00B050"/>
                </a:solidFill>
                <a:latin typeface="Arial Black" pitchFamily="34" charset="0"/>
              </a:rPr>
              <a:t>POLYVINYLCHLORIDOVÁ VLÁKNA (PVC)</a:t>
            </a:r>
          </a:p>
          <a:p>
            <a:pPr lvl="0"/>
            <a:endParaRPr lang="cs-CZ" sz="2800" dirty="0">
              <a:solidFill>
                <a:prstClr val="black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00000"/>
                </a:solidFill>
              </a:rPr>
              <a:t>pevnost – značná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tažnost - průměrná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71976"/>
                </a:solidFill>
              </a:rPr>
              <a:t>pružnost –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CC33"/>
                </a:solidFill>
              </a:rPr>
              <a:t>navlhavost – žádná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999FF"/>
                </a:solidFill>
              </a:rPr>
              <a:t>tepelněizolační schopnost –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bod měknutí – 70°C, při 100°C se sráží </a:t>
            </a: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			   až o 60%, výrobky lze prát</a:t>
            </a:r>
          </a:p>
          <a:p>
            <a:pPr lvl="0"/>
            <a:r>
              <a:rPr lang="cs-CZ" sz="2800" dirty="0">
                <a:solidFill>
                  <a:srgbClr val="FF0000"/>
                </a:solidFill>
              </a:rPr>
              <a:t>			   při teplotě 30°C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výrobky není nutné žehlit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vlákno je nehořlavé</a:t>
            </a:r>
          </a:p>
        </p:txBody>
      </p:sp>
    </p:spTree>
    <p:extLst>
      <p:ext uri="{BB962C8B-B14F-4D97-AF65-F5344CB8AC3E}">
        <p14:creationId xmlns:p14="http://schemas.microsoft.com/office/powerpoint/2010/main" val="3022216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107765"/>
            <a:ext cx="59820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u="sng" dirty="0">
                <a:solidFill>
                  <a:srgbClr val="FF0000"/>
                </a:solidFill>
              </a:rPr>
              <a:t>Použití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dekorační a potahové tkaniny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00000"/>
                </a:solidFill>
              </a:rPr>
              <a:t>přikrývky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66CC"/>
                </a:solidFill>
              </a:rPr>
              <a:t>technické účely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8000"/>
                </a:solidFill>
              </a:rPr>
              <a:t>antirevmatické prádlo </a:t>
            </a:r>
          </a:p>
        </p:txBody>
      </p:sp>
    </p:spTree>
    <p:extLst>
      <p:ext uri="{BB962C8B-B14F-4D97-AF65-F5344CB8AC3E}">
        <p14:creationId xmlns:p14="http://schemas.microsoft.com/office/powerpoint/2010/main" val="453277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15616" y="404664"/>
            <a:ext cx="69984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FF00FF"/>
                </a:solidFill>
                <a:latin typeface="Arial Black" pitchFamily="34" charset="0"/>
              </a:rPr>
              <a:t>SPANDEXOVÁ VLÁKNA (PUS)</a:t>
            </a:r>
          </a:p>
          <a:p>
            <a:pPr lvl="0"/>
            <a:endParaRPr lang="cs-CZ" sz="2800" b="1" dirty="0">
              <a:solidFill>
                <a:srgbClr val="FF00FF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8000"/>
                </a:solidFill>
              </a:rPr>
              <a:t>pevnost – značná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71976"/>
                </a:solidFill>
              </a:rPr>
              <a:t>pružnost – vysoká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roztažnost – 300 – 500%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odolávají chemikáliím</a:t>
            </a:r>
          </a:p>
          <a:p>
            <a:pPr lvl="0"/>
            <a:r>
              <a:rPr lang="cs-CZ" sz="2800" b="1" u="sng" dirty="0">
                <a:solidFill>
                  <a:srgbClr val="FF0000"/>
                </a:solidFill>
              </a:rPr>
              <a:t>Použití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C000"/>
                </a:solidFill>
              </a:rPr>
              <a:t>dámské elastické prádlo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2D050"/>
                </a:solidFill>
              </a:rPr>
              <a:t>nitě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71976"/>
                </a:solidFill>
              </a:rPr>
              <a:t>pružné prýmky, stuhy (gumy)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33CC33"/>
                </a:solidFill>
              </a:rPr>
              <a:t>plavky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00FF"/>
                </a:solidFill>
              </a:rPr>
              <a:t>všude tam, kde požadujeme roztažnost</a:t>
            </a:r>
          </a:p>
        </p:txBody>
      </p:sp>
    </p:spTree>
    <p:extLst>
      <p:ext uri="{BB962C8B-B14F-4D97-AF65-F5344CB8AC3E}">
        <p14:creationId xmlns:p14="http://schemas.microsoft.com/office/powerpoint/2010/main" val="3957280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18685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 smtClean="0"/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C000"/>
                </a:solidFill>
              </a:rPr>
              <a:t>Která vlákna z přírodních polymerů máme?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2D050"/>
                </a:solidFill>
              </a:rPr>
              <a:t>Které důležité vlastnosti mají PAD a jaké</a:t>
            </a:r>
          </a:p>
          <a:p>
            <a:r>
              <a:rPr lang="cs-CZ" sz="2800" dirty="0">
                <a:solidFill>
                  <a:srgbClr val="92D050"/>
                </a:solidFill>
              </a:rPr>
              <a:t> </a:t>
            </a:r>
            <a:r>
              <a:rPr lang="cs-CZ" sz="2800" dirty="0" smtClean="0">
                <a:solidFill>
                  <a:srgbClr val="92D050"/>
                </a:solidFill>
              </a:rPr>
              <a:t>    je jejich použití?</a:t>
            </a:r>
          </a:p>
          <a:p>
            <a:r>
              <a:rPr lang="cs-CZ" sz="2800" dirty="0" smtClean="0"/>
              <a:t>3</a:t>
            </a:r>
            <a:r>
              <a:rPr lang="cs-CZ" sz="2800" dirty="0"/>
              <a:t>. </a:t>
            </a:r>
            <a:r>
              <a:rPr lang="cs-CZ" sz="2800" dirty="0">
                <a:solidFill>
                  <a:srgbClr val="C00000"/>
                </a:solidFill>
              </a:rPr>
              <a:t>Které důležité vlastnosti mají </a:t>
            </a:r>
            <a:r>
              <a:rPr lang="cs-CZ" sz="2800" dirty="0" smtClean="0">
                <a:solidFill>
                  <a:srgbClr val="C00000"/>
                </a:solidFill>
              </a:rPr>
              <a:t>PES </a:t>
            </a:r>
            <a:r>
              <a:rPr lang="cs-CZ" sz="2800" dirty="0">
                <a:solidFill>
                  <a:srgbClr val="C00000"/>
                </a:solidFill>
              </a:rPr>
              <a:t>a jaké</a:t>
            </a:r>
          </a:p>
          <a:p>
            <a:r>
              <a:rPr lang="cs-CZ" sz="2800" dirty="0">
                <a:solidFill>
                  <a:srgbClr val="C00000"/>
                </a:solidFill>
              </a:rPr>
              <a:t>     je jejich použití</a:t>
            </a:r>
            <a:r>
              <a:rPr lang="cs-CZ" sz="2800" dirty="0" smtClean="0">
                <a:solidFill>
                  <a:srgbClr val="C00000"/>
                </a:solidFill>
              </a:rPr>
              <a:t>?</a:t>
            </a:r>
          </a:p>
          <a:p>
            <a:r>
              <a:rPr lang="cs-CZ" sz="2800" dirty="0" smtClean="0"/>
              <a:t>4</a:t>
            </a:r>
            <a:r>
              <a:rPr lang="cs-CZ" sz="2800" dirty="0" smtClean="0">
                <a:solidFill>
                  <a:srgbClr val="00B0F0"/>
                </a:solidFill>
              </a:rPr>
              <a:t>. Charakterizujte vlákno PAN.</a:t>
            </a:r>
          </a:p>
          <a:p>
            <a:r>
              <a:rPr lang="cs-CZ" sz="2800" dirty="0" smtClean="0"/>
              <a:t>5. </a:t>
            </a:r>
            <a:r>
              <a:rPr lang="cs-CZ" sz="2800" dirty="0" smtClean="0">
                <a:solidFill>
                  <a:srgbClr val="92D050"/>
                </a:solidFill>
              </a:rPr>
              <a:t>Jaké vlastnosti mají vlákna PUS.</a:t>
            </a:r>
            <a:endParaRPr lang="cs-CZ" sz="2800" dirty="0">
              <a:solidFill>
                <a:srgbClr val="92D050"/>
              </a:solidFill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587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04664"/>
            <a:ext cx="77906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>
                <a:ln w="19050">
                  <a:solidFill>
                    <a:srgbClr val="464646">
                      <a:tint val="1000"/>
                    </a:srgbClr>
                  </a:solidFill>
                  <a:prstDash val="solid"/>
                </a:ln>
                <a:solidFill>
                  <a:srgbClr val="EB641B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CHEMICKÁ TEXTILNÍ VLÁKNA</a:t>
            </a:r>
          </a:p>
        </p:txBody>
      </p:sp>
      <p:sp>
        <p:nvSpPr>
          <p:cNvPr id="3" name="Obdélník 2"/>
          <p:cNvSpPr/>
          <p:nvPr/>
        </p:nvSpPr>
        <p:spPr>
          <a:xfrm>
            <a:off x="1259632" y="1124744"/>
            <a:ext cx="7168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spc="100" dirty="0">
                <a:ln w="18000">
                  <a:solidFill>
                    <a:srgbClr val="2DA2BF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2DA2BF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2DA2BF">
                      <a:satMod val="200000"/>
                      <a:shade val="1000"/>
                      <a:alpha val="60000"/>
                    </a:srgbClr>
                  </a:outerShdw>
                </a:effectLst>
              </a:rPr>
              <a:t>VLÁKNA Z PŘÍRODNÍCH POLYMERŮ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366415" y="1647964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CC0066"/>
                </a:solidFill>
                <a:latin typeface="Arial Black" pitchFamily="34" charset="0"/>
              </a:rPr>
              <a:t>VISKÓZOVÁ VLÁKNA</a:t>
            </a:r>
          </a:p>
          <a:p>
            <a:pPr lvl="0"/>
            <a:endParaRPr lang="cs-CZ" sz="2800" b="1" dirty="0">
              <a:solidFill>
                <a:srgbClr val="CC0066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CC33"/>
                </a:solidFill>
              </a:rPr>
              <a:t>výchozí surovinou je celulóza z jehličnatých</a:t>
            </a:r>
          </a:p>
          <a:p>
            <a:pPr lvl="0"/>
            <a:r>
              <a:rPr lang="cs-CZ" sz="2800" dirty="0">
                <a:solidFill>
                  <a:srgbClr val="33CC33"/>
                </a:solidFill>
              </a:rPr>
              <a:t>     stromů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CC"/>
                </a:solidFill>
              </a:rPr>
              <a:t>tvar a vlastnosti vláken lze měnit přidáním</a:t>
            </a:r>
          </a:p>
          <a:p>
            <a:pPr lvl="0"/>
            <a:r>
              <a:rPr lang="cs-CZ" sz="2800" dirty="0">
                <a:solidFill>
                  <a:srgbClr val="CC00CC"/>
                </a:solidFill>
              </a:rPr>
              <a:t>    barevných pigmentů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vlákna ve vlhku zvětšují svůj objem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464646">
                    <a:lumMod val="75000"/>
                  </a:srgbClr>
                </a:solidFill>
              </a:rPr>
              <a:t>pevnost je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C000"/>
                </a:solidFill>
              </a:rPr>
              <a:t>pevnost </a:t>
            </a:r>
            <a:r>
              <a:rPr lang="cs-CZ" sz="2800" dirty="0">
                <a:solidFill>
                  <a:srgbClr val="FFC000"/>
                </a:solidFill>
              </a:rPr>
              <a:t>za sucha velmi dobrá, za mokra </a:t>
            </a:r>
          </a:p>
          <a:p>
            <a:pPr lvl="0"/>
            <a:r>
              <a:rPr lang="cs-CZ" sz="2800" dirty="0">
                <a:solidFill>
                  <a:srgbClr val="FFC000"/>
                </a:solidFill>
              </a:rPr>
              <a:t>    se snižuje</a:t>
            </a:r>
          </a:p>
        </p:txBody>
      </p:sp>
    </p:spTree>
    <p:extLst>
      <p:ext uri="{BB962C8B-B14F-4D97-AF65-F5344CB8AC3E}">
        <p14:creationId xmlns:p14="http://schemas.microsoft.com/office/powerpoint/2010/main" val="98358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340768"/>
            <a:ext cx="77763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vyšší teplotu snášejí jen za sucha</a:t>
            </a:r>
          </a:p>
          <a:p>
            <a:pPr lvl="0"/>
            <a:r>
              <a:rPr lang="cs-CZ" sz="2800" u="sng" dirty="0">
                <a:solidFill>
                  <a:srgbClr val="0000FF"/>
                </a:solidFill>
              </a:rPr>
              <a:t>Použití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A1F28">
                    <a:lumMod val="60000"/>
                    <a:lumOff val="40000"/>
                  </a:srgbClr>
                </a:solidFill>
              </a:rPr>
              <a:t>tkaniny na šaty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dekorační tkaniny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7D3C4A">
                    <a:lumMod val="75000"/>
                  </a:srgbClr>
                </a:solidFill>
              </a:rPr>
              <a:t>stuhy a prýmky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2DA2BF">
                    <a:lumMod val="60000"/>
                    <a:lumOff val="40000"/>
                  </a:srgbClr>
                </a:solidFill>
              </a:rPr>
              <a:t>pletené prádlo</a:t>
            </a:r>
          </a:p>
        </p:txBody>
      </p:sp>
    </p:spTree>
    <p:extLst>
      <p:ext uri="{BB962C8B-B14F-4D97-AF65-F5344CB8AC3E}">
        <p14:creationId xmlns:p14="http://schemas.microsoft.com/office/powerpoint/2010/main" val="222614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404664"/>
            <a:ext cx="6532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2800" b="1" dirty="0">
                <a:ln w="31550" cmpd="sng">
                  <a:gradFill>
                    <a:gsLst>
                      <a:gs pos="70000">
                        <a:srgbClr val="7D3C4A">
                          <a:shade val="50000"/>
                          <a:satMod val="190000"/>
                        </a:srgbClr>
                      </a:gs>
                      <a:gs pos="0">
                        <a:srgbClr val="7D3C4A">
                          <a:tint val="77000"/>
                          <a:satMod val="180000"/>
                        </a:srgbClr>
                      </a:gs>
                    </a:gsLst>
                    <a:lin ang="5400000"/>
                  </a:gradFill>
                  <a:prstDash val="solid"/>
                </a:ln>
                <a:solidFill>
                  <a:srgbClr val="7D3C4A">
                    <a:tint val="15000"/>
                    <a:satMod val="200000"/>
                  </a:srgb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SYNTETICKÁ TEXTILNÍ VLÁKNA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7016" y="1124744"/>
            <a:ext cx="88569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POLYAMIDOVÁ VLÁKNA (PAD)</a:t>
            </a:r>
          </a:p>
          <a:p>
            <a:pPr lvl="0"/>
            <a:endParaRPr lang="cs-CZ" sz="2800" b="1" dirty="0">
              <a:solidFill>
                <a:srgbClr val="FF0000"/>
              </a:solidFill>
            </a:endParaRPr>
          </a:p>
          <a:p>
            <a:pPr lvl="0"/>
            <a:r>
              <a:rPr lang="cs-CZ" sz="2800" dirty="0">
                <a:solidFill>
                  <a:srgbClr val="0000FF"/>
                </a:solidFill>
              </a:rPr>
              <a:t>Polyamidová vlákna se vyrábějí jako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DA1F28">
                    <a:lumMod val="50000"/>
                  </a:srgbClr>
                </a:solidFill>
              </a:rPr>
              <a:t>hedvábí – nekonečně dlouhé vlákno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2DA2BF">
                    <a:lumMod val="75000"/>
                  </a:srgbClr>
                </a:solidFill>
              </a:rPr>
              <a:t>stříž – stříhá se na požadovanou délku</a:t>
            </a:r>
          </a:p>
          <a:p>
            <a:pPr marL="457200" lvl="0" indent="-457200">
              <a:buFont typeface="Courier New" pitchFamily="49" charset="0"/>
              <a:buChar char="o"/>
            </a:pPr>
            <a:r>
              <a:rPr lang="cs-CZ" sz="2800" dirty="0" err="1">
                <a:solidFill>
                  <a:srgbClr val="7D3C4A">
                    <a:lumMod val="60000"/>
                    <a:lumOff val="40000"/>
                  </a:srgbClr>
                </a:solidFill>
              </a:rPr>
              <a:t>kabílek</a:t>
            </a:r>
            <a:r>
              <a:rPr lang="cs-CZ" sz="2800" dirty="0">
                <a:solidFill>
                  <a:srgbClr val="7D3C4A">
                    <a:lumMod val="60000"/>
                    <a:lumOff val="40000"/>
                  </a:srgbClr>
                </a:solidFill>
              </a:rPr>
              <a:t> – svazek </a:t>
            </a:r>
            <a:r>
              <a:rPr lang="cs-CZ" sz="2800" dirty="0" err="1">
                <a:solidFill>
                  <a:srgbClr val="7D3C4A">
                    <a:lumMod val="60000"/>
                    <a:lumOff val="40000"/>
                  </a:srgbClr>
                </a:solidFill>
              </a:rPr>
              <a:t>vláknen</a:t>
            </a:r>
            <a:r>
              <a:rPr lang="cs-CZ" sz="2800" dirty="0">
                <a:solidFill>
                  <a:srgbClr val="7D3C4A">
                    <a:lumMod val="60000"/>
                    <a:lumOff val="40000"/>
                  </a:srgbClr>
                </a:solidFill>
              </a:rPr>
              <a:t> pro výrobu koberců</a:t>
            </a:r>
          </a:p>
          <a:p>
            <a:pPr lvl="0"/>
            <a:endParaRPr lang="cs-CZ" sz="2800" dirty="0">
              <a:solidFill>
                <a:srgbClr val="7D3C4A">
                  <a:lumMod val="60000"/>
                  <a:lumOff val="40000"/>
                </a:srgbClr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8000"/>
                </a:solidFill>
              </a:rPr>
              <a:t>pevnost – velmi vysoká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tažnost – velká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7030A0"/>
                </a:solidFill>
              </a:rPr>
              <a:t>navlhavost – malá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C000"/>
                </a:solidFill>
              </a:rPr>
              <a:t>pružnost – velmi dobrá</a:t>
            </a:r>
          </a:p>
        </p:txBody>
      </p:sp>
    </p:spTree>
    <p:extLst>
      <p:ext uri="{BB962C8B-B14F-4D97-AF65-F5344CB8AC3E}">
        <p14:creationId xmlns:p14="http://schemas.microsoft.com/office/powerpoint/2010/main" val="3878901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81775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CC"/>
                </a:solidFill>
              </a:rPr>
              <a:t>vysoké teploty – nesnáší, měknou, </a:t>
            </a:r>
          </a:p>
          <a:p>
            <a:pPr lvl="0"/>
            <a:r>
              <a:rPr lang="cs-CZ" sz="2800" dirty="0">
                <a:solidFill>
                  <a:srgbClr val="CC00CC"/>
                </a:solidFill>
              </a:rPr>
              <a:t>    deformují se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A1F28">
                    <a:lumMod val="50000"/>
                  </a:srgbClr>
                </a:solidFill>
              </a:rPr>
              <a:t>nesnáší kyseliny </a:t>
            </a:r>
          </a:p>
          <a:p>
            <a:pPr lvl="0"/>
            <a:r>
              <a:rPr lang="cs-CZ" sz="2800" b="1" u="sng" dirty="0">
                <a:solidFill>
                  <a:srgbClr val="C00000"/>
                </a:solidFill>
              </a:rPr>
              <a:t>Použití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66CC"/>
                </a:solidFill>
              </a:rPr>
              <a:t>dámské šatovky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plášťoviny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imitace kožešin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A1F28">
                    <a:lumMod val="75000"/>
                  </a:srgbClr>
                </a:solidFill>
              </a:rPr>
              <a:t>svetry, halenky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FFC000"/>
                </a:solidFill>
              </a:rPr>
              <a:t>tkaniny na dámské kostýmy a pánské</a:t>
            </a:r>
          </a:p>
          <a:p>
            <a:pPr lvl="0"/>
            <a:r>
              <a:rPr lang="cs-CZ" sz="2800" dirty="0">
                <a:solidFill>
                  <a:srgbClr val="FFC000"/>
                </a:solidFill>
              </a:rPr>
              <a:t>    obleky</a:t>
            </a:r>
          </a:p>
        </p:txBody>
      </p:sp>
    </p:spTree>
    <p:extLst>
      <p:ext uri="{BB962C8B-B14F-4D97-AF65-F5344CB8AC3E}">
        <p14:creationId xmlns:p14="http://schemas.microsoft.com/office/powerpoint/2010/main" val="364472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404664"/>
            <a:ext cx="79653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00B050"/>
                </a:solidFill>
                <a:latin typeface="Arial Black" pitchFamily="34" charset="0"/>
              </a:rPr>
              <a:t>POLYESTEROVÁ VLÁKNA (PES)</a:t>
            </a:r>
          </a:p>
          <a:p>
            <a:pPr lvl="0"/>
            <a:endParaRPr lang="cs-CZ" sz="2800" b="1" dirty="0">
              <a:solidFill>
                <a:srgbClr val="00B050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00FF"/>
                </a:solidFill>
              </a:rPr>
              <a:t>nejrozšířenější druh syntetických vláken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CC"/>
                </a:solidFill>
              </a:rPr>
              <a:t>pevnost – vysoká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00000"/>
                </a:solidFill>
              </a:rPr>
              <a:t>omak – suchý, vlněný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pružnost – velmi dobrá</a:t>
            </a:r>
            <a:r>
              <a:rPr lang="cs-CZ" sz="2800" b="1" dirty="0">
                <a:solidFill>
                  <a:srgbClr val="DEF5FA">
                    <a:lumMod val="50000"/>
                  </a:srgbClr>
                </a:solidFill>
              </a:rPr>
              <a:t>	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tvárnost –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navlhavost – velmi malá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8000"/>
                </a:solidFill>
              </a:rPr>
              <a:t>tažnost – za sucha i za mokra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vyšší teploty  - snáší do 200°C, pak měknou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96633"/>
                </a:solidFill>
              </a:rPr>
              <a:t>dobře se směsuje s vlnou </a:t>
            </a:r>
          </a:p>
          <a:p>
            <a:pPr lvl="0"/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72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20688"/>
            <a:ext cx="68206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u="sng" dirty="0">
                <a:solidFill>
                  <a:srgbClr val="FF0000"/>
                </a:solidFill>
              </a:rPr>
              <a:t>Použití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0000FF"/>
                </a:solidFill>
              </a:rPr>
              <a:t>šatovky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92D050"/>
                </a:solidFill>
              </a:rPr>
              <a:t>tkaniny na kravaty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39639D">
                    <a:lumMod val="75000"/>
                  </a:srgbClr>
                </a:solidFill>
              </a:rPr>
              <a:t>pletařské příze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cs-CZ" sz="2400" dirty="0">
                <a:solidFill>
                  <a:srgbClr val="DEF5FA">
                    <a:lumMod val="50000"/>
                  </a:srgbClr>
                </a:solidFill>
              </a:rPr>
              <a:t>umělé kožešiny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7030A0"/>
                </a:solidFill>
              </a:rPr>
              <a:t>tkaniny na pánské obleky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</a:rPr>
              <a:t>záclony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66CC"/>
                </a:solidFill>
              </a:rPr>
              <a:t>pletené prádlo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FFC000"/>
                </a:solidFill>
              </a:rPr>
              <a:t>vrchní pletené ošacení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39639D">
                    <a:lumMod val="75000"/>
                  </a:srgbClr>
                </a:solidFill>
              </a:rPr>
              <a:t>pánské košile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CC00CC"/>
                </a:solidFill>
              </a:rPr>
              <a:t>nábytkové tkaniny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cs-CZ" sz="2400" dirty="0">
                <a:solidFill>
                  <a:srgbClr val="971976"/>
                </a:solidFill>
              </a:rPr>
              <a:t>přikrývky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cs-C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9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36658" y="548680"/>
            <a:ext cx="82907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>
                <a:solidFill>
                  <a:srgbClr val="0000FF"/>
                </a:solidFill>
                <a:latin typeface="Arial Black" pitchFamily="34" charset="0"/>
              </a:rPr>
              <a:t>POLYAKRYLONITRILOVÁ VLÁKNA (PAN)</a:t>
            </a:r>
          </a:p>
          <a:p>
            <a:pPr lvl="0"/>
            <a:endParaRPr lang="cs-CZ" sz="2800" b="1" dirty="0">
              <a:solidFill>
                <a:srgbClr val="FF0000"/>
              </a:solidFill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vyrábí se hlavně v podobě stříže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6699"/>
                </a:solidFill>
              </a:rPr>
              <a:t>pevnost –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CC00CC"/>
                </a:solidFill>
              </a:rPr>
              <a:t>tažnost – velká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50"/>
                </a:solidFill>
              </a:rPr>
              <a:t>pružnost – velmi dobrá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C000"/>
                </a:solidFill>
              </a:rPr>
              <a:t>tepelněizolační schopnost -  výborná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DEF5FA">
                    <a:lumMod val="50000"/>
                  </a:srgbClr>
                </a:solidFill>
              </a:rPr>
              <a:t>navlhavost – velmi malá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CC"/>
                </a:solidFill>
              </a:rPr>
              <a:t>bod měknutí – 150°C, výrobky není nutné</a:t>
            </a:r>
          </a:p>
          <a:p>
            <a:pPr lvl="0"/>
            <a:r>
              <a:rPr lang="cs-CZ" sz="2800" dirty="0">
                <a:solidFill>
                  <a:srgbClr val="FF66CC"/>
                </a:solidFill>
              </a:rPr>
              <a:t>			   žehlit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 err="1">
                <a:solidFill>
                  <a:srgbClr val="0000FF"/>
                </a:solidFill>
              </a:rPr>
              <a:t>žmolkují</a:t>
            </a:r>
            <a:r>
              <a:rPr lang="cs-CZ" sz="2800" dirty="0">
                <a:solidFill>
                  <a:srgbClr val="0000FF"/>
                </a:solidFill>
              </a:rPr>
              <a:t> se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999FF"/>
                </a:solidFill>
              </a:rPr>
              <a:t>omak – příjemný, vlněný </a:t>
            </a:r>
          </a:p>
        </p:txBody>
      </p:sp>
    </p:spTree>
    <p:extLst>
      <p:ext uri="{BB962C8B-B14F-4D97-AF65-F5344CB8AC3E}">
        <p14:creationId xmlns:p14="http://schemas.microsoft.com/office/powerpoint/2010/main" val="348261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04664"/>
            <a:ext cx="65649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u="sng" dirty="0">
                <a:solidFill>
                  <a:srgbClr val="FF0000"/>
                </a:solidFill>
              </a:rPr>
              <a:t>Použití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šatovky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00FF"/>
                </a:solidFill>
              </a:rPr>
              <a:t>pletací příze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přikrývky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66"/>
                </a:solidFill>
              </a:rPr>
              <a:t>imitace kožešin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</a:rPr>
              <a:t>netkané textilie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71976"/>
                </a:solidFill>
              </a:rPr>
              <a:t>náplň do přikrývek a polštářů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DA1F28"/>
                </a:solidFill>
              </a:rPr>
              <a:t>kojenecké zboží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svetry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9999FF"/>
                </a:solidFill>
              </a:rPr>
              <a:t>záclony</a:t>
            </a:r>
          </a:p>
          <a:p>
            <a:pPr lvl="0"/>
            <a:endParaRPr lang="cs-CZ" sz="2800" dirty="0">
              <a:solidFill>
                <a:srgbClr val="FF0000"/>
              </a:solidFill>
            </a:endParaRPr>
          </a:p>
          <a:p>
            <a:pPr marL="457200" lvl="0" indent="-457200">
              <a:buFont typeface="Arial" pitchFamily="34" charset="0"/>
              <a:buChar char="•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848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381</Words>
  <Application>Microsoft Office PowerPoint</Application>
  <PresentationFormat>Předvádění na obrazovce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16</cp:revision>
  <cp:lastPrinted>2012-08-29T09:06:59Z</cp:lastPrinted>
  <dcterms:created xsi:type="dcterms:W3CDTF">2012-08-27T10:19:28Z</dcterms:created>
  <dcterms:modified xsi:type="dcterms:W3CDTF">2013-03-12T09:47:55Z</dcterms:modified>
</cp:coreProperties>
</file>