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VY_52_INOVACE_ZBO2_3764HO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vytvoření:2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1.3.2013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materiálu: Test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s pomocí programu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PowerPoint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9219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620688"/>
            <a:ext cx="864095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>
                <a:solidFill>
                  <a:srgbClr val="FF00FF"/>
                </a:solidFill>
              </a:rPr>
              <a:t>16. </a:t>
            </a:r>
            <a:r>
              <a:rPr lang="cs-CZ" sz="2800" dirty="0">
                <a:solidFill>
                  <a:srgbClr val="FF00FF"/>
                </a:solidFill>
              </a:rPr>
              <a:t>Jaká je výchozí surovina pro výrobu </a:t>
            </a:r>
          </a:p>
          <a:p>
            <a:pPr lvl="0"/>
            <a:r>
              <a:rPr lang="cs-CZ" sz="2800" dirty="0">
                <a:solidFill>
                  <a:srgbClr val="FF00FF"/>
                </a:solidFill>
              </a:rPr>
              <a:t>      viskózového hedvábí?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celulóza z jehličnatých strom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celulóza z bavlny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celulóza z vlny					1 bod</a:t>
            </a: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 smtClean="0">
                <a:solidFill>
                  <a:srgbClr val="33CC33"/>
                </a:solidFill>
              </a:rPr>
              <a:t>17. </a:t>
            </a:r>
            <a:r>
              <a:rPr lang="cs-CZ" sz="2800" dirty="0">
                <a:solidFill>
                  <a:srgbClr val="33CC33"/>
                </a:solidFill>
              </a:rPr>
              <a:t>Jakou má polyamid pevnost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malou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dobrou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žádnou, rozpadá se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								1 bod</a:t>
            </a:r>
          </a:p>
        </p:txBody>
      </p:sp>
    </p:spTree>
    <p:extLst>
      <p:ext uri="{BB962C8B-B14F-4D97-AF65-F5344CB8AC3E}">
        <p14:creationId xmlns:p14="http://schemas.microsoft.com/office/powerpoint/2010/main" val="713988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764704"/>
            <a:ext cx="864095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>
                <a:solidFill>
                  <a:srgbClr val="FF66CC"/>
                </a:solidFill>
              </a:rPr>
              <a:t>18. </a:t>
            </a:r>
            <a:r>
              <a:rPr lang="cs-CZ" sz="2800" dirty="0">
                <a:solidFill>
                  <a:srgbClr val="FF66CC"/>
                </a:solidFill>
              </a:rPr>
              <a:t>Může se polyamid prát při 80°C?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ano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ne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při opatrnosti ano 				1 bod</a:t>
            </a: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 smtClean="0">
                <a:solidFill>
                  <a:srgbClr val="CC00CC"/>
                </a:solidFill>
              </a:rPr>
              <a:t>19. </a:t>
            </a:r>
            <a:r>
              <a:rPr lang="cs-CZ" sz="2800" dirty="0">
                <a:solidFill>
                  <a:srgbClr val="CC00CC"/>
                </a:solidFill>
              </a:rPr>
              <a:t>Které z těchto vláken snáší nejlépe vyšší</a:t>
            </a:r>
          </a:p>
          <a:p>
            <a:pPr lvl="0"/>
            <a:r>
              <a:rPr lang="cs-CZ" sz="2800" dirty="0">
                <a:solidFill>
                  <a:srgbClr val="CC00CC"/>
                </a:solidFill>
              </a:rPr>
              <a:t>      teploty?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polyvinylchlorid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polyamid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polyester 						1 bod</a:t>
            </a:r>
          </a:p>
        </p:txBody>
      </p:sp>
    </p:spTree>
    <p:extLst>
      <p:ext uri="{BB962C8B-B14F-4D97-AF65-F5344CB8AC3E}">
        <p14:creationId xmlns:p14="http://schemas.microsoft.com/office/powerpoint/2010/main" val="1609683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620688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>
                <a:solidFill>
                  <a:srgbClr val="DEF5FA">
                    <a:lumMod val="50000"/>
                  </a:srgbClr>
                </a:solidFill>
              </a:rPr>
              <a:t>20. </a:t>
            </a:r>
            <a:r>
              <a:rPr lang="cs-CZ" sz="2800" dirty="0">
                <a:solidFill>
                  <a:srgbClr val="DEF5FA">
                    <a:lumMod val="50000"/>
                  </a:srgbClr>
                </a:solidFill>
              </a:rPr>
              <a:t>Jaká je tepelněizolační schopnost </a:t>
            </a:r>
          </a:p>
          <a:p>
            <a:pPr lvl="0"/>
            <a:r>
              <a:rPr lang="cs-CZ" sz="2800" dirty="0">
                <a:solidFill>
                  <a:srgbClr val="DEF5FA">
                    <a:lumMod val="50000"/>
                  </a:srgbClr>
                </a:solidFill>
              </a:rPr>
              <a:t>     u polyakrylonitrilových vláken?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velmi dobrá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velmi špatná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střední 						1 bod</a:t>
            </a: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 smtClean="0">
                <a:solidFill>
                  <a:srgbClr val="33CC33"/>
                </a:solidFill>
              </a:rPr>
              <a:t>21. </a:t>
            </a:r>
            <a:r>
              <a:rPr lang="cs-CZ" sz="2800" dirty="0">
                <a:solidFill>
                  <a:srgbClr val="33CC33"/>
                </a:solidFill>
              </a:rPr>
              <a:t>Jaká navlhavost je u polyvinylchloridových</a:t>
            </a:r>
          </a:p>
          <a:p>
            <a:pPr lvl="0"/>
            <a:r>
              <a:rPr lang="cs-CZ" sz="2800" dirty="0">
                <a:solidFill>
                  <a:srgbClr val="33CC33"/>
                </a:solidFill>
              </a:rPr>
              <a:t>      vláken?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malá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velká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žádná   						1 bod</a:t>
            </a:r>
          </a:p>
        </p:txBody>
      </p:sp>
    </p:spTree>
    <p:extLst>
      <p:ext uri="{BB962C8B-B14F-4D97-AF65-F5344CB8AC3E}">
        <p14:creationId xmlns:p14="http://schemas.microsoft.com/office/powerpoint/2010/main" val="343629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47667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>
                <a:solidFill>
                  <a:srgbClr val="DEF5FA">
                    <a:lumMod val="50000"/>
                  </a:srgbClr>
                </a:solidFill>
              </a:rPr>
              <a:t>22. </a:t>
            </a:r>
            <a:r>
              <a:rPr lang="cs-CZ" sz="2800" dirty="0" err="1">
                <a:solidFill>
                  <a:srgbClr val="DEF5FA">
                    <a:lumMod val="50000"/>
                  </a:srgbClr>
                </a:solidFill>
              </a:rPr>
              <a:t>Spandexová</a:t>
            </a:r>
            <a:r>
              <a:rPr lang="cs-CZ" sz="2800" dirty="0">
                <a:solidFill>
                  <a:srgbClr val="DEF5FA">
                    <a:lumMod val="50000"/>
                  </a:srgbClr>
                </a:solidFill>
              </a:rPr>
              <a:t> vlákna mají velkou roztažnost</a:t>
            </a:r>
          </a:p>
          <a:p>
            <a:pPr lvl="0"/>
            <a:r>
              <a:rPr lang="cs-CZ" sz="2800" dirty="0">
                <a:solidFill>
                  <a:srgbClr val="DEF5FA">
                    <a:lumMod val="50000"/>
                  </a:srgbClr>
                </a:solidFill>
              </a:rPr>
              <a:t>      a to až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100 – 300%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300 – 500%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250 – 450%						1 bod</a:t>
            </a: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 smtClean="0">
                <a:solidFill>
                  <a:srgbClr val="DA1F28">
                    <a:lumMod val="75000"/>
                  </a:srgbClr>
                </a:solidFill>
              </a:rPr>
              <a:t>23. </a:t>
            </a:r>
            <a:r>
              <a:rPr lang="cs-CZ" sz="2800" dirty="0">
                <a:solidFill>
                  <a:srgbClr val="DA1F28">
                    <a:lumMod val="75000"/>
                  </a:srgbClr>
                </a:solidFill>
              </a:rPr>
              <a:t>K jednotlivým značkám připište název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PAD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PES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PVC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 smtClean="0">
                <a:solidFill>
                  <a:prstClr val="black"/>
                </a:solidFill>
              </a:rPr>
              <a:t>PUR</a:t>
            </a:r>
            <a:r>
              <a:rPr lang="cs-CZ" sz="2800" dirty="0">
                <a:solidFill>
                  <a:prstClr val="black"/>
                </a:solidFill>
              </a:rPr>
              <a:t>							4 body</a:t>
            </a:r>
          </a:p>
        </p:txBody>
      </p:sp>
    </p:spTree>
    <p:extLst>
      <p:ext uri="{BB962C8B-B14F-4D97-AF65-F5344CB8AC3E}">
        <p14:creationId xmlns:p14="http://schemas.microsoft.com/office/powerpoint/2010/main" val="1528663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548855"/>
            <a:ext cx="42938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solidFill>
                  <a:srgbClr val="FF0000"/>
                </a:solidFill>
              </a:rPr>
              <a:t>Hodnocení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marL="514350" lvl="0" indent="-514350">
              <a:buFontTx/>
              <a:buAutoNum type="arabicPlain"/>
            </a:pPr>
            <a:r>
              <a:rPr lang="cs-CZ" sz="2800" dirty="0">
                <a:solidFill>
                  <a:srgbClr val="FF0000"/>
                </a:solidFill>
              </a:rPr>
              <a:t>29 – 25 bodů</a:t>
            </a:r>
          </a:p>
          <a:p>
            <a:pPr marL="514350" lvl="0" indent="-514350">
              <a:buFontTx/>
              <a:buAutoNum type="arabicPlain"/>
            </a:pPr>
            <a:r>
              <a:rPr lang="cs-CZ" sz="2800" dirty="0">
                <a:solidFill>
                  <a:srgbClr val="0000FF"/>
                </a:solidFill>
              </a:rPr>
              <a:t>24 – 19 bodů</a:t>
            </a:r>
          </a:p>
          <a:p>
            <a:pPr marL="514350" lvl="0" indent="-514350">
              <a:buFontTx/>
              <a:buAutoNum type="arabicPlain"/>
            </a:pPr>
            <a:r>
              <a:rPr lang="cs-CZ" sz="2800" dirty="0">
                <a:solidFill>
                  <a:srgbClr val="33CC33"/>
                </a:solidFill>
              </a:rPr>
              <a:t>18 – 13 bodů</a:t>
            </a:r>
          </a:p>
          <a:p>
            <a:pPr marL="514350" lvl="0" indent="-514350">
              <a:buFontTx/>
              <a:buAutoNum type="arabicPlain"/>
            </a:pPr>
            <a:r>
              <a:rPr lang="cs-CZ" sz="2800" dirty="0">
                <a:solidFill>
                  <a:srgbClr val="CC00CC"/>
                </a:solidFill>
              </a:rPr>
              <a:t>12 -  8 bodů</a:t>
            </a:r>
          </a:p>
          <a:p>
            <a:pPr marL="514350" lvl="0" indent="-514350">
              <a:buFontTx/>
              <a:buAutoNum type="arabicPlain"/>
            </a:pPr>
            <a:r>
              <a:rPr lang="cs-CZ" sz="2800" dirty="0">
                <a:solidFill>
                  <a:prstClr val="white">
                    <a:lumMod val="50000"/>
                  </a:prstClr>
                </a:solidFill>
              </a:rPr>
              <a:t>  7 -  0 bodů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324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72435" y="476672"/>
            <a:ext cx="1034129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Vyhodnocení testu</a:t>
            </a:r>
          </a:p>
          <a:p>
            <a:pPr marL="342900" indent="-342900">
              <a:buAutoNum type="arabicPeriod"/>
            </a:pPr>
            <a:r>
              <a:rPr lang="cs-CZ" dirty="0" smtClean="0"/>
              <a:t>b				20. a</a:t>
            </a:r>
          </a:p>
          <a:p>
            <a:pPr marL="342900" indent="-342900">
              <a:buAutoNum type="arabicPeriod"/>
            </a:pPr>
            <a:r>
              <a:rPr lang="cs-CZ" dirty="0"/>
              <a:t>a</a:t>
            </a:r>
            <a:r>
              <a:rPr lang="cs-CZ" dirty="0" smtClean="0"/>
              <a:t>				21. c</a:t>
            </a:r>
          </a:p>
          <a:p>
            <a:pPr marL="342900" indent="-342900">
              <a:buAutoNum type="arabicPeriod"/>
            </a:pPr>
            <a:r>
              <a:rPr lang="cs-CZ" dirty="0" smtClean="0"/>
              <a:t>b				22. b 							</a:t>
            </a:r>
          </a:p>
          <a:p>
            <a:pPr marL="342900" indent="-342900">
              <a:buAutoNum type="arabicPeriod"/>
            </a:pPr>
            <a:r>
              <a:rPr lang="cs-CZ" dirty="0"/>
              <a:t>a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/>
              <a:t>b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Ručníky, utěrky, trička, ubrusy, ponožky atd.</a:t>
            </a:r>
          </a:p>
          <a:p>
            <a:pPr marL="342900" indent="-342900">
              <a:buAutoNum type="arabicPeriod"/>
            </a:pPr>
            <a:r>
              <a:rPr lang="cs-CZ" dirty="0"/>
              <a:t>a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B				23. a) polyamid</a:t>
            </a:r>
          </a:p>
          <a:p>
            <a:pPr marL="342900" indent="-342900">
              <a:buAutoNum type="arabicPeriod"/>
            </a:pPr>
            <a:r>
              <a:rPr lang="cs-CZ" dirty="0" smtClean="0"/>
              <a:t>A				      b) polyester	</a:t>
            </a:r>
          </a:p>
          <a:p>
            <a:pPr marL="342900" indent="-342900">
              <a:buAutoNum type="arabicPeriod"/>
            </a:pPr>
            <a:r>
              <a:rPr lang="cs-CZ" dirty="0" smtClean="0"/>
              <a:t> a				      c) polyvinylchlorid</a:t>
            </a:r>
          </a:p>
          <a:p>
            <a:pPr marL="342900" indent="-342900">
              <a:buAutoNum type="arabicPeriod"/>
            </a:pPr>
            <a:r>
              <a:rPr lang="cs-CZ" dirty="0"/>
              <a:t> </a:t>
            </a:r>
            <a:r>
              <a:rPr lang="cs-CZ" dirty="0" smtClean="0"/>
              <a:t>b				      d</a:t>
            </a:r>
            <a:r>
              <a:rPr lang="cs-CZ" smtClean="0"/>
              <a:t>) polyuretan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/>
              <a:t> </a:t>
            </a:r>
            <a:r>
              <a:rPr lang="cs-CZ" dirty="0" smtClean="0"/>
              <a:t>a</a:t>
            </a:r>
          </a:p>
          <a:p>
            <a:pPr marL="342900" indent="-342900">
              <a:buAutoNum type="arabicPeriod"/>
            </a:pPr>
            <a:r>
              <a:rPr lang="cs-CZ" dirty="0"/>
              <a:t> </a:t>
            </a:r>
            <a:r>
              <a:rPr lang="cs-CZ" dirty="0" smtClean="0"/>
              <a:t>a</a:t>
            </a:r>
          </a:p>
          <a:p>
            <a:pPr marL="342900" indent="-342900">
              <a:buAutoNum type="arabicPeriod"/>
            </a:pPr>
            <a:r>
              <a:rPr lang="cs-CZ" dirty="0" smtClean="0"/>
              <a:t> c </a:t>
            </a:r>
          </a:p>
          <a:p>
            <a:pPr marL="342900" indent="-342900">
              <a:buAutoNum type="arabicPeriod"/>
            </a:pPr>
            <a:r>
              <a:rPr lang="cs-CZ" dirty="0"/>
              <a:t> </a:t>
            </a:r>
            <a:r>
              <a:rPr lang="cs-CZ" dirty="0" smtClean="0"/>
              <a:t>b </a:t>
            </a:r>
          </a:p>
          <a:p>
            <a:pPr marL="342900" indent="-342900">
              <a:buAutoNum type="arabicPeriod"/>
            </a:pPr>
            <a:r>
              <a:rPr lang="cs-CZ" dirty="0"/>
              <a:t> </a:t>
            </a:r>
            <a:r>
              <a:rPr lang="cs-CZ" dirty="0" smtClean="0"/>
              <a:t>a </a:t>
            </a:r>
          </a:p>
          <a:p>
            <a:pPr marL="342900" indent="-342900">
              <a:buAutoNum type="arabicPeriod"/>
            </a:pPr>
            <a:r>
              <a:rPr lang="cs-CZ" dirty="0"/>
              <a:t> </a:t>
            </a:r>
            <a:r>
              <a:rPr lang="cs-CZ" dirty="0" smtClean="0"/>
              <a:t>b </a:t>
            </a:r>
          </a:p>
          <a:p>
            <a:pPr marL="342900" indent="-342900">
              <a:buAutoNum type="arabicPeriod"/>
            </a:pPr>
            <a:r>
              <a:rPr lang="cs-CZ" dirty="0"/>
              <a:t> </a:t>
            </a:r>
            <a:r>
              <a:rPr lang="cs-CZ" dirty="0" smtClean="0"/>
              <a:t>b </a:t>
            </a:r>
          </a:p>
          <a:p>
            <a:pPr marL="342900" indent="-342900">
              <a:buAutoNum type="arabicPeriod"/>
            </a:pPr>
            <a:r>
              <a:rPr lang="cs-CZ" dirty="0"/>
              <a:t> </a:t>
            </a:r>
            <a:r>
              <a:rPr lang="cs-CZ" dirty="0" smtClean="0"/>
              <a:t>c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85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84969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dirty="0">
                <a:solidFill>
                  <a:srgbClr val="FF00FF"/>
                </a:solidFill>
              </a:rPr>
              <a:t>Test k opakování</a:t>
            </a:r>
          </a:p>
          <a:p>
            <a:pPr lvl="0" algn="ctr"/>
            <a:endParaRPr lang="cs-CZ" sz="2800" dirty="0">
              <a:solidFill>
                <a:srgbClr val="FF00FF"/>
              </a:solidFill>
            </a:endParaRPr>
          </a:p>
          <a:p>
            <a:pPr lvl="0" algn="ctr"/>
            <a:endParaRPr lang="cs-CZ" sz="2800" dirty="0">
              <a:solidFill>
                <a:srgbClr val="FF00FF"/>
              </a:solidFill>
            </a:endParaRPr>
          </a:p>
          <a:p>
            <a:pPr marL="514350" lvl="0" indent="-514350">
              <a:buFontTx/>
              <a:buAutoNum type="arabicPeriod"/>
            </a:pPr>
            <a:r>
              <a:rPr lang="cs-CZ" sz="2800" dirty="0">
                <a:solidFill>
                  <a:srgbClr val="FF00FF"/>
                </a:solidFill>
              </a:rPr>
              <a:t>Jakou má bavlna délku vláken?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srgbClr val="971976"/>
                </a:solidFill>
              </a:rPr>
              <a:t>10 – 30 mm	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srgbClr val="971976"/>
                </a:solidFill>
              </a:rPr>
              <a:t>10 – 60 mm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srgbClr val="971976"/>
                </a:solidFill>
              </a:rPr>
              <a:t>10 – 60 cm					1 bod</a:t>
            </a: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srgbClr val="971976"/>
              </a:solidFill>
            </a:endParaRPr>
          </a:p>
          <a:p>
            <a:pPr lvl="0"/>
            <a:r>
              <a:rPr lang="cs-CZ" sz="2800" dirty="0">
                <a:solidFill>
                  <a:srgbClr val="33CC33"/>
                </a:solidFill>
              </a:rPr>
              <a:t>2. Jaká je pevnost </a:t>
            </a:r>
            <a:r>
              <a:rPr lang="cs-CZ" sz="2800" dirty="0" smtClean="0">
                <a:solidFill>
                  <a:srgbClr val="33CC33"/>
                </a:solidFill>
              </a:rPr>
              <a:t>bavlněných vláken?</a:t>
            </a:r>
            <a:endParaRPr lang="cs-CZ" sz="2800" dirty="0">
              <a:solidFill>
                <a:srgbClr val="33CC33"/>
              </a:solidFill>
            </a:endParaRP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srgbClr val="971976"/>
                </a:solidFill>
              </a:rPr>
              <a:t>dobrá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srgbClr val="971976"/>
                </a:solidFill>
              </a:rPr>
              <a:t>špatná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srgbClr val="971976"/>
                </a:solidFill>
              </a:rPr>
              <a:t>střední 					1 bod</a:t>
            </a:r>
          </a:p>
        </p:txBody>
      </p:sp>
    </p:spTree>
    <p:extLst>
      <p:ext uri="{BB962C8B-B14F-4D97-AF65-F5344CB8AC3E}">
        <p14:creationId xmlns:p14="http://schemas.microsoft.com/office/powerpoint/2010/main" val="169915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836712"/>
            <a:ext cx="864095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solidFill>
                  <a:srgbClr val="33CC33"/>
                </a:solidFill>
              </a:rPr>
              <a:t>3. Jaká je navlhavost i bavlny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špatná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velmi dobrá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střední						1 bod</a:t>
            </a: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>
                <a:solidFill>
                  <a:srgbClr val="FF0000"/>
                </a:solidFill>
              </a:rPr>
              <a:t>4. Odolává bavlna vyšším teplotám?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ano			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b)  ne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c)  jen za mokra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d)  jen za sucha					1 bod</a:t>
            </a:r>
          </a:p>
        </p:txBody>
      </p:sp>
    </p:spTree>
    <p:extLst>
      <p:ext uri="{BB962C8B-B14F-4D97-AF65-F5344CB8AC3E}">
        <p14:creationId xmlns:p14="http://schemas.microsoft.com/office/powerpoint/2010/main" val="330020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8"/>
            <a:ext cx="870816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solidFill>
                  <a:srgbClr val="FF00FF"/>
                </a:solidFill>
              </a:rPr>
              <a:t>5. Mačká se bavlna?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Ne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Ano							1 bod</a:t>
            </a: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>
                <a:solidFill>
                  <a:srgbClr val="008000"/>
                </a:solidFill>
              </a:rPr>
              <a:t> 6. Vyjmenujte 3 výrobky z bavlny</a:t>
            </a: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								3 body</a:t>
            </a: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>
                <a:solidFill>
                  <a:srgbClr val="971976"/>
                </a:solidFill>
              </a:rPr>
              <a:t>7. Jaký má len omak?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chladivý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drsný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měkký							1 bod </a:t>
            </a:r>
          </a:p>
        </p:txBody>
      </p:sp>
    </p:spTree>
    <p:extLst>
      <p:ext uri="{BB962C8B-B14F-4D97-AF65-F5344CB8AC3E}">
        <p14:creationId xmlns:p14="http://schemas.microsoft.com/office/powerpoint/2010/main" val="64677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764704"/>
            <a:ext cx="871296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solidFill>
                  <a:srgbClr val="008000"/>
                </a:solidFill>
              </a:rPr>
              <a:t>8. Dají se lněné výrobky vyvářet?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nedají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dají, jen stálobarevné				1 bod</a:t>
            </a: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>
                <a:solidFill>
                  <a:srgbClr val="0000FF"/>
                </a:solidFill>
              </a:rPr>
              <a:t>9. Na co se používá juta, sisal kokos?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koberce, rohože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závěsy, rohože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koberce, dekorační tkaniny			1 bod</a:t>
            </a:r>
          </a:p>
        </p:txBody>
      </p:sp>
    </p:spTree>
    <p:extLst>
      <p:ext uri="{BB962C8B-B14F-4D97-AF65-F5344CB8AC3E}">
        <p14:creationId xmlns:p14="http://schemas.microsoft.com/office/powerpoint/2010/main" val="404394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9266" y="908720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solidFill>
                  <a:srgbClr val="971976"/>
                </a:solidFill>
              </a:rPr>
              <a:t>10. Podle čeho se posuzuje jakost vlny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a) Podle délky vlákna, jemnosti, obloučkovitosti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b) Podle délky vlákna, plstivosti, obloučkovitosti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c) Podle jemnosti, obloučkovitosti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								1 bod</a:t>
            </a: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>
                <a:solidFill>
                  <a:srgbClr val="FF00FF"/>
                </a:solidFill>
              </a:rPr>
              <a:t>11. Jaká je pružnost u vlny?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malá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dobrá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špatná							1 bod</a:t>
            </a:r>
          </a:p>
        </p:txBody>
      </p:sp>
    </p:spTree>
    <p:extLst>
      <p:ext uri="{BB962C8B-B14F-4D97-AF65-F5344CB8AC3E}">
        <p14:creationId xmlns:p14="http://schemas.microsoft.com/office/powerpoint/2010/main" val="39481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692696"/>
            <a:ext cx="885698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solidFill>
                  <a:srgbClr val="FF0000"/>
                </a:solidFill>
              </a:rPr>
              <a:t>12. Co je plstivost?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a) plstivost je schopnost vlny srazit se a zplstit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   působením alkalické nebo kyselé lázně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   tlaku, vlhka, tření a tepla tak, že nelze vlákna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   vytáhnout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b) plstivost je schopnost vlny srazit se a zplstit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   působením tlaku, vlhka, tření a tepla tak,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   že lze vlákna vytáhnout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c) plstivost je schopnost vlny zůstat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   působením alkalické nebo kyselé lázně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   tlaku, vlhka, tření a tepla tak, jak jsme ji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   vyrobili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								1 bod</a:t>
            </a:r>
          </a:p>
        </p:txBody>
      </p:sp>
    </p:spTree>
    <p:extLst>
      <p:ext uri="{BB962C8B-B14F-4D97-AF65-F5344CB8AC3E}">
        <p14:creationId xmlns:p14="http://schemas.microsoft.com/office/powerpoint/2010/main" val="124054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052736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>
                <a:solidFill>
                  <a:srgbClr val="FF0000"/>
                </a:solidFill>
              </a:rPr>
              <a:t>13. </a:t>
            </a:r>
            <a:r>
              <a:rPr lang="cs-CZ" sz="2800" dirty="0">
                <a:solidFill>
                  <a:srgbClr val="FF0000"/>
                </a:solidFill>
              </a:rPr>
              <a:t>Co je to přírodní hedvábí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je ztuhlý výměšek housenek různých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   přástevníků při zakuklování housenky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b) je ztuhlý výměšek housenek při zakuklování 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    housenky</a:t>
            </a: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c) je ztuhlý výměšek z různých druhů keřů</a:t>
            </a: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>
                <a:solidFill>
                  <a:prstClr val="black"/>
                </a:solidFill>
              </a:rPr>
              <a:t>							      </a:t>
            </a:r>
            <a:r>
              <a:rPr lang="cs-CZ" sz="2800" dirty="0" smtClean="0">
                <a:solidFill>
                  <a:prstClr val="black"/>
                </a:solidFill>
              </a:rPr>
              <a:t>1 </a:t>
            </a:r>
            <a:r>
              <a:rPr lang="cs-CZ" sz="2800" dirty="0">
                <a:solidFill>
                  <a:prstClr val="black"/>
                </a:solidFill>
              </a:rPr>
              <a:t>bod</a:t>
            </a:r>
          </a:p>
          <a:p>
            <a:pPr lvl="0"/>
            <a:endParaRPr 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39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836712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>
                <a:solidFill>
                  <a:srgbClr val="CC0066"/>
                </a:solidFill>
              </a:rPr>
              <a:t>14. </a:t>
            </a:r>
            <a:r>
              <a:rPr lang="cs-CZ" sz="2800" dirty="0">
                <a:solidFill>
                  <a:srgbClr val="CC0066"/>
                </a:solidFill>
              </a:rPr>
              <a:t>Jak dlouhé může být vlákno přírodního </a:t>
            </a:r>
          </a:p>
          <a:p>
            <a:pPr lvl="0"/>
            <a:r>
              <a:rPr lang="cs-CZ" sz="2800" dirty="0">
                <a:solidFill>
                  <a:srgbClr val="CC0066"/>
                </a:solidFill>
              </a:rPr>
              <a:t>      hedvábí?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5 – 8 m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50 – 80 m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500 – 800 m						1 bod</a:t>
            </a:r>
          </a:p>
          <a:p>
            <a:pPr marL="514350" lvl="0" indent="-514350">
              <a:buFontTx/>
              <a:buAutoNum type="alphaLcParenR"/>
            </a:pPr>
            <a:endParaRPr lang="cs-CZ" sz="2800" dirty="0">
              <a:solidFill>
                <a:prstClr val="black"/>
              </a:solidFill>
            </a:endParaRPr>
          </a:p>
          <a:p>
            <a:pPr lvl="0"/>
            <a:r>
              <a:rPr lang="cs-CZ" sz="2800" dirty="0" smtClean="0">
                <a:solidFill>
                  <a:srgbClr val="008000"/>
                </a:solidFill>
              </a:rPr>
              <a:t>15. </a:t>
            </a:r>
            <a:r>
              <a:rPr lang="cs-CZ" sz="2800" dirty="0">
                <a:solidFill>
                  <a:srgbClr val="008000"/>
                </a:solidFill>
              </a:rPr>
              <a:t>Kterou z vlastností má pouze přírodní </a:t>
            </a:r>
          </a:p>
          <a:p>
            <a:pPr lvl="0"/>
            <a:r>
              <a:rPr lang="cs-CZ" sz="2800" dirty="0">
                <a:solidFill>
                  <a:srgbClr val="008000"/>
                </a:solidFill>
              </a:rPr>
              <a:t>      hedvábí.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pevnost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šustivost</a:t>
            </a:r>
          </a:p>
          <a:p>
            <a:pPr marL="514350" lvl="0" indent="-514350">
              <a:buFontTx/>
              <a:buAutoNum type="alphaLcParenR"/>
            </a:pPr>
            <a:r>
              <a:rPr lang="cs-CZ" sz="2800" dirty="0">
                <a:solidFill>
                  <a:prstClr val="black"/>
                </a:solidFill>
              </a:rPr>
              <a:t>tvárnost 						1 bod</a:t>
            </a:r>
          </a:p>
        </p:txBody>
      </p:sp>
    </p:spTree>
    <p:extLst>
      <p:ext uri="{BB962C8B-B14F-4D97-AF65-F5344CB8AC3E}">
        <p14:creationId xmlns:p14="http://schemas.microsoft.com/office/powerpoint/2010/main" val="2853358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</TotalTime>
  <Words>339</Words>
  <Application>Microsoft Office PowerPoint</Application>
  <PresentationFormat>Předvádění na obrazovce (4:3)</PresentationFormat>
  <Paragraphs>168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19</cp:revision>
  <cp:lastPrinted>2012-08-29T09:06:59Z</cp:lastPrinted>
  <dcterms:created xsi:type="dcterms:W3CDTF">2012-08-27T10:19:28Z</dcterms:created>
  <dcterms:modified xsi:type="dcterms:W3CDTF">2013-03-26T08:23:04Z</dcterms:modified>
</cp:coreProperties>
</file>