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99"/>
    <a:srgbClr val="FF00FF"/>
    <a:srgbClr val="CC6600"/>
    <a:srgbClr val="996600"/>
    <a:srgbClr val="00CC00"/>
    <a:srgbClr val="0000FF"/>
    <a:srgbClr val="CC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4048" y="476672"/>
            <a:ext cx="377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VY_52_INOVACE_ZBO2_3864HO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1124745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Výukový materiál v rámci projektu OPVK 1.5 Peníze středním školám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projektu:		CZ.1.07/1.5.00/34.0883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projektu:		Rozvoj vzdělanosti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šablony:   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V/2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Datum vytvoření:</a:t>
            </a:r>
            <a:r>
              <a:rPr lang="cs-CZ" b="1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cs-CZ" b="1" smtClean="0">
                <a:solidFill>
                  <a:schemeClr val="bg2">
                    <a:lumMod val="25000"/>
                  </a:schemeClr>
                </a:solidFill>
              </a:rPr>
              <a:t>1.3.2013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Autor:	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Bc. Marie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orvátová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Určeno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 předmět:     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Zbožíznalství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Tematická oblast:	Textilní zboží, tkaniny, pleteniny, netkané 			textilie, základy sortimentu oděvního zboží, 			kožešiny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Obor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vzdělání: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Obchodník (66-41-L/01)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2. ročník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                                          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výukového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materiálu: Zpracování textilních vláken – příze, 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vlastnosti přízí, druhy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Materiál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byl vytvořen v souladu se ŠVP příslušného oboru vzdělání.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Popis využití: Název výukového materiálu byl vytvořen s pomocí programu PowerPoint, na závěr shrnutí a procvičování  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Výkladová hodina s testem.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2" y="261723"/>
            <a:ext cx="39687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44152" cy="37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2229867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Spirálová příze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08" y="332656"/>
            <a:ext cx="297815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79893" y="2266509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Melanž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324481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různobarevných vláken v určitém</a:t>
            </a:r>
          </a:p>
          <a:p>
            <a:r>
              <a:rPr lang="cs-CZ" dirty="0" smtClean="0"/>
              <a:t>poměru 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27078"/>
            <a:ext cx="3245027" cy="254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04248" y="5176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Buklé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8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476672"/>
            <a:ext cx="8778365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Tvarované příze</a:t>
            </a:r>
          </a:p>
          <a:p>
            <a:r>
              <a:rPr lang="cs-CZ" sz="2800" dirty="0" smtClean="0">
                <a:solidFill>
                  <a:srgbClr val="CC00CC"/>
                </a:solidFill>
              </a:rPr>
              <a:t>Tvarováním termoplastických vláken dosáhneme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CC6600"/>
                </a:solidFill>
              </a:rPr>
              <a:t>r</a:t>
            </a:r>
            <a:r>
              <a:rPr lang="cs-CZ" sz="2800" dirty="0" smtClean="0">
                <a:solidFill>
                  <a:srgbClr val="CC6600"/>
                </a:solidFill>
              </a:rPr>
              <a:t>oztažnosti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zvětšení objemu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00FF00"/>
                </a:solidFill>
              </a:rPr>
              <a:t>p</a:t>
            </a:r>
            <a:r>
              <a:rPr lang="cs-CZ" sz="2800" dirty="0" smtClean="0">
                <a:solidFill>
                  <a:srgbClr val="00FF00"/>
                </a:solidFill>
              </a:rPr>
              <a:t>rodyšnosti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0000FF"/>
                </a:solidFill>
              </a:rPr>
              <a:t>n</a:t>
            </a:r>
            <a:r>
              <a:rPr lang="cs-CZ" sz="2800" dirty="0" smtClean="0">
                <a:solidFill>
                  <a:srgbClr val="0000FF"/>
                </a:solidFill>
              </a:rPr>
              <a:t>asáklivosti hotového výrobku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dirty="0">
              <a:solidFill>
                <a:srgbClr val="0000FF"/>
              </a:solidFill>
            </a:endParaRPr>
          </a:p>
          <a:p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</a:rPr>
              <a:t>Termoplastická vlákna lze tvarovat: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i="1" dirty="0">
                <a:solidFill>
                  <a:srgbClr val="FF0000"/>
                </a:solidFill>
              </a:rPr>
              <a:t>n</a:t>
            </a:r>
            <a:r>
              <a:rPr lang="cs-CZ" sz="2800" i="1" dirty="0" smtClean="0">
                <a:solidFill>
                  <a:srgbClr val="FF0000"/>
                </a:solidFill>
              </a:rPr>
              <a:t>epravým zákrutem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i="1" dirty="0">
                <a:solidFill>
                  <a:srgbClr val="00FF00"/>
                </a:solidFill>
              </a:rPr>
              <a:t>p</a:t>
            </a:r>
            <a:r>
              <a:rPr lang="cs-CZ" sz="2800" i="1" dirty="0" smtClean="0">
                <a:solidFill>
                  <a:srgbClr val="00FF00"/>
                </a:solidFill>
              </a:rPr>
              <a:t>letením a fixací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i="1" dirty="0">
                <a:solidFill>
                  <a:srgbClr val="CC00CC"/>
                </a:solidFill>
              </a:rPr>
              <a:t>t</a:t>
            </a:r>
            <a:r>
              <a:rPr lang="cs-CZ" sz="2800" i="1" dirty="0" smtClean="0">
                <a:solidFill>
                  <a:srgbClr val="CC00CC"/>
                </a:solidFill>
              </a:rPr>
              <a:t>ažením přes ostrou hranu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i="1" dirty="0">
                <a:solidFill>
                  <a:srgbClr val="CC6600"/>
                </a:solidFill>
              </a:rPr>
              <a:t>p</a:t>
            </a:r>
            <a:r>
              <a:rPr lang="cs-CZ" sz="2800" i="1" dirty="0" smtClean="0">
                <a:solidFill>
                  <a:srgbClr val="CC6600"/>
                </a:solidFill>
              </a:rPr>
              <a:t>ěchováním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i="1" dirty="0">
                <a:solidFill>
                  <a:srgbClr val="996600"/>
                </a:solidFill>
              </a:rPr>
              <a:t>s</a:t>
            </a:r>
            <a:r>
              <a:rPr lang="cs-CZ" sz="2800" i="1" dirty="0" smtClean="0">
                <a:solidFill>
                  <a:srgbClr val="996600"/>
                </a:solidFill>
              </a:rPr>
              <a:t>tlačeným vzduchem nebo párou</a:t>
            </a:r>
            <a:endParaRPr lang="cs-CZ" sz="2800" i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7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890660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Vlastnosti přízí</a:t>
            </a:r>
          </a:p>
          <a:p>
            <a:endParaRPr lang="cs-CZ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0000FF"/>
                </a:solidFill>
              </a:rPr>
              <a:t>Základní vlastnosti dodává materiál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7030A0"/>
                </a:solidFill>
              </a:rPr>
              <a:t>Jemnost – nejdůležitější vlastnost, ovlivňuje </a:t>
            </a:r>
          </a:p>
          <a:p>
            <a:r>
              <a:rPr lang="cs-CZ" sz="2800" dirty="0">
                <a:solidFill>
                  <a:srgbClr val="7030A0"/>
                </a:solidFill>
              </a:rPr>
              <a:t>	</a:t>
            </a:r>
            <a:r>
              <a:rPr lang="cs-CZ" sz="2800" dirty="0" smtClean="0">
                <a:solidFill>
                  <a:srgbClr val="7030A0"/>
                </a:solidFill>
              </a:rPr>
              <a:t>	    pevnost v tahu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00CC00"/>
                </a:solidFill>
              </a:rPr>
              <a:t>Zákrut příze – ovlivňuje pevnost, omak, </a:t>
            </a:r>
          </a:p>
          <a:p>
            <a:r>
              <a:rPr lang="cs-CZ" sz="2800" dirty="0">
                <a:solidFill>
                  <a:srgbClr val="00CC00"/>
                </a:solidFill>
              </a:rPr>
              <a:t>	</a:t>
            </a:r>
            <a:r>
              <a:rPr lang="cs-CZ" sz="2800" dirty="0" smtClean="0">
                <a:solidFill>
                  <a:srgbClr val="00CC00"/>
                </a:solidFill>
              </a:rPr>
              <a:t>		  nasáklivost, prodyšnost, tepelně</a:t>
            </a:r>
          </a:p>
          <a:p>
            <a:r>
              <a:rPr lang="cs-CZ" sz="2800" dirty="0">
                <a:solidFill>
                  <a:srgbClr val="00CC00"/>
                </a:solidFill>
              </a:rPr>
              <a:t>	</a:t>
            </a:r>
            <a:r>
              <a:rPr lang="cs-CZ" sz="2800" dirty="0" smtClean="0">
                <a:solidFill>
                  <a:srgbClr val="00CC00"/>
                </a:solidFill>
              </a:rPr>
              <a:t>		  izolační vlastnosti výrobku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002060"/>
                </a:solidFill>
              </a:rPr>
              <a:t>Pravidelnost příze – přímo ovlivňuje její kvalitu,</a:t>
            </a:r>
          </a:p>
          <a:p>
            <a:r>
              <a:rPr lang="cs-CZ" sz="2800" dirty="0">
                <a:solidFill>
                  <a:srgbClr val="002060"/>
                </a:solidFill>
              </a:rPr>
              <a:t>	</a:t>
            </a:r>
            <a:r>
              <a:rPr lang="cs-CZ" sz="2800" dirty="0" smtClean="0">
                <a:solidFill>
                  <a:srgbClr val="002060"/>
                </a:solidFill>
              </a:rPr>
              <a:t>		vznikají různé vady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996600"/>
                </a:solidFill>
              </a:rPr>
              <a:t>Stupeň zakroucení příze – ovlivní nasáklivost,</a:t>
            </a:r>
          </a:p>
          <a:p>
            <a:r>
              <a:rPr lang="cs-CZ" sz="2800" dirty="0">
                <a:solidFill>
                  <a:srgbClr val="996600"/>
                </a:solidFill>
              </a:rPr>
              <a:t>	</a:t>
            </a:r>
            <a:r>
              <a:rPr lang="cs-CZ" sz="2800" dirty="0" smtClean="0">
                <a:solidFill>
                  <a:srgbClr val="996600"/>
                </a:solidFill>
              </a:rPr>
              <a:t>		prodyšnost, tepelně izolační</a:t>
            </a:r>
          </a:p>
          <a:p>
            <a:r>
              <a:rPr lang="cs-CZ" sz="2800" dirty="0">
                <a:solidFill>
                  <a:srgbClr val="996600"/>
                </a:solidFill>
              </a:rPr>
              <a:t>	</a:t>
            </a:r>
            <a:r>
              <a:rPr lang="cs-CZ" sz="2800" dirty="0" smtClean="0">
                <a:solidFill>
                  <a:srgbClr val="996600"/>
                </a:solidFill>
              </a:rPr>
              <a:t>		vlastnosti</a:t>
            </a:r>
          </a:p>
          <a:p>
            <a:endParaRPr lang="cs-CZ" sz="2800" dirty="0" smtClean="0">
              <a:solidFill>
                <a:srgbClr val="00CC00"/>
              </a:solidFill>
            </a:endParaRPr>
          </a:p>
          <a:p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2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764704"/>
            <a:ext cx="8084264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Otázky k opakování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rgbClr val="FFC000"/>
                </a:solidFill>
              </a:rPr>
              <a:t>Co je to příze?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Jaký je rozdíl mezi hrubou a jemnou přízí?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rgbClr val="CC6600"/>
                </a:solidFill>
              </a:rPr>
              <a:t>Co je příze česaná a mykaná?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rgbClr val="00B050"/>
                </a:solidFill>
              </a:rPr>
              <a:t>Co je </a:t>
            </a:r>
            <a:r>
              <a:rPr lang="cs-CZ" sz="2800" dirty="0" err="1" smtClean="0">
                <a:solidFill>
                  <a:srgbClr val="00B050"/>
                </a:solidFill>
              </a:rPr>
              <a:t>skaní</a:t>
            </a:r>
            <a:r>
              <a:rPr lang="cs-CZ" sz="2800" dirty="0" smtClean="0">
                <a:solidFill>
                  <a:srgbClr val="00B050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rgbClr val="FF00FF"/>
                </a:solidFill>
              </a:rPr>
              <a:t>Které vlastnosti se u přízí hodnotí?</a:t>
            </a: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rgbClr val="92D050"/>
                </a:solidFill>
              </a:rPr>
              <a:t>Co jsou příze efektní a jak lze efektu </a:t>
            </a:r>
          </a:p>
          <a:p>
            <a:r>
              <a:rPr lang="cs-CZ" sz="2800" dirty="0">
                <a:solidFill>
                  <a:srgbClr val="92D050"/>
                </a:solidFill>
              </a:rPr>
              <a:t> </a:t>
            </a:r>
            <a:r>
              <a:rPr lang="cs-CZ" sz="2800" dirty="0" smtClean="0">
                <a:solidFill>
                  <a:srgbClr val="92D050"/>
                </a:solidFill>
              </a:rPr>
              <a:t>    dosáhnout?</a:t>
            </a:r>
          </a:p>
          <a:p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7. Jmenujte druhy efektních přízí.</a:t>
            </a:r>
          </a:p>
          <a:p>
            <a:r>
              <a:rPr lang="cs-CZ" sz="2800" dirty="0" smtClean="0">
                <a:solidFill>
                  <a:srgbClr val="FF3399"/>
                </a:solidFill>
              </a:rPr>
              <a:t>8. Co jsou příze tvarované?</a:t>
            </a:r>
          </a:p>
          <a:p>
            <a:r>
              <a:rPr lang="cs-CZ" sz="2800" dirty="0" smtClean="0">
                <a:solidFill>
                  <a:srgbClr val="3399FF"/>
                </a:solidFill>
              </a:rPr>
              <a:t>9. </a:t>
            </a:r>
            <a:r>
              <a:rPr lang="cs-CZ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Jakým způsobem příze tvarujeme.</a:t>
            </a:r>
          </a:p>
          <a:p>
            <a:r>
              <a:rPr lang="cs-CZ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10. Jmenujte vlastnosti přízí.</a:t>
            </a:r>
          </a:p>
          <a:p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8240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3964" y="631776"/>
            <a:ext cx="9026830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		Zpracování textilních vláken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dirty="0" smtClean="0">
                <a:solidFill>
                  <a:srgbClr val="00B0F0"/>
                </a:solidFill>
              </a:rPr>
              <a:t>Textilní suroviny nelze většinou hned zpracovávat </a:t>
            </a:r>
          </a:p>
          <a:p>
            <a:r>
              <a:rPr lang="cs-CZ" sz="2800" dirty="0" smtClean="0">
                <a:solidFill>
                  <a:srgbClr val="00B0F0"/>
                </a:solidFill>
              </a:rPr>
              <a:t>na tkaniny, protože vlákna jsou příliš krátká </a:t>
            </a:r>
          </a:p>
          <a:p>
            <a:r>
              <a:rPr lang="cs-CZ" sz="2800" dirty="0" smtClean="0">
                <a:solidFill>
                  <a:srgbClr val="00B0F0"/>
                </a:solidFill>
              </a:rPr>
              <a:t>a jemná. Zpracovávají se na přízi.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PŘÍZE </a:t>
            </a:r>
            <a:r>
              <a:rPr lang="cs-CZ" sz="2800" dirty="0" smtClean="0">
                <a:solidFill>
                  <a:srgbClr val="00B050"/>
                </a:solidFill>
              </a:rPr>
              <a:t>vzniká urovnáváním vláken do rovnoběžné </a:t>
            </a:r>
          </a:p>
          <a:p>
            <a:r>
              <a:rPr lang="cs-CZ" sz="2800" dirty="0">
                <a:solidFill>
                  <a:srgbClr val="00B050"/>
                </a:solidFill>
              </a:rPr>
              <a:t>p</a:t>
            </a:r>
            <a:r>
              <a:rPr lang="cs-CZ" sz="2800" dirty="0" smtClean="0">
                <a:solidFill>
                  <a:srgbClr val="00B050"/>
                </a:solidFill>
              </a:rPr>
              <a:t>olohy posukováním a protahováním na </a:t>
            </a:r>
            <a:r>
              <a:rPr lang="cs-CZ" sz="2800" i="1" u="sng" dirty="0" smtClean="0">
                <a:solidFill>
                  <a:srgbClr val="FF0000"/>
                </a:solidFill>
              </a:rPr>
              <a:t>pramen.</a:t>
            </a:r>
          </a:p>
          <a:p>
            <a:r>
              <a:rPr lang="cs-CZ" sz="2800" dirty="0" smtClean="0">
                <a:solidFill>
                  <a:srgbClr val="00B050"/>
                </a:solidFill>
              </a:rPr>
              <a:t>Ten se dále protahuje, zakrucuje malým počtem </a:t>
            </a:r>
          </a:p>
          <a:p>
            <a:r>
              <a:rPr lang="cs-CZ" sz="2800" dirty="0">
                <a:solidFill>
                  <a:srgbClr val="00B050"/>
                </a:solidFill>
              </a:rPr>
              <a:t>z</a:t>
            </a:r>
            <a:r>
              <a:rPr lang="cs-CZ" sz="2800" dirty="0" smtClean="0">
                <a:solidFill>
                  <a:srgbClr val="00B050"/>
                </a:solidFill>
              </a:rPr>
              <a:t>ákrutů a tím vzniká </a:t>
            </a:r>
            <a:r>
              <a:rPr lang="cs-CZ" sz="2800" i="1" u="sng" dirty="0" smtClean="0">
                <a:solidFill>
                  <a:srgbClr val="FF0000"/>
                </a:solidFill>
              </a:rPr>
              <a:t>přást.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00B050"/>
                </a:solidFill>
              </a:rPr>
              <a:t>Pak se dotáčí na </a:t>
            </a:r>
          </a:p>
          <a:p>
            <a:r>
              <a:rPr lang="cs-CZ" sz="2800" dirty="0">
                <a:solidFill>
                  <a:srgbClr val="00B050"/>
                </a:solidFill>
              </a:rPr>
              <a:t>p</a:t>
            </a:r>
            <a:r>
              <a:rPr lang="cs-CZ" sz="2800" dirty="0" smtClean="0">
                <a:solidFill>
                  <a:srgbClr val="00B050"/>
                </a:solidFill>
              </a:rPr>
              <a:t>ožadovaný počet zákrutů, a tím se stává </a:t>
            </a:r>
            <a:r>
              <a:rPr lang="cs-CZ" sz="2800" i="1" u="sng" dirty="0" smtClean="0">
                <a:solidFill>
                  <a:srgbClr val="FF0000"/>
                </a:solidFill>
              </a:rPr>
              <a:t>přízí.</a:t>
            </a:r>
          </a:p>
          <a:p>
            <a:r>
              <a:rPr lang="cs-CZ" sz="2400" i="1" u="sng" dirty="0" smtClean="0">
                <a:solidFill>
                  <a:srgbClr val="FF0000"/>
                </a:solidFill>
              </a:rPr>
              <a:t>PŘÍZE = SOUVISLÝ  PROVAZEC VLÁKEN UROVNANÝCH </a:t>
            </a:r>
          </a:p>
          <a:p>
            <a:r>
              <a:rPr lang="cs-CZ" sz="2400" i="1" u="sng" dirty="0" smtClean="0">
                <a:solidFill>
                  <a:srgbClr val="FF0000"/>
                </a:solidFill>
              </a:rPr>
              <a:t>VEDLE SEBE A ZA SEBOU A ZPEVNĚNÝ ZÁKRUTY.</a:t>
            </a:r>
            <a:endParaRPr lang="cs-CZ" sz="24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1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7342" y="404664"/>
            <a:ext cx="9031640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P</a:t>
            </a:r>
            <a:r>
              <a:rPr lang="cs-CZ" sz="2800" dirty="0" smtClean="0">
                <a:solidFill>
                  <a:srgbClr val="00B050"/>
                </a:solidFill>
              </a:rPr>
              <a:t>říze mohou být:</a:t>
            </a:r>
          </a:p>
          <a:p>
            <a:pPr marL="514350" indent="-514350">
              <a:buAutoNum type="alphaLcParenR"/>
            </a:pPr>
            <a:r>
              <a:rPr lang="cs-CZ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Hrubé – mají větší průměr, na omak jsou hrubší</a:t>
            </a:r>
          </a:p>
          <a:p>
            <a:pPr marL="514350" indent="-514350">
              <a:buAutoNum type="alphaLcParenR"/>
            </a:pPr>
            <a:r>
              <a:rPr lang="cs-CZ" sz="2800" dirty="0" smtClean="0">
                <a:solidFill>
                  <a:srgbClr val="00B0F0"/>
                </a:solidFill>
              </a:rPr>
              <a:t>Jemné – omak měkký, průměr malý, je tenká</a:t>
            </a:r>
          </a:p>
          <a:p>
            <a:endParaRPr lang="cs-CZ" sz="2800" dirty="0">
              <a:solidFill>
                <a:srgbClr val="00B0F0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Příze česané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– vyrábí se z dlouhých vláken</a:t>
            </a:r>
          </a:p>
          <a:p>
            <a:r>
              <a:rPr lang="cs-CZ" sz="2800" dirty="0">
                <a:solidFill>
                  <a:srgbClr val="FF0000"/>
                </a:solidFill>
              </a:rPr>
              <a:t>	</a:t>
            </a:r>
            <a:r>
              <a:rPr lang="cs-CZ" sz="2800" dirty="0" smtClean="0">
                <a:solidFill>
                  <a:srgbClr val="FF0000"/>
                </a:solidFill>
              </a:rPr>
              <a:t>	    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- vlákna jsou dokonale urovnaná</a:t>
            </a:r>
          </a:p>
          <a:p>
            <a:r>
              <a:rPr lang="cs-CZ" sz="2800" dirty="0">
                <a:solidFill>
                  <a:srgbClr val="FF0000"/>
                </a:solidFill>
              </a:rPr>
              <a:t>	</a:t>
            </a:r>
            <a:r>
              <a:rPr lang="cs-CZ" sz="2800" dirty="0" smtClean="0">
                <a:solidFill>
                  <a:srgbClr val="FF0000"/>
                </a:solidFill>
              </a:rPr>
              <a:t>	</a:t>
            </a:r>
            <a:r>
              <a:rPr lang="cs-CZ" sz="2800" dirty="0" smtClean="0">
                <a:solidFill>
                  <a:srgbClr val="00B050"/>
                </a:solidFill>
              </a:rPr>
              <a:t>    - proti světlu jsou hladké, protože</a:t>
            </a:r>
          </a:p>
          <a:p>
            <a:r>
              <a:rPr lang="cs-CZ" sz="2800" dirty="0">
                <a:solidFill>
                  <a:srgbClr val="00B050"/>
                </a:solidFill>
              </a:rPr>
              <a:t>	</a:t>
            </a:r>
            <a:r>
              <a:rPr lang="cs-CZ" sz="2800" dirty="0" smtClean="0">
                <a:solidFill>
                  <a:srgbClr val="00B050"/>
                </a:solidFill>
              </a:rPr>
              <a:t>	       konečky vláken nevyčnívají</a:t>
            </a:r>
          </a:p>
          <a:p>
            <a:endParaRPr lang="cs-CZ" sz="2800" dirty="0">
              <a:solidFill>
                <a:srgbClr val="00B050"/>
              </a:solidFill>
            </a:endParaRPr>
          </a:p>
          <a:p>
            <a:r>
              <a:rPr lang="cs-CZ" sz="2800" dirty="0" smtClean="0">
                <a:solidFill>
                  <a:srgbClr val="7030A0"/>
                </a:solidFill>
              </a:rPr>
              <a:t>Mykané příze </a:t>
            </a:r>
            <a:r>
              <a:rPr lang="cs-CZ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vyrábí se z kratších vláken</a:t>
            </a:r>
          </a:p>
          <a:p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                  - vlákna vystupují z příze na povrch</a:t>
            </a:r>
          </a:p>
          <a:p>
            <a:r>
              <a:rPr lang="cs-CZ" sz="2800" dirty="0">
                <a:solidFill>
                  <a:srgbClr val="00B050"/>
                </a:solidFill>
              </a:rPr>
              <a:t>	</a:t>
            </a:r>
            <a:r>
              <a:rPr lang="cs-CZ" sz="2800" dirty="0" smtClean="0">
                <a:solidFill>
                  <a:srgbClr val="00B050"/>
                </a:solidFill>
              </a:rPr>
              <a:t>	     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- jsou objemnější</a:t>
            </a:r>
          </a:p>
          <a:p>
            <a:r>
              <a:rPr lang="cs-CZ" sz="2800" dirty="0">
                <a:solidFill>
                  <a:srgbClr val="00B050"/>
                </a:solidFill>
              </a:rPr>
              <a:t>	</a:t>
            </a:r>
            <a:r>
              <a:rPr lang="cs-CZ" sz="2800" dirty="0" smtClean="0">
                <a:solidFill>
                  <a:srgbClr val="00B050"/>
                </a:solidFill>
              </a:rPr>
              <a:t>	      - proti světlu se jeví jako chlupatá</a:t>
            </a:r>
            <a:endParaRPr lang="cs-CZ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3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20688"/>
            <a:ext cx="824135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Skaní</a:t>
            </a:r>
            <a:r>
              <a:rPr lang="cs-CZ" sz="2800" dirty="0" smtClean="0">
                <a:solidFill>
                  <a:srgbClr val="FF0000"/>
                </a:solidFill>
              </a:rPr>
              <a:t> příze</a:t>
            </a:r>
          </a:p>
          <a:p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dirty="0" err="1" smtClean="0">
                <a:solidFill>
                  <a:srgbClr val="FF0000"/>
                </a:solidFill>
              </a:rPr>
              <a:t>Skaní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je stáčení neboli zakrucování dvou nebo</a:t>
            </a:r>
          </a:p>
          <a:p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více přízí dohromady.</a:t>
            </a:r>
          </a:p>
          <a:p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Stáčení doprava – značí se </a:t>
            </a: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</a:rPr>
              <a:t>Z</a:t>
            </a:r>
          </a:p>
          <a:p>
            <a:r>
              <a:rPr lang="cs-CZ" sz="2800" dirty="0" smtClean="0">
                <a:solidFill>
                  <a:srgbClr val="92D050"/>
                </a:solidFill>
              </a:rPr>
              <a:t>Stáčení doleva – značí se </a:t>
            </a: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endParaRPr lang="cs-CZ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cs-CZ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5" y="3284269"/>
            <a:ext cx="4167666" cy="267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83768" y="501317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skaní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49564"/>
            <a:ext cx="2736304" cy="353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21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20688"/>
            <a:ext cx="8486619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3399"/>
                </a:solidFill>
              </a:rPr>
              <a:t>Vlastnosti přízí:</a:t>
            </a:r>
          </a:p>
          <a:p>
            <a:endParaRPr lang="cs-CZ" sz="2800" dirty="0" smtClean="0">
              <a:solidFill>
                <a:srgbClr val="FF3399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Pevnost </a:t>
            </a:r>
            <a:r>
              <a:rPr lang="cs-CZ" sz="2800" dirty="0" smtClean="0">
                <a:solidFill>
                  <a:srgbClr val="3399FF"/>
                </a:solidFill>
              </a:rPr>
              <a:t>– udává se v gramech a vyznačují</a:t>
            </a:r>
          </a:p>
          <a:p>
            <a:r>
              <a:rPr lang="cs-CZ" sz="2800" dirty="0">
                <a:solidFill>
                  <a:srgbClr val="3399FF"/>
                </a:solidFill>
              </a:rPr>
              <a:t>	</a:t>
            </a:r>
            <a:r>
              <a:rPr lang="cs-CZ" sz="2800" dirty="0" smtClean="0">
                <a:solidFill>
                  <a:srgbClr val="3399FF"/>
                </a:solidFill>
              </a:rPr>
              <a:t>	   váhu, při které se nit přetrhne.</a:t>
            </a:r>
          </a:p>
          <a:p>
            <a:endParaRPr lang="cs-CZ" sz="2800" dirty="0" smtClean="0">
              <a:solidFill>
                <a:srgbClr val="3399FF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cs-CZ" sz="2800" dirty="0" smtClean="0">
                <a:solidFill>
                  <a:srgbClr val="7030A0"/>
                </a:solidFill>
              </a:rPr>
              <a:t>Pružnost </a:t>
            </a:r>
            <a:r>
              <a:rPr lang="cs-CZ" sz="2800" dirty="0" smtClean="0">
                <a:solidFill>
                  <a:srgbClr val="FF00FF"/>
                </a:solidFill>
              </a:rPr>
              <a:t>– udává se v procentech. Upnutá </a:t>
            </a:r>
          </a:p>
          <a:p>
            <a:r>
              <a:rPr lang="cs-CZ" sz="2800" dirty="0">
                <a:solidFill>
                  <a:srgbClr val="FF00FF"/>
                </a:solidFill>
              </a:rPr>
              <a:t>	</a:t>
            </a:r>
            <a:r>
              <a:rPr lang="cs-CZ" sz="2800" dirty="0" smtClean="0">
                <a:solidFill>
                  <a:srgbClr val="FF00FF"/>
                </a:solidFill>
              </a:rPr>
              <a:t>	     příze prodlouží při určitém tahu</a:t>
            </a:r>
          </a:p>
          <a:p>
            <a:r>
              <a:rPr lang="cs-CZ" sz="2800" dirty="0">
                <a:solidFill>
                  <a:srgbClr val="FF00FF"/>
                </a:solidFill>
              </a:rPr>
              <a:t>	</a:t>
            </a:r>
            <a:r>
              <a:rPr lang="cs-CZ" sz="2800" dirty="0" smtClean="0">
                <a:solidFill>
                  <a:srgbClr val="FF00FF"/>
                </a:solidFill>
              </a:rPr>
              <a:t>	     do určité procentní délky, dokud </a:t>
            </a:r>
          </a:p>
          <a:p>
            <a:r>
              <a:rPr lang="cs-CZ" sz="2800" dirty="0">
                <a:solidFill>
                  <a:srgbClr val="FF00FF"/>
                </a:solidFill>
              </a:rPr>
              <a:t>	</a:t>
            </a:r>
            <a:r>
              <a:rPr lang="cs-CZ" sz="2800" dirty="0" smtClean="0">
                <a:solidFill>
                  <a:srgbClr val="FF00FF"/>
                </a:solidFill>
              </a:rPr>
              <a:t>	     se sama vrátí do původní polohy.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cs-CZ" sz="2800" dirty="0" smtClean="0">
                <a:solidFill>
                  <a:srgbClr val="00B050"/>
                </a:solidFill>
              </a:rPr>
              <a:t>Stejnoměrnost </a:t>
            </a:r>
            <a:r>
              <a:rPr lang="cs-CZ" sz="2800" dirty="0" smtClean="0">
                <a:solidFill>
                  <a:srgbClr val="00FF00"/>
                </a:solidFill>
              </a:rPr>
              <a:t>– po celé délce stejně silná</a:t>
            </a:r>
          </a:p>
          <a:p>
            <a:pPr marL="457200" indent="-457200">
              <a:buFont typeface="Wingdings" pitchFamily="2" charset="2"/>
              <a:buChar char="v"/>
            </a:pPr>
            <a:endParaRPr lang="cs-CZ" sz="2800" dirty="0" smtClean="0">
              <a:solidFill>
                <a:srgbClr val="00FF0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Nestejnoměrnost</a:t>
            </a:r>
            <a:r>
              <a:rPr lang="cs-CZ" sz="2800" dirty="0" smtClean="0">
                <a:solidFill>
                  <a:srgbClr val="FF3399"/>
                </a:solidFill>
              </a:rPr>
              <a:t> </a:t>
            </a:r>
            <a:r>
              <a:rPr lang="cs-CZ" sz="2800" dirty="0" smtClean="0">
                <a:solidFill>
                  <a:srgbClr val="996600"/>
                </a:solidFill>
              </a:rPr>
              <a:t>– střídají se slabší a silnější</a:t>
            </a:r>
          </a:p>
          <a:p>
            <a:r>
              <a:rPr lang="cs-CZ" sz="2800" dirty="0">
                <a:solidFill>
                  <a:srgbClr val="996600"/>
                </a:solidFill>
              </a:rPr>
              <a:t>	</a:t>
            </a:r>
            <a:r>
              <a:rPr lang="cs-CZ" sz="2800" dirty="0" smtClean="0">
                <a:solidFill>
                  <a:srgbClr val="996600"/>
                </a:solidFill>
              </a:rPr>
              <a:t>			  místa.</a:t>
            </a:r>
          </a:p>
          <a:p>
            <a:endParaRPr lang="cs-CZ" sz="2800" dirty="0" smtClean="0">
              <a:solidFill>
                <a:srgbClr val="FF3399"/>
              </a:solidFill>
            </a:endParaRPr>
          </a:p>
          <a:p>
            <a:r>
              <a:rPr lang="cs-CZ" sz="2800" dirty="0">
                <a:solidFill>
                  <a:srgbClr val="FF3399"/>
                </a:solidFill>
              </a:rPr>
              <a:t>	</a:t>
            </a:r>
            <a:r>
              <a:rPr lang="cs-CZ" sz="2800" dirty="0" smtClean="0">
                <a:solidFill>
                  <a:srgbClr val="FF3399"/>
                </a:solidFill>
              </a:rPr>
              <a:t>	    </a:t>
            </a:r>
          </a:p>
          <a:p>
            <a:endParaRPr lang="cs-CZ" sz="28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2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85851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cs-CZ" sz="2800" dirty="0" smtClean="0">
                <a:solidFill>
                  <a:srgbClr val="CC00CC"/>
                </a:solidFill>
              </a:rPr>
              <a:t>Navlhavost </a:t>
            </a:r>
            <a:r>
              <a:rPr lang="cs-CZ" sz="2800" dirty="0" smtClean="0">
                <a:solidFill>
                  <a:srgbClr val="3399FF"/>
                </a:solidFill>
              </a:rPr>
              <a:t>– ovlivňuje váhu výrobku, vláčnost, </a:t>
            </a:r>
          </a:p>
          <a:p>
            <a:r>
              <a:rPr lang="cs-CZ" sz="2800" dirty="0">
                <a:solidFill>
                  <a:srgbClr val="3399FF"/>
                </a:solidFill>
              </a:rPr>
              <a:t> </a:t>
            </a:r>
            <a:r>
              <a:rPr lang="cs-CZ" sz="2800" dirty="0" smtClean="0">
                <a:solidFill>
                  <a:srgbClr val="3399FF"/>
                </a:solidFill>
              </a:rPr>
              <a:t>                       pevnost, pružnost, tažnost atd., </a:t>
            </a:r>
          </a:p>
          <a:p>
            <a:r>
              <a:rPr lang="cs-CZ" sz="2800" dirty="0">
                <a:solidFill>
                  <a:srgbClr val="3399FF"/>
                </a:solidFill>
              </a:rPr>
              <a:t>	</a:t>
            </a:r>
            <a:r>
              <a:rPr lang="cs-CZ" sz="2800" dirty="0" smtClean="0">
                <a:solidFill>
                  <a:srgbClr val="3399FF"/>
                </a:solidFill>
              </a:rPr>
              <a:t>		udává savost výrobku.</a:t>
            </a:r>
          </a:p>
          <a:p>
            <a:endParaRPr lang="cs-CZ" sz="2800" dirty="0">
              <a:solidFill>
                <a:srgbClr val="3399FF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cs-CZ" sz="2800" dirty="0" smtClean="0">
                <a:solidFill>
                  <a:srgbClr val="00FF00"/>
                </a:solidFill>
              </a:rPr>
              <a:t>Tvárnost</a:t>
            </a:r>
            <a:r>
              <a:rPr lang="cs-CZ" sz="2800" dirty="0" smtClean="0">
                <a:solidFill>
                  <a:srgbClr val="3399FF"/>
                </a:solidFill>
              </a:rPr>
              <a:t> </a:t>
            </a:r>
            <a:r>
              <a:rPr lang="cs-CZ" sz="2800" dirty="0" smtClean="0">
                <a:solidFill>
                  <a:schemeClr val="accent3"/>
                </a:solidFill>
              </a:rPr>
              <a:t>– vlastnost udržet si daný tvar </a:t>
            </a:r>
          </a:p>
          <a:p>
            <a:r>
              <a:rPr lang="cs-CZ" sz="2800" dirty="0">
                <a:solidFill>
                  <a:schemeClr val="accent3"/>
                </a:solidFill>
              </a:rPr>
              <a:t>	</a:t>
            </a:r>
            <a:r>
              <a:rPr lang="cs-CZ" sz="2800" dirty="0" smtClean="0">
                <a:solidFill>
                  <a:schemeClr val="accent3"/>
                </a:solidFill>
              </a:rPr>
              <a:t>	     žehlením</a:t>
            </a:r>
          </a:p>
          <a:p>
            <a:endParaRPr lang="cs-CZ" sz="2800" dirty="0">
              <a:solidFill>
                <a:schemeClr val="accent3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cs-CZ" sz="2800" dirty="0" smtClean="0">
                <a:solidFill>
                  <a:srgbClr val="0000FF"/>
                </a:solidFill>
              </a:rPr>
              <a:t>Schopnost barvení </a:t>
            </a:r>
            <a:r>
              <a:rPr lang="cs-CZ" sz="2800" dirty="0" smtClean="0">
                <a:solidFill>
                  <a:srgbClr val="FF00FF"/>
                </a:solidFill>
              </a:rPr>
              <a:t>– vlastnost přijímat barvu</a:t>
            </a:r>
          </a:p>
          <a:p>
            <a:endParaRPr lang="cs-CZ" sz="2800" dirty="0">
              <a:solidFill>
                <a:srgbClr val="3399FF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cs-CZ" sz="28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9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20688"/>
            <a:ext cx="853631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00FF"/>
                </a:solidFill>
              </a:rPr>
              <a:t>Efektní (ozdobné) nitě</a:t>
            </a:r>
          </a:p>
          <a:p>
            <a:endParaRPr lang="cs-CZ" sz="2800" dirty="0">
              <a:solidFill>
                <a:srgbClr val="0000FF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Efektu lze docílit:</a:t>
            </a:r>
          </a:p>
          <a:p>
            <a:pPr marL="457200" indent="-457200">
              <a:buFontTx/>
              <a:buChar char="-"/>
            </a:pPr>
            <a:r>
              <a:rPr lang="cs-CZ" sz="2800" i="1" dirty="0">
                <a:solidFill>
                  <a:srgbClr val="00FF00"/>
                </a:solidFill>
              </a:rPr>
              <a:t>p</a:t>
            </a:r>
            <a:r>
              <a:rPr lang="cs-CZ" sz="2800" i="1" dirty="0" smtClean="0">
                <a:solidFill>
                  <a:srgbClr val="00FF00"/>
                </a:solidFill>
              </a:rPr>
              <a:t>ředením</a:t>
            </a:r>
          </a:p>
          <a:p>
            <a:pPr marL="457200" indent="-457200">
              <a:buFontTx/>
              <a:buChar char="-"/>
            </a:pPr>
            <a:r>
              <a:rPr lang="cs-CZ" sz="2800" i="1" dirty="0" err="1">
                <a:solidFill>
                  <a:srgbClr val="00B0F0"/>
                </a:solidFill>
              </a:rPr>
              <a:t>s</a:t>
            </a:r>
            <a:r>
              <a:rPr lang="cs-CZ" sz="2800" i="1" dirty="0" err="1" smtClean="0">
                <a:solidFill>
                  <a:srgbClr val="00B0F0"/>
                </a:solidFill>
              </a:rPr>
              <a:t>kaním</a:t>
            </a:r>
            <a:endParaRPr lang="cs-CZ" sz="2800" i="1" dirty="0" smtClean="0">
              <a:solidFill>
                <a:srgbClr val="00B0F0"/>
              </a:solidFill>
            </a:endParaRPr>
          </a:p>
          <a:p>
            <a:pPr marL="457200" indent="-457200">
              <a:buFontTx/>
              <a:buChar char="-"/>
            </a:pPr>
            <a:r>
              <a:rPr lang="cs-CZ" sz="2800" i="1" dirty="0">
                <a:solidFill>
                  <a:srgbClr val="FF0000"/>
                </a:solidFill>
              </a:rPr>
              <a:t>b</a:t>
            </a:r>
            <a:r>
              <a:rPr lang="cs-CZ" sz="2800" i="1" dirty="0" smtClean="0">
                <a:solidFill>
                  <a:srgbClr val="FF0000"/>
                </a:solidFill>
              </a:rPr>
              <a:t>arvením nebo potiskováním</a:t>
            </a:r>
          </a:p>
          <a:p>
            <a:pPr marL="457200" indent="-457200">
              <a:buFontTx/>
              <a:buChar char="-"/>
            </a:pPr>
            <a:r>
              <a:rPr lang="cs-CZ" sz="2800" i="1" dirty="0">
                <a:solidFill>
                  <a:srgbClr val="FF00FF"/>
                </a:solidFill>
              </a:rPr>
              <a:t>k</a:t>
            </a:r>
            <a:r>
              <a:rPr lang="cs-CZ" sz="2800" i="1" dirty="0" smtClean="0">
                <a:solidFill>
                  <a:srgbClr val="FF00FF"/>
                </a:solidFill>
              </a:rPr>
              <a:t>ombinací výše uvedených způsobů</a:t>
            </a:r>
          </a:p>
          <a:p>
            <a:pPr marL="457200" indent="-457200">
              <a:buFontTx/>
              <a:buChar char="-"/>
            </a:pPr>
            <a:endParaRPr lang="cs-CZ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Druhy efektních přízí</a:t>
            </a:r>
          </a:p>
          <a:p>
            <a:r>
              <a:rPr lang="cs-CZ" sz="2800" i="1" dirty="0" smtClean="0">
                <a:solidFill>
                  <a:srgbClr val="C00000"/>
                </a:solidFill>
              </a:rPr>
              <a:t>Nopková nit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92D050"/>
                </a:solidFill>
              </a:rPr>
              <a:t>– s výrazným nopkovým povrchem.</a:t>
            </a:r>
          </a:p>
          <a:p>
            <a:r>
              <a:rPr lang="cs-CZ" sz="2800" dirty="0" smtClean="0">
                <a:solidFill>
                  <a:srgbClr val="92D050"/>
                </a:solidFill>
              </a:rPr>
              <a:t>Efektu se docílí přidáním nopků do směsi nebo </a:t>
            </a:r>
          </a:p>
          <a:p>
            <a:r>
              <a:rPr lang="cs-CZ" sz="2800" dirty="0">
                <a:solidFill>
                  <a:srgbClr val="92D050"/>
                </a:solidFill>
              </a:rPr>
              <a:t>p</a:t>
            </a:r>
            <a:r>
              <a:rPr lang="cs-CZ" sz="2800" dirty="0" smtClean="0">
                <a:solidFill>
                  <a:srgbClr val="92D050"/>
                </a:solidFill>
              </a:rPr>
              <a:t>avučiny.</a:t>
            </a:r>
            <a:endParaRPr lang="cs-CZ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8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8786" y="404664"/>
            <a:ext cx="9190336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solidFill>
                  <a:srgbClr val="0000FF"/>
                </a:solidFill>
              </a:rPr>
              <a:t>Smyčková nit 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– na jejím povrchu jsou ve více </a:t>
            </a:r>
          </a:p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		nebo méně pravidelných </a:t>
            </a:r>
          </a:p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		vzdálenostech rozmístěny smyčky.</a:t>
            </a:r>
          </a:p>
          <a:p>
            <a:endParaRPr lang="cs-CZ" sz="28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sz="2800" i="1" dirty="0" err="1" smtClean="0">
                <a:solidFill>
                  <a:schemeClr val="bg2">
                    <a:lumMod val="25000"/>
                  </a:schemeClr>
                </a:solidFill>
              </a:rPr>
              <a:t>Flámková</a:t>
            </a:r>
            <a:r>
              <a:rPr lang="cs-CZ" sz="2800" i="1" dirty="0" smtClean="0">
                <a:solidFill>
                  <a:schemeClr val="bg2">
                    <a:lumMod val="25000"/>
                  </a:schemeClr>
                </a:solidFill>
              </a:rPr>
              <a:t> nit </a:t>
            </a:r>
            <a:r>
              <a:rPr lang="cs-CZ" sz="2800" i="1" dirty="0" smtClean="0">
                <a:solidFill>
                  <a:srgbClr val="CC00CC"/>
                </a:solidFill>
              </a:rPr>
              <a:t>–</a:t>
            </a:r>
            <a:r>
              <a:rPr lang="cs-CZ" sz="2800" dirty="0" smtClean="0">
                <a:solidFill>
                  <a:srgbClr val="CC00CC"/>
                </a:solidFill>
              </a:rPr>
              <a:t> s různobarevnými úseky. Žádaného</a:t>
            </a:r>
          </a:p>
          <a:p>
            <a:r>
              <a:rPr lang="cs-CZ" sz="2800" i="1" dirty="0">
                <a:solidFill>
                  <a:srgbClr val="CC00CC"/>
                </a:solidFill>
              </a:rPr>
              <a:t>	</a:t>
            </a:r>
            <a:r>
              <a:rPr lang="cs-CZ" sz="2800" i="1" dirty="0" smtClean="0">
                <a:solidFill>
                  <a:srgbClr val="CC00CC"/>
                </a:solidFill>
              </a:rPr>
              <a:t>		</a:t>
            </a:r>
            <a:r>
              <a:rPr lang="cs-CZ" sz="2800" dirty="0" smtClean="0">
                <a:solidFill>
                  <a:srgbClr val="CC00CC"/>
                </a:solidFill>
              </a:rPr>
              <a:t>efektu se dosáhne potištěním </a:t>
            </a:r>
          </a:p>
          <a:p>
            <a:r>
              <a:rPr lang="cs-CZ" sz="2800" dirty="0">
                <a:solidFill>
                  <a:srgbClr val="CC00CC"/>
                </a:solidFill>
              </a:rPr>
              <a:t>	</a:t>
            </a:r>
            <a:r>
              <a:rPr lang="cs-CZ" sz="2800" dirty="0" smtClean="0">
                <a:solidFill>
                  <a:srgbClr val="CC00CC"/>
                </a:solidFill>
              </a:rPr>
              <a:t>		přaden několika barevnými odstíny.</a:t>
            </a:r>
          </a:p>
          <a:p>
            <a:endParaRPr lang="cs-CZ" sz="2800" dirty="0">
              <a:solidFill>
                <a:srgbClr val="CC00CC"/>
              </a:solidFill>
            </a:endParaRPr>
          </a:p>
          <a:p>
            <a:r>
              <a:rPr lang="cs-CZ" sz="2800" i="1" dirty="0" smtClean="0">
                <a:solidFill>
                  <a:srgbClr val="00FF00"/>
                </a:solidFill>
              </a:rPr>
              <a:t>Spirálová nit </a:t>
            </a:r>
            <a:r>
              <a:rPr lang="cs-CZ" sz="2800" dirty="0" smtClean="0">
                <a:solidFill>
                  <a:srgbClr val="CC6600"/>
                </a:solidFill>
              </a:rPr>
              <a:t>– má spirálově zřasený povrch. Efektu</a:t>
            </a:r>
          </a:p>
          <a:p>
            <a:r>
              <a:rPr lang="cs-CZ" sz="2800" dirty="0">
                <a:solidFill>
                  <a:srgbClr val="CC6600"/>
                </a:solidFill>
              </a:rPr>
              <a:t>	</a:t>
            </a:r>
            <a:r>
              <a:rPr lang="cs-CZ" sz="2800" dirty="0" smtClean="0">
                <a:solidFill>
                  <a:srgbClr val="CC6600"/>
                </a:solidFill>
              </a:rPr>
              <a:t>	       se dosáhne </a:t>
            </a:r>
            <a:r>
              <a:rPr lang="cs-CZ" sz="2800" dirty="0" err="1" smtClean="0">
                <a:solidFill>
                  <a:srgbClr val="CC6600"/>
                </a:solidFill>
              </a:rPr>
              <a:t>skaním</a:t>
            </a:r>
            <a:r>
              <a:rPr lang="cs-CZ" sz="2800" dirty="0" smtClean="0">
                <a:solidFill>
                  <a:srgbClr val="CC6600"/>
                </a:solidFill>
              </a:rPr>
              <a:t>.</a:t>
            </a:r>
          </a:p>
          <a:p>
            <a:endParaRPr lang="cs-CZ" sz="2800" dirty="0">
              <a:solidFill>
                <a:srgbClr val="CC6600"/>
              </a:solidFill>
            </a:endParaRPr>
          </a:p>
          <a:p>
            <a:r>
              <a:rPr lang="cs-CZ" sz="2800" i="1" dirty="0" smtClean="0">
                <a:solidFill>
                  <a:srgbClr val="FF0000"/>
                </a:solidFill>
              </a:rPr>
              <a:t>Žíhaná nit </a:t>
            </a:r>
            <a:r>
              <a:rPr lang="cs-CZ" sz="2800" dirty="0" smtClean="0">
                <a:solidFill>
                  <a:srgbClr val="CC6600"/>
                </a:solidFill>
              </a:rPr>
              <a:t>–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v pravidelných délkách se opakuj dva</a:t>
            </a:r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	   barevné odstíny. Efektu se dosáhne </a:t>
            </a:r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	  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</a:rPr>
              <a:t>skaním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 dvou barevných odstínů.</a:t>
            </a: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395372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Obrázky přízí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568328" cy="353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126876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homspen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4302522"/>
            <a:ext cx="346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Příze nestejnoměrně předená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5894"/>
            <a:ext cx="4162028" cy="41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32040" y="3068960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Nopková  (vločková)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023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333</TotalTime>
  <Words>281</Words>
  <Application>Microsoft Office PowerPoint</Application>
  <PresentationFormat>Předvádění na obrazovce (4:3)</PresentationFormat>
  <Paragraphs>138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Shluk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Horvatova Marie</cp:lastModifiedBy>
  <cp:revision>29</cp:revision>
  <cp:lastPrinted>2012-08-29T09:06:59Z</cp:lastPrinted>
  <dcterms:created xsi:type="dcterms:W3CDTF">2012-08-27T10:19:28Z</dcterms:created>
  <dcterms:modified xsi:type="dcterms:W3CDTF">2013-03-26T08:23:19Z</dcterms:modified>
</cp:coreProperties>
</file>