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33CC"/>
    <a:srgbClr val="FF00FF"/>
    <a:srgbClr val="996600"/>
    <a:srgbClr val="CC00CC"/>
    <a:srgbClr val="0000FF"/>
    <a:srgbClr val="00CC00"/>
    <a:srgbClr val="FF3399"/>
    <a:srgbClr val="CC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EA4BB2-9721-4120-BA11-FA3EF4CCDF3B}" type="datetimeFigureOut">
              <a:rPr lang="cs-CZ" smtClean="0"/>
              <a:t>26.3.2013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50E50A-F57C-434B-A43A-E4350EAFFB8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4048" y="476672"/>
            <a:ext cx="3773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VY_52_INOVACE_ZBO2_3964HO</a:t>
            </a:r>
            <a:endParaRPr lang="cs-CZ" dirty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11247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Číslo šablony:   	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V/2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Datum vytvoření:</a:t>
            </a:r>
            <a:r>
              <a:rPr lang="cs-CZ" b="1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cs-CZ" b="1" smtClean="0">
                <a:solidFill>
                  <a:schemeClr val="bg2">
                    <a:lumMod val="25000"/>
                  </a:schemeClr>
                </a:solidFill>
              </a:rPr>
              <a:t>4.3.2013</a:t>
            </a:r>
          </a:p>
          <a:p>
            <a:r>
              <a:rPr lang="cs-CZ" b="1" smtClean="0">
                <a:solidFill>
                  <a:schemeClr val="bg2">
                    <a:lumMod val="25000"/>
                  </a:schemeClr>
                </a:solidFill>
              </a:rPr>
              <a:t>Autor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:		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Bc. Marie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H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orvátová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Určeno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Zbožíznalství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Tematická oblast:	Textilní zboží, tkaniny, pleteniny, netkané 			textilie, základy sortimentu oděvního zboží, 			kožešiny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Obor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vzdělání:	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Obchodník (66-41-L/01)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2. ročník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Název výukového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materiálu: Vady přízí, úpravárenské a zušlechťovací</a:t>
            </a: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		       procesy</a:t>
            </a: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byl vytvořen v souladu se ŠVP příslušného oboru vzdělání.</a:t>
            </a: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Popis využití: Název výukového materiálu byl vytvořen s pomocí programu PowerPoint, na závěr shrnutí a procvičování  </a:t>
            </a: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Výkladová hodina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 diskusí. Otázky k ověření znalostí.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69" y="219219"/>
            <a:ext cx="39687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2125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</a:rPr>
              <a:t>VADY PŘÍZÍ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8008" y="1196752"/>
            <a:ext cx="9062096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cs-CZ" sz="2800" dirty="0">
                <a:solidFill>
                  <a:srgbClr val="FF00FF"/>
                </a:solidFill>
              </a:rPr>
              <a:t>N</a:t>
            </a:r>
            <a:r>
              <a:rPr lang="cs-CZ" sz="2800" dirty="0" smtClean="0">
                <a:solidFill>
                  <a:srgbClr val="FF00FF"/>
                </a:solidFill>
              </a:rPr>
              <a:t>ečistá příze – obsahuje zbytky rostlinných </a:t>
            </a:r>
          </a:p>
          <a:p>
            <a:r>
              <a:rPr lang="cs-CZ" sz="2800" dirty="0">
                <a:solidFill>
                  <a:srgbClr val="FF00FF"/>
                </a:solidFill>
              </a:rPr>
              <a:t>	</a:t>
            </a:r>
            <a:r>
              <a:rPr lang="cs-CZ" sz="2800" dirty="0" smtClean="0">
                <a:solidFill>
                  <a:srgbClr val="FF00FF"/>
                </a:solidFill>
              </a:rPr>
              <a:t>		   nečistot nebo je zašpiněná</a:t>
            </a:r>
          </a:p>
          <a:p>
            <a:r>
              <a:rPr lang="cs-CZ" sz="2800" dirty="0">
                <a:solidFill>
                  <a:srgbClr val="FF00FF"/>
                </a:solidFill>
              </a:rPr>
              <a:t>	</a:t>
            </a:r>
            <a:r>
              <a:rPr lang="cs-CZ" sz="2800" dirty="0" smtClean="0">
                <a:solidFill>
                  <a:srgbClr val="FF00FF"/>
                </a:solidFill>
              </a:rPr>
              <a:t>		   v průběhu spřádacího procesu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cs-CZ" sz="2800" dirty="0" err="1" smtClean="0">
                <a:solidFill>
                  <a:srgbClr val="00CC00"/>
                </a:solidFill>
              </a:rPr>
              <a:t>Nopkovitost</a:t>
            </a:r>
            <a:r>
              <a:rPr lang="cs-CZ" sz="2800" dirty="0" smtClean="0">
                <a:solidFill>
                  <a:srgbClr val="00CC00"/>
                </a:solidFill>
              </a:rPr>
              <a:t> – jsou zapředené shluky pevně</a:t>
            </a:r>
          </a:p>
          <a:p>
            <a:r>
              <a:rPr lang="cs-CZ" sz="2800" dirty="0">
                <a:solidFill>
                  <a:srgbClr val="00CC00"/>
                </a:solidFill>
              </a:rPr>
              <a:t>	</a:t>
            </a:r>
            <a:r>
              <a:rPr lang="cs-CZ" sz="2800" dirty="0" smtClean="0">
                <a:solidFill>
                  <a:srgbClr val="00CC00"/>
                </a:solidFill>
              </a:rPr>
              <a:t>		  propletených vláken, působí</a:t>
            </a:r>
          </a:p>
          <a:p>
            <a:r>
              <a:rPr lang="cs-CZ" sz="2800" dirty="0">
                <a:solidFill>
                  <a:srgbClr val="00CC00"/>
                </a:solidFill>
              </a:rPr>
              <a:t>	</a:t>
            </a:r>
            <a:r>
              <a:rPr lang="cs-CZ" sz="2800" dirty="0" smtClean="0">
                <a:solidFill>
                  <a:srgbClr val="00CC00"/>
                </a:solidFill>
              </a:rPr>
              <a:t>		  dojmem uzlíčku, jsou hmatatelné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cs-CZ" sz="2800" dirty="0" smtClean="0">
                <a:solidFill>
                  <a:srgbClr val="0070C0"/>
                </a:solidFill>
              </a:rPr>
              <a:t>Nestejnoměrnost – jeví se slabší a silnější místa,</a:t>
            </a:r>
          </a:p>
          <a:p>
            <a:r>
              <a:rPr lang="cs-CZ" sz="2800" dirty="0">
                <a:solidFill>
                  <a:srgbClr val="0070C0"/>
                </a:solidFill>
              </a:rPr>
              <a:t>	</a:t>
            </a:r>
            <a:r>
              <a:rPr lang="cs-CZ" sz="2800" dirty="0" smtClean="0">
                <a:solidFill>
                  <a:srgbClr val="0070C0"/>
                </a:solidFill>
              </a:rPr>
              <a:t>		   snižuje se pevnost materiálu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cs-CZ" sz="2800" dirty="0" smtClean="0">
                <a:solidFill>
                  <a:srgbClr val="CC6600"/>
                </a:solidFill>
              </a:rPr>
              <a:t>Smyčky – vznikají malým napětím při dopřádání</a:t>
            </a:r>
          </a:p>
          <a:p>
            <a:r>
              <a:rPr lang="cs-CZ" sz="2800" dirty="0">
                <a:solidFill>
                  <a:srgbClr val="CC6600"/>
                </a:solidFill>
              </a:rPr>
              <a:t>	</a:t>
            </a:r>
            <a:r>
              <a:rPr lang="cs-CZ" sz="2800" dirty="0" smtClean="0">
                <a:solidFill>
                  <a:srgbClr val="CC6600"/>
                </a:solidFill>
              </a:rPr>
              <a:t>	   přízí, na niti vystupují kratší nebo</a:t>
            </a:r>
          </a:p>
          <a:p>
            <a:r>
              <a:rPr lang="cs-CZ" sz="2800" dirty="0">
                <a:solidFill>
                  <a:srgbClr val="CC6600"/>
                </a:solidFill>
              </a:rPr>
              <a:t>	</a:t>
            </a:r>
            <a:r>
              <a:rPr lang="cs-CZ" sz="2800" dirty="0" smtClean="0">
                <a:solidFill>
                  <a:srgbClr val="CC6600"/>
                </a:solidFill>
              </a:rPr>
              <a:t>	   delší smyčky</a:t>
            </a:r>
          </a:p>
          <a:p>
            <a:endParaRPr lang="cs-CZ" sz="2800" dirty="0" smtClean="0">
              <a:solidFill>
                <a:srgbClr val="0070C0"/>
              </a:solidFill>
            </a:endParaRPr>
          </a:p>
          <a:p>
            <a:endParaRPr lang="cs-CZ" sz="2800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1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6862" y="1052736"/>
            <a:ext cx="826380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cs-CZ" sz="2800" dirty="0" smtClean="0">
                <a:solidFill>
                  <a:srgbClr val="0000FF"/>
                </a:solidFill>
              </a:rPr>
              <a:t>Chlupatost – větší množství odstávajících </a:t>
            </a:r>
          </a:p>
          <a:p>
            <a:r>
              <a:rPr lang="cs-CZ" sz="2800" dirty="0">
                <a:solidFill>
                  <a:srgbClr val="0000FF"/>
                </a:solidFill>
              </a:rPr>
              <a:t>	</a:t>
            </a:r>
            <a:r>
              <a:rPr lang="cs-CZ" sz="2800" dirty="0" smtClean="0">
                <a:solidFill>
                  <a:srgbClr val="0000FF"/>
                </a:solidFill>
              </a:rPr>
              <a:t>		konců vláken na povrch nití</a:t>
            </a:r>
          </a:p>
          <a:p>
            <a:endParaRPr lang="cs-CZ" sz="2800" dirty="0" smtClean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cs-CZ" sz="2800" dirty="0" err="1" smtClean="0">
                <a:solidFill>
                  <a:srgbClr val="FF0000"/>
                </a:solidFill>
              </a:rPr>
              <a:t>Neprobarvenost</a:t>
            </a:r>
            <a:r>
              <a:rPr lang="cs-CZ" sz="2800" dirty="0" smtClean="0">
                <a:solidFill>
                  <a:srgbClr val="FF0000"/>
                </a:solidFill>
              </a:rPr>
              <a:t> – nitě nejsou uvnitř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		probarveny nebo proběleny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cs-CZ" sz="2800" dirty="0" smtClean="0">
                <a:solidFill>
                  <a:srgbClr val="CC6600"/>
                </a:solidFill>
              </a:rPr>
              <a:t>Nedostatečný zákrut – vada vynikne hlavně </a:t>
            </a:r>
          </a:p>
          <a:p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800" dirty="0" smtClean="0">
                <a:solidFill>
                  <a:srgbClr val="CC6600"/>
                </a:solidFill>
              </a:rPr>
              <a:t>     			při barvení –tmavší a světlejší </a:t>
            </a:r>
          </a:p>
          <a:p>
            <a:r>
              <a:rPr lang="cs-CZ" sz="2800" dirty="0">
                <a:solidFill>
                  <a:srgbClr val="CC6600"/>
                </a:solidFill>
              </a:rPr>
              <a:t>	</a:t>
            </a:r>
            <a:r>
              <a:rPr lang="cs-CZ" sz="2800" dirty="0" smtClean="0">
                <a:solidFill>
                  <a:srgbClr val="CC6600"/>
                </a:solidFill>
              </a:rPr>
              <a:t>		místa</a:t>
            </a:r>
            <a:endParaRPr lang="cs-CZ" sz="2800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3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0688"/>
            <a:ext cx="298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/>
              <a:t> </a:t>
            </a:r>
            <a:endParaRPr lang="cs-CZ" sz="2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620688"/>
            <a:ext cx="840967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ČÍSLOVÁNÍ PŘÍZÍ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70C0"/>
                </a:solidFill>
              </a:rPr>
              <a:t>Č</a:t>
            </a:r>
            <a:r>
              <a:rPr lang="cs-CZ" sz="2800" dirty="0" smtClean="0">
                <a:solidFill>
                  <a:srgbClr val="0070C0"/>
                </a:solidFill>
              </a:rPr>
              <a:t>íslo příze vyjadřuje její jemnost</a:t>
            </a:r>
          </a:p>
          <a:p>
            <a:endParaRPr lang="cs-CZ" sz="2800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FF0000"/>
                </a:solidFill>
              </a:rPr>
              <a:t>Dělí se na váhové a délkové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CC00CC"/>
                </a:solidFill>
              </a:rPr>
              <a:t>U délkového  číslování se mění délka a váha </a:t>
            </a:r>
          </a:p>
          <a:p>
            <a:r>
              <a:rPr lang="cs-CZ" sz="2800" dirty="0" smtClean="0">
                <a:solidFill>
                  <a:srgbClr val="CC00CC"/>
                </a:solidFill>
              </a:rPr>
              <a:t>    zůstává stejná</a:t>
            </a:r>
          </a:p>
          <a:p>
            <a:endParaRPr lang="cs-CZ" sz="2800" dirty="0" smtClean="0">
              <a:solidFill>
                <a:srgbClr val="CC00CC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CC00"/>
                </a:solidFill>
              </a:rPr>
              <a:t>U váhového číslování se mění váha a délka </a:t>
            </a:r>
          </a:p>
          <a:p>
            <a:r>
              <a:rPr lang="cs-CZ" sz="2800" dirty="0">
                <a:solidFill>
                  <a:srgbClr val="00CC00"/>
                </a:solidFill>
              </a:rPr>
              <a:t> </a:t>
            </a:r>
            <a:r>
              <a:rPr lang="cs-CZ" sz="2800" dirty="0" smtClean="0">
                <a:solidFill>
                  <a:srgbClr val="00CC00"/>
                </a:solidFill>
              </a:rPr>
              <a:t>   zůstává stejná</a:t>
            </a:r>
          </a:p>
          <a:p>
            <a:endParaRPr lang="cs-CZ" sz="2800" dirty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3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594019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u="sng" dirty="0" smtClean="0">
                <a:solidFill>
                  <a:srgbClr val="C00000"/>
                </a:solidFill>
              </a:rPr>
              <a:t>Metrické číslování</a:t>
            </a:r>
          </a:p>
          <a:p>
            <a:r>
              <a:rPr lang="cs-CZ" sz="2800" dirty="0" err="1">
                <a:solidFill>
                  <a:srgbClr val="00B050"/>
                </a:solidFill>
              </a:rPr>
              <a:t>č</a:t>
            </a:r>
            <a:r>
              <a:rPr lang="cs-CZ" sz="2800" dirty="0" err="1" smtClean="0">
                <a:solidFill>
                  <a:srgbClr val="00B050"/>
                </a:solidFill>
              </a:rPr>
              <a:t>m</a:t>
            </a:r>
            <a:r>
              <a:rPr lang="cs-CZ" sz="2800" dirty="0" smtClean="0">
                <a:solidFill>
                  <a:srgbClr val="00B050"/>
                </a:solidFill>
              </a:rPr>
              <a:t> = číslo metrické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Základem metrického číslování je hodnota:</a:t>
            </a:r>
          </a:p>
          <a:p>
            <a:r>
              <a:rPr lang="cs-CZ" sz="2800" dirty="0" smtClean="0">
                <a:solidFill>
                  <a:srgbClr val="0000FF"/>
                </a:solidFill>
              </a:rPr>
              <a:t>		1000 m</a:t>
            </a:r>
            <a:endParaRPr lang="cs-CZ" sz="2800" dirty="0">
              <a:solidFill>
                <a:srgbClr val="0000FF"/>
              </a:solidFill>
            </a:endParaRPr>
          </a:p>
          <a:p>
            <a:r>
              <a:rPr lang="cs-CZ" sz="2800" dirty="0" err="1">
                <a:solidFill>
                  <a:srgbClr val="0000FF"/>
                </a:solidFill>
              </a:rPr>
              <a:t>č</a:t>
            </a:r>
            <a:r>
              <a:rPr lang="cs-CZ" sz="2800" dirty="0" err="1" smtClean="0">
                <a:solidFill>
                  <a:srgbClr val="0000FF"/>
                </a:solidFill>
              </a:rPr>
              <a:t>m</a:t>
            </a:r>
            <a:r>
              <a:rPr lang="cs-CZ" sz="2800" dirty="0" smtClean="0">
                <a:solidFill>
                  <a:srgbClr val="0000FF"/>
                </a:solidFill>
              </a:rPr>
              <a:t> 1/1=		      = přadeno o délce 1000 m </a:t>
            </a:r>
          </a:p>
          <a:p>
            <a:r>
              <a:rPr lang="cs-CZ" sz="2800" dirty="0">
                <a:solidFill>
                  <a:srgbClr val="0000FF"/>
                </a:solidFill>
              </a:rPr>
              <a:t>	</a:t>
            </a:r>
            <a:r>
              <a:rPr lang="cs-CZ" sz="2800" dirty="0" smtClean="0">
                <a:solidFill>
                  <a:srgbClr val="0000FF"/>
                </a:solidFill>
              </a:rPr>
              <a:t>	  1 kg	  váží 1 kilogram</a:t>
            </a:r>
          </a:p>
          <a:p>
            <a:r>
              <a:rPr lang="cs-CZ" sz="2800" dirty="0" smtClean="0">
                <a:solidFill>
                  <a:srgbClr val="FF00FF"/>
                </a:solidFill>
              </a:rPr>
              <a:t>		</a:t>
            </a:r>
            <a:r>
              <a:rPr lang="cs-CZ" sz="2800" dirty="0" smtClean="0">
                <a:solidFill>
                  <a:srgbClr val="CC0000"/>
                </a:solidFill>
              </a:rPr>
              <a:t>  12 000 m</a:t>
            </a:r>
            <a:endParaRPr lang="cs-CZ" sz="2800" dirty="0">
              <a:solidFill>
                <a:srgbClr val="CC0000"/>
              </a:solidFill>
            </a:endParaRPr>
          </a:p>
          <a:p>
            <a:r>
              <a:rPr lang="cs-CZ" sz="2800" dirty="0" err="1">
                <a:solidFill>
                  <a:srgbClr val="CC0000"/>
                </a:solidFill>
              </a:rPr>
              <a:t>č</a:t>
            </a:r>
            <a:r>
              <a:rPr lang="cs-CZ" sz="2800" dirty="0" err="1" smtClean="0">
                <a:solidFill>
                  <a:srgbClr val="CC0000"/>
                </a:solidFill>
              </a:rPr>
              <a:t>m</a:t>
            </a:r>
            <a:r>
              <a:rPr lang="cs-CZ" sz="2800" dirty="0" smtClean="0">
                <a:solidFill>
                  <a:srgbClr val="CC0000"/>
                </a:solidFill>
              </a:rPr>
              <a:t> 12/1 =                = přadeno o  délce 12 000</a:t>
            </a:r>
          </a:p>
          <a:p>
            <a:r>
              <a:rPr lang="cs-CZ" sz="2800" dirty="0">
                <a:solidFill>
                  <a:srgbClr val="CC0000"/>
                </a:solidFill>
              </a:rPr>
              <a:t>	</a:t>
            </a:r>
            <a:r>
              <a:rPr lang="cs-CZ" sz="2800" dirty="0" smtClean="0">
                <a:solidFill>
                  <a:srgbClr val="CC0000"/>
                </a:solidFill>
              </a:rPr>
              <a:t>	    1 kg          metrů váží 1 kg</a:t>
            </a:r>
          </a:p>
          <a:p>
            <a:endParaRPr lang="cs-CZ" sz="2800" dirty="0" smtClean="0">
              <a:solidFill>
                <a:srgbClr val="CC0000"/>
              </a:solidFill>
            </a:endParaRPr>
          </a:p>
          <a:p>
            <a:r>
              <a:rPr lang="cs-CZ" sz="2800" dirty="0" smtClean="0">
                <a:solidFill>
                  <a:srgbClr val="996600"/>
                </a:solidFill>
              </a:rPr>
              <a:t>Z uvedených příkladů plyne, že čím vyšší číslo</a:t>
            </a:r>
          </a:p>
          <a:p>
            <a:r>
              <a:rPr lang="cs-CZ" sz="2800" dirty="0" smtClean="0">
                <a:solidFill>
                  <a:srgbClr val="996600"/>
                </a:solidFill>
              </a:rPr>
              <a:t>metrické, tím bude příze slabší</a:t>
            </a:r>
          </a:p>
          <a:p>
            <a:endParaRPr lang="cs-CZ" sz="2800" dirty="0">
              <a:solidFill>
                <a:srgbClr val="FF00FF"/>
              </a:solidFill>
            </a:endParaRPr>
          </a:p>
          <a:p>
            <a:endParaRPr lang="cs-CZ" sz="2800" dirty="0">
              <a:solidFill>
                <a:srgbClr val="FF00FF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2339752" y="2420888"/>
            <a:ext cx="151216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555776" y="3717032"/>
            <a:ext cx="165618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04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462" y="446562"/>
            <a:ext cx="8586005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u="sng" dirty="0" smtClean="0">
                <a:solidFill>
                  <a:srgbClr val="FF3399"/>
                </a:solidFill>
              </a:rPr>
              <a:t>Číslování váhové</a:t>
            </a:r>
          </a:p>
          <a:p>
            <a:r>
              <a:rPr lang="cs-CZ" sz="2800" dirty="0" smtClean="0">
                <a:solidFill>
                  <a:schemeClr val="bg2">
                    <a:lumMod val="50000"/>
                  </a:schemeClr>
                </a:solidFill>
              </a:rPr>
              <a:t>Využívá se pro příze z přírodního hedvábí, </a:t>
            </a:r>
          </a:p>
          <a:p>
            <a:r>
              <a:rPr lang="cs-CZ" sz="2800" dirty="0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cs-CZ" sz="2800" dirty="0" smtClean="0">
                <a:solidFill>
                  <a:schemeClr val="bg2">
                    <a:lumMod val="50000"/>
                  </a:schemeClr>
                </a:solidFill>
              </a:rPr>
              <a:t> chemického hedvábí (syntetického)</a:t>
            </a:r>
          </a:p>
          <a:p>
            <a:r>
              <a:rPr lang="cs-CZ" sz="2800" dirty="0" smtClean="0">
                <a:solidFill>
                  <a:schemeClr val="accent2"/>
                </a:solidFill>
              </a:rPr>
              <a:t>Základem je legální titr značený </a:t>
            </a:r>
            <a:r>
              <a:rPr lang="cs-CZ" sz="2800" b="1" i="1" u="sng" dirty="0" err="1" smtClean="0">
                <a:solidFill>
                  <a:schemeClr val="accent2"/>
                </a:solidFill>
              </a:rPr>
              <a:t>Td</a:t>
            </a:r>
            <a:r>
              <a:rPr lang="cs-CZ" sz="2800" dirty="0" smtClean="0">
                <a:solidFill>
                  <a:schemeClr val="accent2"/>
                </a:solidFill>
              </a:rPr>
              <a:t> nebo </a:t>
            </a:r>
            <a:r>
              <a:rPr lang="cs-CZ" sz="2800" b="1" i="1" u="sng" dirty="0" smtClean="0">
                <a:solidFill>
                  <a:schemeClr val="accent2"/>
                </a:solidFill>
              </a:rPr>
              <a:t>den</a:t>
            </a:r>
            <a:endParaRPr lang="cs-CZ" sz="2800" dirty="0" smtClean="0">
              <a:solidFill>
                <a:schemeClr val="accent2"/>
              </a:solidFill>
            </a:endParaRPr>
          </a:p>
          <a:p>
            <a:r>
              <a:rPr lang="cs-CZ" sz="2800" dirty="0" smtClean="0">
                <a:solidFill>
                  <a:schemeClr val="accent2"/>
                </a:solidFill>
              </a:rPr>
              <a:t>		       9 000 m</a:t>
            </a:r>
            <a:endParaRPr lang="cs-CZ" sz="2800" dirty="0">
              <a:solidFill>
                <a:schemeClr val="accent2"/>
              </a:solidFill>
            </a:endParaRPr>
          </a:p>
          <a:p>
            <a:r>
              <a:rPr lang="cs-CZ" sz="2800" dirty="0" err="1" smtClean="0">
                <a:solidFill>
                  <a:schemeClr val="accent2"/>
                </a:solidFill>
              </a:rPr>
              <a:t>Td</a:t>
            </a:r>
            <a:r>
              <a:rPr lang="cs-CZ" sz="2800" dirty="0" smtClean="0">
                <a:solidFill>
                  <a:schemeClr val="accent2"/>
                </a:solidFill>
              </a:rPr>
              <a:t> (den) 1/1 =               = přadeno o délce</a:t>
            </a:r>
          </a:p>
          <a:p>
            <a:r>
              <a:rPr lang="cs-CZ" sz="2800" dirty="0" smtClean="0">
                <a:solidFill>
                  <a:schemeClr val="accent2"/>
                </a:solidFill>
              </a:rPr>
              <a:t>		        1 g            9 000 m váží 1 gram</a:t>
            </a:r>
          </a:p>
          <a:p>
            <a:endParaRPr lang="cs-CZ" sz="2800" dirty="0" smtClean="0">
              <a:solidFill>
                <a:schemeClr val="accent2"/>
              </a:solidFill>
            </a:endParaRPr>
          </a:p>
          <a:p>
            <a:r>
              <a:rPr lang="cs-CZ" sz="2800" dirty="0">
                <a:solidFill>
                  <a:schemeClr val="accent2"/>
                </a:solidFill>
              </a:rPr>
              <a:t>	</a:t>
            </a:r>
            <a:r>
              <a:rPr lang="cs-CZ" sz="2800" dirty="0" smtClean="0">
                <a:solidFill>
                  <a:schemeClr val="accent2"/>
                </a:solidFill>
              </a:rPr>
              <a:t>		 9 000 m</a:t>
            </a:r>
            <a:endParaRPr lang="cs-CZ" sz="2800" dirty="0">
              <a:solidFill>
                <a:schemeClr val="accent2"/>
              </a:solidFill>
            </a:endParaRPr>
          </a:p>
          <a:p>
            <a:r>
              <a:rPr lang="cs-CZ" sz="2800" dirty="0" err="1" smtClean="0">
                <a:solidFill>
                  <a:schemeClr val="accent2"/>
                </a:solidFill>
              </a:rPr>
              <a:t>Td</a:t>
            </a:r>
            <a:r>
              <a:rPr lang="cs-CZ" sz="2800" dirty="0" smtClean="0">
                <a:solidFill>
                  <a:schemeClr val="accent2"/>
                </a:solidFill>
              </a:rPr>
              <a:t> (den) 55/1=                = předeno o délce</a:t>
            </a:r>
          </a:p>
          <a:p>
            <a:r>
              <a:rPr lang="cs-CZ" sz="2800" dirty="0">
                <a:solidFill>
                  <a:schemeClr val="accent2"/>
                </a:solidFill>
              </a:rPr>
              <a:t>	</a:t>
            </a:r>
            <a:r>
              <a:rPr lang="cs-CZ" sz="2800" dirty="0" smtClean="0">
                <a:solidFill>
                  <a:schemeClr val="accent2"/>
                </a:solidFill>
              </a:rPr>
              <a:t>		    55 g        9 000 m váží 55 g</a:t>
            </a:r>
          </a:p>
          <a:p>
            <a:r>
              <a:rPr lang="cs-CZ" sz="2800" dirty="0">
                <a:solidFill>
                  <a:srgbClr val="00CC00"/>
                </a:solidFill>
              </a:rPr>
              <a:t>Druhá příze je 55x silnější než první</a:t>
            </a:r>
          </a:p>
          <a:p>
            <a:r>
              <a:rPr lang="cs-CZ" sz="2800" dirty="0">
                <a:solidFill>
                  <a:srgbClr val="0000FF"/>
                </a:solidFill>
              </a:rPr>
              <a:t>Čím bude číslo titru vyšší, tím bude říze </a:t>
            </a:r>
            <a:r>
              <a:rPr lang="cs-CZ" sz="2800" dirty="0" smtClean="0">
                <a:solidFill>
                  <a:srgbClr val="0000FF"/>
                </a:solidFill>
              </a:rPr>
              <a:t> </a:t>
            </a:r>
            <a:r>
              <a:rPr lang="cs-CZ" sz="2800" dirty="0">
                <a:solidFill>
                  <a:srgbClr val="0000FF"/>
                </a:solidFill>
              </a:rPr>
              <a:t>silnější</a:t>
            </a:r>
          </a:p>
          <a:p>
            <a:endParaRPr lang="cs-CZ" sz="2800" dirty="0" smtClean="0">
              <a:solidFill>
                <a:srgbClr val="0000FF"/>
              </a:solidFill>
            </a:endParaRPr>
          </a:p>
          <a:p>
            <a:endParaRPr lang="cs-CZ" sz="2800" dirty="0">
              <a:solidFill>
                <a:schemeClr val="accent2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059832" y="2852936"/>
            <a:ext cx="151216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75856" y="4509120"/>
            <a:ext cx="151216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64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37247"/>
            <a:ext cx="8501045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00CC00"/>
                </a:solidFill>
              </a:rPr>
              <a:t>Z hlediska mezinárodního číslování je rozšířené</a:t>
            </a:r>
          </a:p>
          <a:p>
            <a:r>
              <a:rPr lang="cs-CZ" sz="2800" dirty="0">
                <a:solidFill>
                  <a:srgbClr val="00CC00"/>
                </a:solidFill>
              </a:rPr>
              <a:t>č</a:t>
            </a:r>
            <a:r>
              <a:rPr lang="cs-CZ" sz="2800" dirty="0" smtClean="0">
                <a:solidFill>
                  <a:srgbClr val="00CC00"/>
                </a:solidFill>
              </a:rPr>
              <a:t>íslování </a:t>
            </a:r>
            <a:r>
              <a:rPr lang="cs-CZ" sz="2800" b="1" i="1" u="sng" dirty="0" smtClean="0">
                <a:solidFill>
                  <a:srgbClr val="FF0000"/>
                </a:solidFill>
              </a:rPr>
              <a:t>tex</a:t>
            </a:r>
          </a:p>
          <a:p>
            <a:r>
              <a:rPr lang="cs-CZ" sz="2800" dirty="0" smtClean="0">
                <a:solidFill>
                  <a:srgbClr val="CC00CC"/>
                </a:solidFill>
              </a:rPr>
              <a:t>Základní jednotkou pro střední příze je tex 1,</a:t>
            </a:r>
          </a:p>
          <a:p>
            <a:r>
              <a:rPr lang="cs-CZ" sz="2800" dirty="0">
                <a:solidFill>
                  <a:srgbClr val="CC00CC"/>
                </a:solidFill>
              </a:rPr>
              <a:t>k</a:t>
            </a:r>
            <a:r>
              <a:rPr lang="cs-CZ" sz="2800" dirty="0" smtClean="0">
                <a:solidFill>
                  <a:srgbClr val="CC00CC"/>
                </a:solidFill>
              </a:rPr>
              <a:t>terá má hodnotu :</a:t>
            </a:r>
          </a:p>
          <a:p>
            <a:r>
              <a:rPr lang="cs-CZ" sz="2800" dirty="0" smtClean="0">
                <a:solidFill>
                  <a:srgbClr val="3333CC"/>
                </a:solidFill>
              </a:rPr>
              <a:t>	     1 000 m</a:t>
            </a:r>
            <a:endParaRPr lang="cs-CZ" sz="2800" dirty="0">
              <a:solidFill>
                <a:srgbClr val="3333CC"/>
              </a:solidFill>
            </a:endParaRPr>
          </a:p>
          <a:p>
            <a:r>
              <a:rPr lang="cs-CZ" sz="2800" dirty="0" smtClean="0">
                <a:solidFill>
                  <a:srgbClr val="3333CC"/>
                </a:solidFill>
              </a:rPr>
              <a:t>1 tex =               = značí, že přadeno o délce</a:t>
            </a:r>
          </a:p>
          <a:p>
            <a:r>
              <a:rPr lang="cs-CZ" sz="2800" dirty="0">
                <a:solidFill>
                  <a:srgbClr val="3333CC"/>
                </a:solidFill>
              </a:rPr>
              <a:t>	</a:t>
            </a:r>
            <a:r>
              <a:rPr lang="cs-CZ" sz="2800" dirty="0" smtClean="0">
                <a:solidFill>
                  <a:srgbClr val="3333CC"/>
                </a:solidFill>
              </a:rPr>
              <a:t>	1 g         1 000 m váží 1 gram</a:t>
            </a:r>
          </a:p>
          <a:p>
            <a:r>
              <a:rPr lang="cs-CZ" sz="2800" dirty="0" smtClean="0"/>
              <a:t>     	       1 000 m</a:t>
            </a:r>
            <a:endParaRPr lang="cs-CZ" sz="2800" dirty="0"/>
          </a:p>
          <a:p>
            <a:r>
              <a:rPr lang="cs-CZ" sz="2800" dirty="0" smtClean="0"/>
              <a:t>20 tex =              = přadeno o délce 1 000 m</a:t>
            </a:r>
          </a:p>
          <a:p>
            <a:r>
              <a:rPr lang="cs-CZ" sz="2800" dirty="0"/>
              <a:t>	</a:t>
            </a:r>
            <a:r>
              <a:rPr lang="cs-CZ" sz="2800" dirty="0" smtClean="0"/>
              <a:t>	20 g        váží 20 gramů</a:t>
            </a:r>
          </a:p>
          <a:p>
            <a:r>
              <a:rPr lang="cs-CZ" sz="2800" dirty="0" smtClean="0">
                <a:solidFill>
                  <a:srgbClr val="CC0000"/>
                </a:solidFill>
              </a:rPr>
              <a:t>Jde o váhové číslování a konstantní jednotka</a:t>
            </a:r>
          </a:p>
          <a:p>
            <a:r>
              <a:rPr lang="cs-CZ" sz="2800" dirty="0">
                <a:solidFill>
                  <a:srgbClr val="CC0000"/>
                </a:solidFill>
              </a:rPr>
              <a:t>j</a:t>
            </a:r>
            <a:r>
              <a:rPr lang="cs-CZ" sz="2800" dirty="0" smtClean="0">
                <a:solidFill>
                  <a:srgbClr val="CC0000"/>
                </a:solidFill>
              </a:rPr>
              <a:t>e 1 000 metrů.</a:t>
            </a:r>
          </a:p>
          <a:p>
            <a:endParaRPr lang="cs-CZ" sz="2800" dirty="0" smtClean="0">
              <a:solidFill>
                <a:srgbClr val="CC00CC"/>
              </a:solidFill>
            </a:endParaRPr>
          </a:p>
          <a:p>
            <a:endParaRPr lang="cs-CZ" sz="2800" dirty="0">
              <a:solidFill>
                <a:srgbClr val="CC00CC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2195736" y="2996952"/>
            <a:ext cx="144016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339752" y="4293096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72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324715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Úpravárenské procesy přízí</a:t>
            </a:r>
          </a:p>
          <a:p>
            <a:endParaRPr lang="cs-CZ" sz="2800" dirty="0">
              <a:solidFill>
                <a:srgbClr val="3333CC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snova je při tkaní nejvíce namáhaná, </a:t>
            </a:r>
          </a:p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   zpevňuje se klížením, škrobením</a:t>
            </a:r>
          </a:p>
          <a:p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cs-CZ" sz="2800" dirty="0" smtClean="0">
                <a:solidFill>
                  <a:srgbClr val="FFC000"/>
                </a:solidFill>
              </a:rPr>
              <a:t>barvení – na požadovaný odstín</a:t>
            </a:r>
          </a:p>
          <a:p>
            <a:endParaRPr lang="cs-CZ" sz="2800" dirty="0" smtClean="0">
              <a:solidFill>
                <a:srgbClr val="FFC00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cs-CZ" sz="2800" dirty="0">
                <a:solidFill>
                  <a:srgbClr val="FF0000"/>
                </a:solidFill>
              </a:rPr>
              <a:t>b</a:t>
            </a:r>
            <a:r>
              <a:rPr lang="cs-CZ" sz="2800" dirty="0" smtClean="0">
                <a:solidFill>
                  <a:srgbClr val="FF0000"/>
                </a:solidFill>
              </a:rPr>
              <a:t>ělení – docílení bělosti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cs-CZ" sz="2800" dirty="0">
                <a:solidFill>
                  <a:srgbClr val="00B050"/>
                </a:solidFill>
              </a:rPr>
              <a:t>o</a:t>
            </a:r>
            <a:r>
              <a:rPr lang="cs-CZ" sz="2800" dirty="0" smtClean="0">
                <a:solidFill>
                  <a:srgbClr val="00B050"/>
                </a:solidFill>
              </a:rPr>
              <a:t>palování – odstraňují se drobné odstávající</a:t>
            </a:r>
          </a:p>
          <a:p>
            <a:r>
              <a:rPr lang="cs-CZ" sz="2800" dirty="0">
                <a:solidFill>
                  <a:srgbClr val="00B050"/>
                </a:solidFill>
              </a:rPr>
              <a:t>	</a:t>
            </a:r>
            <a:r>
              <a:rPr lang="cs-CZ" sz="2800" dirty="0" smtClean="0">
                <a:solidFill>
                  <a:srgbClr val="00B050"/>
                </a:solidFill>
              </a:rPr>
              <a:t>               chloupky</a:t>
            </a:r>
          </a:p>
          <a:p>
            <a:pPr marL="457200" indent="-457200">
              <a:buFont typeface="Wingdings" pitchFamily="2" charset="2"/>
              <a:buChar char="§"/>
            </a:pPr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ú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pravy se provádí podle použití výrobku</a:t>
            </a:r>
          </a:p>
          <a:p>
            <a:pPr marL="457200" indent="-457200">
              <a:buFont typeface="Wingdings" pitchFamily="2" charset="2"/>
              <a:buChar char="§"/>
            </a:pPr>
            <a:endParaRPr lang="cs-CZ" sz="2800" dirty="0" smtClean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4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0688"/>
            <a:ext cx="781816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Otázky k opakování </a:t>
            </a:r>
          </a:p>
          <a:p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chemeClr val="bg2">
                    <a:lumMod val="50000"/>
                  </a:schemeClr>
                </a:solidFill>
              </a:rPr>
              <a:t>Které vady se nejčastěji vyskytují u přízí?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92D050"/>
                </a:solidFill>
              </a:rPr>
              <a:t>Jaké máme číslování přízí?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FF00FF"/>
                </a:solidFill>
              </a:rPr>
              <a:t>Jaké úpravy se provádějí u přízí?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3333CC"/>
                </a:solidFill>
              </a:rPr>
              <a:t>Uveďte příklad metrického číslování.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CC0000"/>
                </a:solidFill>
              </a:rPr>
              <a:t>Uveďte příklad váhového číslování.</a:t>
            </a:r>
            <a:endParaRPr lang="cs-CZ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480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</TotalTime>
  <Words>181</Words>
  <Application>Microsoft Office PowerPoint</Application>
  <PresentationFormat>Předvádění na obrazovce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--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Horvatova Marie</cp:lastModifiedBy>
  <cp:revision>31</cp:revision>
  <cp:lastPrinted>2012-08-29T09:06:59Z</cp:lastPrinted>
  <dcterms:created xsi:type="dcterms:W3CDTF">2012-08-27T10:19:28Z</dcterms:created>
  <dcterms:modified xsi:type="dcterms:W3CDTF">2013-03-26T08:23:40Z</dcterms:modified>
</cp:coreProperties>
</file>