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3" r:id="rId19"/>
    <p:sldId id="274" r:id="rId20"/>
    <p:sldId id="275" r:id="rId21"/>
    <p:sldId id="272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CC33"/>
    <a:srgbClr val="0000FF"/>
    <a:srgbClr val="CC0099"/>
    <a:srgbClr val="FF0000"/>
    <a:srgbClr val="FF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4C53C-8587-4F55-9330-C81813A8F9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7A1DD-6303-4385-BFE8-EBAC20012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09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7A1DD-6303-4385-BFE8-EBAC2001210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11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773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VY_52_INOVACE_ZBO2_4064HO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1124745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</a:t>
            </a:r>
            <a:r>
              <a:rPr lang="cs-CZ" b="1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cs-CZ" b="1" smtClean="0">
                <a:solidFill>
                  <a:schemeClr val="bg2">
                    <a:lumMod val="25000"/>
                  </a:schemeClr>
                </a:solidFill>
              </a:rPr>
              <a:t>5.3.2013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Autor: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T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extilní zboží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materiálu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kaniny, pleteniny, netkané textilie – 		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                  základní pojmy, základní vazby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Materiál byl vytvořen v souladu se ŠVP příslušného oboru vzdělání.</a:t>
            </a: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Popis využití: Název výukového materiálu byl vytvořen s pomocí programu PowerPoint, na závěr shrnutí </a:t>
            </a:r>
            <a:br>
              <a:rPr lang="cs-CZ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a procvičování  kontrolních otázek.</a:t>
            </a: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Výkladová hodina s procvičováním – diskuze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219"/>
            <a:ext cx="3968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40486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Od těchto základních vazeb jsou pak odvozeny</a:t>
            </a:r>
          </a:p>
          <a:p>
            <a:r>
              <a:rPr lang="cs-CZ" sz="2800" dirty="0">
                <a:solidFill>
                  <a:srgbClr val="FF0000"/>
                </a:solidFill>
              </a:rPr>
              <a:t>d</a:t>
            </a:r>
            <a:r>
              <a:rPr lang="cs-CZ" sz="2800" dirty="0" smtClean="0">
                <a:solidFill>
                  <a:srgbClr val="FF0000"/>
                </a:solidFill>
              </a:rPr>
              <a:t>alší textilní vazby, rozmanité struktury 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a vzhledu.</a:t>
            </a:r>
          </a:p>
          <a:p>
            <a:r>
              <a:rPr lang="cs-CZ" sz="2800" dirty="0" smtClean="0">
                <a:solidFill>
                  <a:srgbClr val="00B050"/>
                </a:solidFill>
              </a:rPr>
              <a:t>Jsou to například vazby: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C000"/>
                </a:solidFill>
              </a:rPr>
              <a:t>r</a:t>
            </a:r>
            <a:r>
              <a:rPr lang="cs-CZ" sz="2800" dirty="0" smtClean="0">
                <a:solidFill>
                  <a:srgbClr val="FFC000"/>
                </a:solidFill>
              </a:rPr>
              <a:t>ypsová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anamová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00B0F0"/>
                </a:solidFill>
              </a:rPr>
              <a:t>k</a:t>
            </a:r>
            <a:r>
              <a:rPr lang="cs-CZ" sz="2800" dirty="0" smtClean="0">
                <a:solidFill>
                  <a:srgbClr val="00B0F0"/>
                </a:solidFill>
              </a:rPr>
              <a:t>epr zesílený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C00000"/>
                </a:solidFill>
              </a:rPr>
              <a:t>k</a:t>
            </a:r>
            <a:r>
              <a:rPr lang="cs-CZ" sz="2800" dirty="0" smtClean="0">
                <a:solidFill>
                  <a:srgbClr val="C00000"/>
                </a:solidFill>
              </a:rPr>
              <a:t>epr hrotový </a:t>
            </a:r>
            <a:endParaRPr lang="cs-CZ" sz="2800" dirty="0">
              <a:solidFill>
                <a:srgbClr val="C0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7030A0"/>
                </a:solidFill>
              </a:rPr>
              <a:t>k</a:t>
            </a:r>
            <a:r>
              <a:rPr lang="cs-CZ" sz="2800" dirty="0" smtClean="0">
                <a:solidFill>
                  <a:srgbClr val="7030A0"/>
                </a:solidFill>
              </a:rPr>
              <a:t>epr lomený</a:t>
            </a:r>
            <a:endParaRPr lang="cs-CZ" sz="2800" dirty="0">
              <a:solidFill>
                <a:srgbClr val="7030A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accent3"/>
                </a:solidFill>
              </a:rPr>
              <a:t>a</a:t>
            </a:r>
            <a:r>
              <a:rPr lang="cs-CZ" sz="2800" dirty="0" smtClean="0">
                <a:solidFill>
                  <a:schemeClr val="accent3"/>
                </a:solidFill>
              </a:rPr>
              <a:t>tlas zesílený atd.</a:t>
            </a:r>
          </a:p>
          <a:p>
            <a:r>
              <a:rPr lang="cs-CZ" sz="2800" dirty="0" smtClean="0"/>
              <a:t>					</a:t>
            </a:r>
            <a:r>
              <a:rPr lang="cs-CZ" sz="1600" dirty="0" smtClean="0"/>
              <a:t>ryps podélný</a:t>
            </a:r>
            <a:endParaRPr lang="cs-CZ" sz="28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76533"/>
              </p:ext>
            </p:extLst>
          </p:nvPr>
        </p:nvGraphicFramePr>
        <p:xfrm>
          <a:off x="4932042" y="2060848"/>
          <a:ext cx="3600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257748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774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748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774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748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774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748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7748"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x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82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PLETENÍ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01252" y="1484783"/>
            <a:ext cx="874149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>
                <a:solidFill>
                  <a:srgbClr val="FF0000"/>
                </a:solidFill>
              </a:rPr>
              <a:t>Pletení je způsob výroby </a:t>
            </a:r>
            <a:r>
              <a:rPr lang="cs-CZ" sz="2800" b="1" u="sng" dirty="0" smtClean="0">
                <a:solidFill>
                  <a:srgbClr val="FF0000"/>
                </a:solidFill>
              </a:rPr>
              <a:t>pletenin</a:t>
            </a:r>
            <a:r>
              <a:rPr lang="cs-CZ" sz="2800" dirty="0" smtClean="0">
                <a:solidFill>
                  <a:srgbClr val="FF0000"/>
                </a:solidFill>
              </a:rPr>
              <a:t> (úpletů)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b="1" u="sng" dirty="0" smtClean="0">
                <a:solidFill>
                  <a:srgbClr val="00B0F0"/>
                </a:solidFill>
              </a:rPr>
              <a:t>Pletenina</a:t>
            </a:r>
            <a:r>
              <a:rPr lang="cs-CZ" sz="2800" dirty="0" smtClean="0">
                <a:solidFill>
                  <a:srgbClr val="00B0F0"/>
                </a:solidFill>
              </a:rPr>
              <a:t> (úplet) je plošná textilie vytvořená </a:t>
            </a:r>
          </a:p>
          <a:p>
            <a:r>
              <a:rPr lang="cs-CZ" sz="2800" dirty="0">
                <a:solidFill>
                  <a:srgbClr val="00B0F0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   postupným ohýbáním jednotlivých nití v kličky</a:t>
            </a:r>
          </a:p>
          <a:p>
            <a:r>
              <a:rPr lang="cs-CZ" sz="2800" dirty="0">
                <a:solidFill>
                  <a:srgbClr val="00B0F0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   a vzájemným provlékáním.</a:t>
            </a:r>
          </a:p>
          <a:p>
            <a:endParaRPr lang="cs-CZ" sz="2800" dirty="0">
              <a:solidFill>
                <a:srgbClr val="FF00FF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FF00FF"/>
                </a:solidFill>
              </a:rPr>
              <a:t>Řádek oček – seskupení oček po šířce tvořící</a:t>
            </a:r>
          </a:p>
          <a:p>
            <a:r>
              <a:rPr lang="cs-CZ" sz="2800" dirty="0">
                <a:solidFill>
                  <a:srgbClr val="FF00FF"/>
                </a:solidFill>
              </a:rPr>
              <a:t> </a:t>
            </a:r>
            <a:r>
              <a:rPr lang="cs-CZ" sz="2800" dirty="0" smtClean="0">
                <a:solidFill>
                  <a:srgbClr val="FF00FF"/>
                </a:solidFill>
              </a:rPr>
              <a:t>                        vodorovnou řadu</a:t>
            </a:r>
          </a:p>
          <a:p>
            <a:endParaRPr lang="cs-CZ" sz="2800" dirty="0">
              <a:solidFill>
                <a:srgbClr val="FF00FF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Sloupek oček – podélné seskupení oček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512267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00B050"/>
                </a:solidFill>
              </a:rPr>
              <a:t>Hustota pleteniny – je tvořena počtem řádků </a:t>
            </a:r>
          </a:p>
          <a:p>
            <a:r>
              <a:rPr lang="cs-CZ" sz="2800" dirty="0">
                <a:solidFill>
                  <a:srgbClr val="00B050"/>
                </a:solidFill>
              </a:rPr>
              <a:t> </a:t>
            </a:r>
            <a:r>
              <a:rPr lang="cs-CZ" sz="2800" dirty="0" smtClean="0">
                <a:solidFill>
                  <a:srgbClr val="00B050"/>
                </a:solidFill>
              </a:rPr>
              <a:t>                                 a sloupků oček</a:t>
            </a:r>
          </a:p>
          <a:p>
            <a:endParaRPr lang="cs-CZ" sz="2800" dirty="0">
              <a:solidFill>
                <a:srgbClr val="00B050"/>
              </a:solidFill>
            </a:endParaRPr>
          </a:p>
          <a:p>
            <a:endParaRPr lang="cs-CZ" sz="2800" dirty="0" smtClean="0">
              <a:solidFill>
                <a:srgbClr val="00B050"/>
              </a:solidFill>
            </a:endParaRPr>
          </a:p>
          <a:p>
            <a:endParaRPr lang="cs-CZ" sz="2800" dirty="0">
              <a:solidFill>
                <a:srgbClr val="00B050"/>
              </a:solidFill>
            </a:endParaRPr>
          </a:p>
          <a:p>
            <a:endParaRPr lang="cs-CZ" sz="2800" dirty="0" smtClean="0">
              <a:solidFill>
                <a:srgbClr val="00B050"/>
              </a:solidFill>
            </a:endParaRPr>
          </a:p>
          <a:p>
            <a:endParaRPr lang="cs-CZ" sz="2800" dirty="0">
              <a:solidFill>
                <a:srgbClr val="00B050"/>
              </a:solidFill>
            </a:endParaRPr>
          </a:p>
          <a:p>
            <a:endParaRPr lang="cs-CZ" sz="2800" dirty="0" smtClean="0">
              <a:solidFill>
                <a:srgbClr val="00B050"/>
              </a:solidFill>
            </a:endParaRPr>
          </a:p>
          <a:p>
            <a:endParaRPr lang="cs-CZ" sz="2800" dirty="0">
              <a:solidFill>
                <a:srgbClr val="00B050"/>
              </a:solidFill>
            </a:endParaRPr>
          </a:p>
          <a:p>
            <a:endParaRPr lang="cs-CZ" sz="2800" dirty="0" smtClean="0">
              <a:solidFill>
                <a:srgbClr val="00B050"/>
              </a:solidFill>
            </a:endParaRPr>
          </a:p>
          <a:p>
            <a:endParaRPr lang="cs-CZ" sz="2800" dirty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</a:rPr>
              <a:t>          zátažná pletenina</a:t>
            </a:r>
          </a:p>
          <a:p>
            <a:endParaRPr lang="cs-CZ" sz="2800" dirty="0">
              <a:solidFill>
                <a:srgbClr val="00B050"/>
              </a:solidFill>
            </a:endParaRPr>
          </a:p>
          <a:p>
            <a:endParaRPr lang="cs-CZ" sz="2800" dirty="0" smtClean="0">
              <a:solidFill>
                <a:srgbClr val="00B050"/>
              </a:solidFill>
            </a:endParaRPr>
          </a:p>
          <a:p>
            <a:endParaRPr lang="cs-CZ" sz="2800" dirty="0">
              <a:solidFill>
                <a:srgbClr val="00B050"/>
              </a:solidFill>
            </a:endParaRPr>
          </a:p>
          <a:p>
            <a:endParaRPr lang="cs-CZ" sz="2800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8" y="1700808"/>
            <a:ext cx="7545018" cy="405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1640" y="5445224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Zátažná pletenina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40152" y="5445224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Osnovní pletenina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3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33914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Zátažná pletenina</a:t>
            </a:r>
          </a:p>
          <a:p>
            <a:endParaRPr lang="cs-CZ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dirty="0" smtClean="0">
                <a:solidFill>
                  <a:srgbClr val="00B050"/>
                </a:solidFill>
              </a:rPr>
              <a:t>Řádek je vytvořen z jedné nitě, která přechází</a:t>
            </a:r>
          </a:p>
          <a:p>
            <a:r>
              <a:rPr lang="cs-CZ" sz="2800" dirty="0">
                <a:solidFill>
                  <a:srgbClr val="00B050"/>
                </a:solidFill>
              </a:rPr>
              <a:t>z</a:t>
            </a:r>
            <a:r>
              <a:rPr lang="cs-CZ" sz="2800" dirty="0" smtClean="0">
                <a:solidFill>
                  <a:srgbClr val="00B050"/>
                </a:solidFill>
              </a:rPr>
              <a:t> hotového řádku na nový řádek oček</a:t>
            </a:r>
          </a:p>
          <a:p>
            <a:endParaRPr lang="cs-CZ" sz="2800" dirty="0" smtClean="0">
              <a:solidFill>
                <a:srgbClr val="00B050"/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cs-CZ" sz="2800" dirty="0" smtClean="0">
                <a:solidFill>
                  <a:srgbClr val="FF00FF"/>
                </a:solidFill>
              </a:rPr>
              <a:t>Pletenina se dá po řádcích párat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cs-CZ" sz="2800" dirty="0" smtClean="0">
                <a:solidFill>
                  <a:srgbClr val="FFC000"/>
                </a:solidFill>
              </a:rPr>
              <a:t>Očka mají jiný vzhled zepředu a jiný zezadu</a:t>
            </a:r>
          </a:p>
          <a:p>
            <a:endParaRPr lang="cs-CZ" sz="2800" dirty="0">
              <a:solidFill>
                <a:srgbClr val="FFC000"/>
              </a:solidFill>
            </a:endParaRPr>
          </a:p>
          <a:p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4896544" cy="23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93188"/>
            <a:ext cx="1563687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95" y="3793188"/>
            <a:ext cx="12065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73104" y="6199838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a) očko lícní            b) očko rubní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43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548680"/>
            <a:ext cx="422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Osnovní pletenina</a:t>
            </a:r>
            <a:endParaRPr lang="cs-CZ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340767"/>
            <a:ext cx="91646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33CC33"/>
                </a:solidFill>
              </a:rPr>
              <a:t>Řádky jsou tvořeny celou soustavou nití (osnovou), </a:t>
            </a:r>
          </a:p>
          <a:p>
            <a:r>
              <a:rPr lang="cs-CZ" sz="2800" dirty="0">
                <a:solidFill>
                  <a:srgbClr val="33CC33"/>
                </a:solidFill>
              </a:rPr>
              <a:t>k</a:t>
            </a:r>
            <a:r>
              <a:rPr lang="cs-CZ" sz="2800" dirty="0" smtClean="0">
                <a:solidFill>
                  <a:srgbClr val="33CC33"/>
                </a:solidFill>
              </a:rPr>
              <a:t>ladených současně na všechny jehly. Každá nit </a:t>
            </a:r>
          </a:p>
          <a:p>
            <a:r>
              <a:rPr lang="cs-CZ" sz="2800" dirty="0">
                <a:solidFill>
                  <a:srgbClr val="33CC33"/>
                </a:solidFill>
              </a:rPr>
              <a:t>t</a:t>
            </a:r>
            <a:r>
              <a:rPr lang="cs-CZ" sz="2800" dirty="0" smtClean="0">
                <a:solidFill>
                  <a:srgbClr val="33CC33"/>
                </a:solidFill>
              </a:rPr>
              <a:t>voří jedno nebo dvě očka v řádku, pak přechází</a:t>
            </a:r>
          </a:p>
          <a:p>
            <a:r>
              <a:rPr lang="cs-CZ" sz="2800" dirty="0">
                <a:solidFill>
                  <a:srgbClr val="33CC33"/>
                </a:solidFill>
              </a:rPr>
              <a:t>d</a:t>
            </a:r>
            <a:r>
              <a:rPr lang="cs-CZ" sz="2800" dirty="0" smtClean="0">
                <a:solidFill>
                  <a:srgbClr val="33CC33"/>
                </a:solidFill>
              </a:rPr>
              <a:t>o dalšího řádku.</a:t>
            </a:r>
          </a:p>
          <a:p>
            <a:endParaRPr lang="cs-CZ" sz="2800" dirty="0">
              <a:solidFill>
                <a:srgbClr val="33CC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23" y="3212976"/>
            <a:ext cx="5133926" cy="278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93264" y="5993194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Osnova                 kladení            vazba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3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6946" y="332656"/>
            <a:ext cx="6458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PLETAŘSKÉ VAZBY</a:t>
            </a:r>
            <a:endParaRPr lang="cs-CZ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92772"/>
            <a:ext cx="831028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ZÁTAŽNÉ PLETENINY</a:t>
            </a:r>
          </a:p>
          <a:p>
            <a:endParaRPr lang="cs-CZ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Jednolícní zátažné pleteniny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rgbClr val="92D050"/>
                </a:solidFill>
              </a:rPr>
              <a:t>v</a:t>
            </a:r>
            <a:r>
              <a:rPr lang="cs-CZ" sz="2800" dirty="0" smtClean="0">
                <a:solidFill>
                  <a:srgbClr val="92D050"/>
                </a:solidFill>
              </a:rPr>
              <a:t>šechny očka jsou obrácena lícem na jednu </a:t>
            </a:r>
          </a:p>
          <a:p>
            <a:r>
              <a:rPr lang="cs-CZ" sz="2800" dirty="0">
                <a:solidFill>
                  <a:srgbClr val="92D050"/>
                </a:solidFill>
              </a:rPr>
              <a:t> </a:t>
            </a:r>
            <a:r>
              <a:rPr lang="cs-CZ" sz="2800" dirty="0" smtClean="0">
                <a:solidFill>
                  <a:srgbClr val="92D050"/>
                </a:solidFill>
              </a:rPr>
              <a:t>   stranu a rubem na druhou stranu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rgbClr val="FFC000"/>
                </a:solidFill>
              </a:rPr>
              <a:t>n</a:t>
            </a:r>
            <a:r>
              <a:rPr lang="cs-CZ" sz="2800" dirty="0" smtClean="0">
                <a:solidFill>
                  <a:srgbClr val="FFC000"/>
                </a:solidFill>
              </a:rPr>
              <a:t>a líci vidíme očka ve tvaru písmene V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rgbClr val="FF00FF"/>
                </a:solidFill>
              </a:rPr>
              <a:t>n</a:t>
            </a:r>
            <a:r>
              <a:rPr lang="cs-CZ" sz="2800" dirty="0" smtClean="0">
                <a:solidFill>
                  <a:srgbClr val="FF00FF"/>
                </a:solidFill>
              </a:rPr>
              <a:t>a rubní straně </a:t>
            </a:r>
          </a:p>
          <a:p>
            <a:r>
              <a:rPr lang="cs-CZ" sz="2800" dirty="0">
                <a:solidFill>
                  <a:srgbClr val="FF00FF"/>
                </a:solidFill>
              </a:rPr>
              <a:t> </a:t>
            </a:r>
            <a:r>
              <a:rPr lang="cs-CZ" sz="2800" dirty="0" smtClean="0">
                <a:solidFill>
                  <a:srgbClr val="FF00FF"/>
                </a:solidFill>
              </a:rPr>
              <a:t>   obloučky</a:t>
            </a:r>
          </a:p>
          <a:p>
            <a:endParaRPr lang="cs-CZ" sz="2800" dirty="0">
              <a:solidFill>
                <a:srgbClr val="FF00FF"/>
              </a:solidFill>
            </a:endParaRPr>
          </a:p>
          <a:p>
            <a:endParaRPr lang="cs-CZ" sz="2800" dirty="0" smtClean="0">
              <a:solidFill>
                <a:srgbClr val="FF00FF"/>
              </a:solidFill>
            </a:endParaRPr>
          </a:p>
          <a:p>
            <a:r>
              <a:rPr lang="cs-CZ" sz="2800" dirty="0" smtClean="0">
                <a:solidFill>
                  <a:srgbClr val="FF00FF"/>
                </a:solidFill>
              </a:rPr>
              <a:t>                  </a:t>
            </a:r>
            <a:r>
              <a:rPr lang="cs-CZ" sz="1200" dirty="0" smtClean="0"/>
              <a:t>příčný řez jednolícní</a:t>
            </a:r>
          </a:p>
          <a:p>
            <a:r>
              <a:rPr lang="cs-CZ" sz="1200" dirty="0"/>
              <a:t> </a:t>
            </a:r>
            <a:r>
              <a:rPr lang="cs-CZ" sz="1200" dirty="0" smtClean="0"/>
              <a:t>                                         zátažnou pleteninou</a:t>
            </a:r>
            <a:endParaRPr lang="cs-CZ" sz="2800" dirty="0" smtClean="0"/>
          </a:p>
          <a:p>
            <a:r>
              <a:rPr lang="cs-CZ" sz="2800" dirty="0" smtClean="0">
                <a:solidFill>
                  <a:srgbClr val="FF00FF"/>
                </a:solidFill>
              </a:rPr>
              <a:t>     </a:t>
            </a:r>
            <a:endParaRPr lang="cs-CZ" sz="2800" dirty="0">
              <a:solidFill>
                <a:srgbClr val="FF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21161"/>
            <a:ext cx="4824536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1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92696"/>
            <a:ext cx="823013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</a:rPr>
              <a:t>2. Oboulícní zátažná pletenina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FF0066"/>
                </a:solidFill>
              </a:rPr>
              <a:t>Některá očka sloupků jsou obrácena lícem</a:t>
            </a:r>
          </a:p>
          <a:p>
            <a:r>
              <a:rPr lang="cs-CZ" sz="2800" dirty="0">
                <a:solidFill>
                  <a:srgbClr val="FF0066"/>
                </a:solidFill>
              </a:rPr>
              <a:t> </a:t>
            </a:r>
            <a:r>
              <a:rPr lang="cs-CZ" sz="2800" dirty="0" smtClean="0">
                <a:solidFill>
                  <a:srgbClr val="FF0066"/>
                </a:solidFill>
              </a:rPr>
              <a:t>   na jednu stranu a očka jiných sloupků </a:t>
            </a:r>
          </a:p>
          <a:p>
            <a:r>
              <a:rPr lang="cs-CZ" sz="2800" dirty="0">
                <a:solidFill>
                  <a:srgbClr val="FF0066"/>
                </a:solidFill>
              </a:rPr>
              <a:t> </a:t>
            </a:r>
            <a:r>
              <a:rPr lang="cs-CZ" sz="2800" dirty="0" smtClean="0">
                <a:solidFill>
                  <a:srgbClr val="FF0066"/>
                </a:solidFill>
              </a:rPr>
              <a:t>   na druhou stranu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00B050"/>
                </a:solidFill>
              </a:rPr>
              <a:t>Lícový charakter po obou stranách vznikne </a:t>
            </a:r>
          </a:p>
          <a:p>
            <a:r>
              <a:rPr lang="cs-CZ" sz="2800" dirty="0">
                <a:solidFill>
                  <a:srgbClr val="00B050"/>
                </a:solidFill>
              </a:rPr>
              <a:t> </a:t>
            </a:r>
            <a:r>
              <a:rPr lang="cs-CZ" sz="2800" dirty="0" smtClean="0">
                <a:solidFill>
                  <a:srgbClr val="00B050"/>
                </a:solidFill>
              </a:rPr>
              <a:t>   tím, že se úplet stahuje ve směru sloupků</a:t>
            </a:r>
          </a:p>
          <a:p>
            <a:endParaRPr lang="cs-CZ" sz="2800" dirty="0">
              <a:solidFill>
                <a:srgbClr val="00B050"/>
              </a:solidFill>
            </a:endParaRPr>
          </a:p>
          <a:p>
            <a:endParaRPr lang="cs-CZ" sz="2800" dirty="0" smtClean="0">
              <a:solidFill>
                <a:srgbClr val="00B050"/>
              </a:solidFill>
            </a:endParaRPr>
          </a:p>
          <a:p>
            <a:endParaRPr lang="cs-CZ" sz="2800" dirty="0" smtClean="0">
              <a:solidFill>
                <a:srgbClr val="00B05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cs-CZ" sz="2800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4" y="3429000"/>
            <a:ext cx="5637631" cy="104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7059" y="4472892"/>
            <a:ext cx="498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Příčný řez oboulícní h zátažnou pleteninou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80684"/>
            <a:ext cx="275748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404664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FF"/>
                </a:solidFill>
              </a:rPr>
              <a:t>3. </a:t>
            </a:r>
            <a:r>
              <a:rPr lang="cs-CZ" sz="2800" dirty="0" err="1">
                <a:solidFill>
                  <a:srgbClr val="FF00FF"/>
                </a:solidFill>
              </a:rPr>
              <a:t>Obourubní</a:t>
            </a:r>
            <a:r>
              <a:rPr lang="cs-CZ" sz="2800" dirty="0">
                <a:solidFill>
                  <a:srgbClr val="FF00FF"/>
                </a:solidFill>
              </a:rPr>
              <a:t> pletenina zátažná pletenina</a:t>
            </a:r>
          </a:p>
          <a:p>
            <a:endParaRPr lang="cs-CZ" sz="2800" dirty="0"/>
          </a:p>
          <a:p>
            <a:r>
              <a:rPr lang="cs-CZ" sz="2800" dirty="0">
                <a:solidFill>
                  <a:srgbClr val="00B050"/>
                </a:solidFill>
              </a:rPr>
              <a:t>Ve směru řádků se střídá lícový a rubový </a:t>
            </a:r>
          </a:p>
          <a:p>
            <a:r>
              <a:rPr lang="cs-CZ" sz="2800" dirty="0" smtClean="0">
                <a:solidFill>
                  <a:srgbClr val="00B050"/>
                </a:solidFill>
              </a:rPr>
              <a:t>charakter </a:t>
            </a:r>
            <a:r>
              <a:rPr lang="cs-CZ" sz="2800" dirty="0">
                <a:solidFill>
                  <a:srgbClr val="00B050"/>
                </a:solidFill>
              </a:rPr>
              <a:t>– jeden řádek lícních oček</a:t>
            </a:r>
            <a:r>
              <a:rPr lang="cs-CZ" sz="2800" dirty="0" smtClean="0">
                <a:solidFill>
                  <a:srgbClr val="00B050"/>
                </a:solidFill>
              </a:rPr>
              <a:t>, </a:t>
            </a:r>
            <a:r>
              <a:rPr lang="cs-CZ" sz="2800" dirty="0">
                <a:solidFill>
                  <a:srgbClr val="00B050"/>
                </a:solidFill>
              </a:rPr>
              <a:t>jeden řádek rubových oček</a:t>
            </a:r>
          </a:p>
          <a:p>
            <a:endParaRPr lang="cs-CZ" sz="2800" dirty="0">
              <a:solidFill>
                <a:srgbClr val="00B050"/>
              </a:solidFill>
            </a:endParaRP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49" y="2924944"/>
            <a:ext cx="405447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163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470589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OSNOVNÍ PLETENINY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0070C0"/>
                </a:solidFill>
              </a:rPr>
              <a:t>Každý sloupek je tvořen jednou nití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33CC33"/>
                </a:solidFill>
              </a:rPr>
              <a:t>Od </a:t>
            </a:r>
            <a:r>
              <a:rPr lang="cs-CZ" sz="2800" dirty="0" err="1" smtClean="0">
                <a:solidFill>
                  <a:srgbClr val="33CC33"/>
                </a:solidFill>
              </a:rPr>
              <a:t>žátažných</a:t>
            </a:r>
            <a:r>
              <a:rPr lang="cs-CZ" sz="2800" dirty="0" smtClean="0">
                <a:solidFill>
                  <a:srgbClr val="33CC33"/>
                </a:solidFill>
              </a:rPr>
              <a:t> pletenin se liší vazbou</a:t>
            </a:r>
          </a:p>
          <a:p>
            <a:r>
              <a:rPr lang="cs-CZ" sz="2800" dirty="0">
                <a:solidFill>
                  <a:srgbClr val="33CC33"/>
                </a:solidFill>
              </a:rPr>
              <a:t> </a:t>
            </a:r>
            <a:r>
              <a:rPr lang="cs-CZ" sz="2800" dirty="0" smtClean="0">
                <a:solidFill>
                  <a:srgbClr val="33CC33"/>
                </a:solidFill>
              </a:rPr>
              <a:t>   i vzhledem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FF0000"/>
                </a:solidFill>
              </a:rPr>
              <a:t>Pletenina osnovní je obvykle kombinací dvou</a:t>
            </a:r>
          </a:p>
          <a:p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   nebo více různých vazeb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Základní vazby osnovních pletenin: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ř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etízek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rikot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ukno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tlas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epr </a:t>
            </a:r>
          </a:p>
          <a:p>
            <a:endParaRPr lang="cs-CZ" sz="2800" dirty="0" smtClean="0">
              <a:solidFill>
                <a:srgbClr val="FF0000"/>
              </a:solidFill>
            </a:endParaRPr>
          </a:p>
          <a:p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5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908720"/>
            <a:ext cx="6678613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5229200"/>
            <a:ext cx="619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Vazba a kladení řetízku.  a – otevřené, b – uzavřené,  </a:t>
            </a:r>
          </a:p>
          <a:p>
            <a:r>
              <a:rPr lang="cs-CZ" dirty="0"/>
              <a:t>	</a:t>
            </a:r>
            <a:r>
              <a:rPr lang="cs-CZ" dirty="0" smtClean="0"/>
              <a:t>		 c – na dvě sousední jehly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83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1540" y="2967335"/>
            <a:ext cx="7580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Vazby tkanin</a:t>
            </a:r>
            <a:endParaRPr lang="cs-CZ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38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15977" cy="400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5131495"/>
            <a:ext cx="768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Vazba trikotu                                                           kladení trikotu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96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302359"/>
            <a:ext cx="8571577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NETKANÉ TEXTILIE</a:t>
            </a:r>
          </a:p>
          <a:p>
            <a:r>
              <a:rPr lang="cs-CZ" sz="2800" dirty="0" smtClean="0">
                <a:solidFill>
                  <a:srgbClr val="0000FF"/>
                </a:solidFill>
              </a:rPr>
              <a:t>Netkané textilie se vyrábějí z pavučin mykacího </a:t>
            </a:r>
          </a:p>
          <a:p>
            <a:r>
              <a:rPr lang="cs-CZ" sz="2800" dirty="0">
                <a:solidFill>
                  <a:srgbClr val="0000FF"/>
                </a:solidFill>
              </a:rPr>
              <a:t>s</a:t>
            </a:r>
            <a:r>
              <a:rPr lang="cs-CZ" sz="2800" dirty="0" smtClean="0">
                <a:solidFill>
                  <a:srgbClr val="0000FF"/>
                </a:solidFill>
              </a:rPr>
              <a:t>troje. Zde jsou jednotlivá vlákna rozprostřena </a:t>
            </a:r>
          </a:p>
          <a:p>
            <a:r>
              <a:rPr lang="cs-CZ" sz="2800" dirty="0">
                <a:solidFill>
                  <a:srgbClr val="0000FF"/>
                </a:solidFill>
              </a:rPr>
              <a:t>a</a:t>
            </a:r>
            <a:r>
              <a:rPr lang="cs-CZ" sz="2800" dirty="0" smtClean="0">
                <a:solidFill>
                  <a:srgbClr val="0000FF"/>
                </a:solidFill>
              </a:rPr>
              <a:t> pavučinky. Navrstvením několika pavučin </a:t>
            </a:r>
          </a:p>
          <a:p>
            <a:r>
              <a:rPr lang="cs-CZ" sz="2800" dirty="0" smtClean="0">
                <a:solidFill>
                  <a:srgbClr val="0000FF"/>
                </a:solidFill>
              </a:rPr>
              <a:t>na sebe a jejich vzájemným provazováním </a:t>
            </a:r>
          </a:p>
          <a:p>
            <a:r>
              <a:rPr lang="cs-CZ" sz="2800" dirty="0" smtClean="0">
                <a:solidFill>
                  <a:srgbClr val="0000FF"/>
                </a:solidFill>
              </a:rPr>
              <a:t>Může vzniknout celistvý výrobek.</a:t>
            </a:r>
          </a:p>
          <a:p>
            <a:r>
              <a:rPr lang="cs-CZ" sz="2800" dirty="0" smtClean="0">
                <a:solidFill>
                  <a:srgbClr val="FF0066"/>
                </a:solidFill>
              </a:rPr>
              <a:t>Rozdělení netkaných textilií podle způsobu </a:t>
            </a:r>
          </a:p>
          <a:p>
            <a:r>
              <a:rPr lang="cs-CZ" sz="2800" dirty="0">
                <a:solidFill>
                  <a:srgbClr val="FF0066"/>
                </a:solidFill>
              </a:rPr>
              <a:t>z</a:t>
            </a:r>
            <a:r>
              <a:rPr lang="cs-CZ" sz="2800" dirty="0" smtClean="0">
                <a:solidFill>
                  <a:srgbClr val="FF0066"/>
                </a:solidFill>
              </a:rPr>
              <a:t>pevňování rouna na: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800" dirty="0">
                <a:solidFill>
                  <a:srgbClr val="00B050"/>
                </a:solidFill>
              </a:rPr>
              <a:t>t</a:t>
            </a:r>
            <a:r>
              <a:rPr lang="cs-CZ" sz="2800" dirty="0" smtClean="0">
                <a:solidFill>
                  <a:srgbClr val="00B050"/>
                </a:solidFill>
              </a:rPr>
              <a:t>extilie prošívané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800" dirty="0">
                <a:solidFill>
                  <a:srgbClr val="FF00FF"/>
                </a:solidFill>
              </a:rPr>
              <a:t>t</a:t>
            </a:r>
            <a:r>
              <a:rPr lang="cs-CZ" sz="2800" dirty="0" smtClean="0">
                <a:solidFill>
                  <a:srgbClr val="FF00FF"/>
                </a:solidFill>
              </a:rPr>
              <a:t>extilie proplétané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800" dirty="0">
                <a:solidFill>
                  <a:srgbClr val="C00000"/>
                </a:solidFill>
              </a:rPr>
              <a:t>t</a:t>
            </a:r>
            <a:r>
              <a:rPr lang="cs-CZ" sz="2800" dirty="0" smtClean="0">
                <a:solidFill>
                  <a:srgbClr val="C00000"/>
                </a:solidFill>
              </a:rPr>
              <a:t>extilie propichované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800" dirty="0">
                <a:solidFill>
                  <a:srgbClr val="FFC000"/>
                </a:solidFill>
              </a:rPr>
              <a:t>p</a:t>
            </a:r>
            <a:r>
              <a:rPr lang="cs-CZ" sz="2800" dirty="0" smtClean="0">
                <a:solidFill>
                  <a:srgbClr val="FFC000"/>
                </a:solidFill>
              </a:rPr>
              <a:t>ojené – laminované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800" dirty="0">
                <a:solidFill>
                  <a:srgbClr val="0000FF"/>
                </a:solidFill>
              </a:rPr>
              <a:t>c</a:t>
            </a:r>
            <a:r>
              <a:rPr lang="cs-CZ" sz="2800" dirty="0" smtClean="0">
                <a:solidFill>
                  <a:srgbClr val="0000FF"/>
                </a:solidFill>
              </a:rPr>
              <a:t>hemicky pojené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plsti</a:t>
            </a:r>
          </a:p>
          <a:p>
            <a:endParaRPr lang="cs-CZ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6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620688"/>
            <a:ext cx="785343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Propichované textilie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ouno se propichuje speciálními jehlami, </a:t>
            </a:r>
          </a:p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   čímž se rouno spojí</a:t>
            </a:r>
          </a:p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Použití: </a:t>
            </a:r>
            <a:r>
              <a:rPr lang="cs-CZ" sz="2800" dirty="0" smtClean="0">
                <a:solidFill>
                  <a:srgbClr val="92D050"/>
                </a:solidFill>
              </a:rPr>
              <a:t>jako tepelní izolační vložka</a:t>
            </a:r>
          </a:p>
          <a:p>
            <a:endParaRPr lang="cs-CZ" sz="2800" dirty="0" smtClean="0"/>
          </a:p>
          <a:p>
            <a:r>
              <a:rPr lang="cs-CZ" sz="2800" dirty="0" smtClean="0">
                <a:solidFill>
                  <a:srgbClr val="00B050"/>
                </a:solidFill>
              </a:rPr>
              <a:t>Prošívané textilie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rgbClr val="CC0099"/>
                </a:solidFill>
              </a:rPr>
              <a:t>r</a:t>
            </a:r>
            <a:r>
              <a:rPr lang="cs-CZ" sz="2800" dirty="0" smtClean="0">
                <a:solidFill>
                  <a:srgbClr val="CC0099"/>
                </a:solidFill>
              </a:rPr>
              <a:t>ouno se spojuje prošíváním pevnými </a:t>
            </a:r>
          </a:p>
          <a:p>
            <a:r>
              <a:rPr lang="cs-CZ" sz="2800" dirty="0">
                <a:solidFill>
                  <a:srgbClr val="CC0099"/>
                </a:solidFill>
              </a:rPr>
              <a:t> </a:t>
            </a:r>
            <a:r>
              <a:rPr lang="cs-CZ" sz="2800" dirty="0" smtClean="0">
                <a:solidFill>
                  <a:srgbClr val="CC0099"/>
                </a:solidFill>
              </a:rPr>
              <a:t>   silonovými nitěmi</a:t>
            </a:r>
          </a:p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Použití: </a:t>
            </a:r>
            <a:r>
              <a:rPr lang="cs-CZ" sz="2800" dirty="0" smtClean="0">
                <a:solidFill>
                  <a:srgbClr val="CC0099"/>
                </a:solidFill>
              </a:rPr>
              <a:t>dekorační tkaniny</a:t>
            </a:r>
            <a:endParaRPr lang="cs-CZ" sz="2800" dirty="0">
              <a:solidFill>
                <a:srgbClr val="CC0099"/>
              </a:solidFill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0300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85851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FF"/>
                </a:solidFill>
              </a:rPr>
              <a:t>Proplétané textilie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FF0000"/>
                </a:solidFill>
              </a:rPr>
              <a:t>Rouno se proplétá vazbou řetízkovou, </a:t>
            </a:r>
          </a:p>
          <a:p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   trikotovou, </a:t>
            </a:r>
            <a:r>
              <a:rPr lang="cs-CZ" sz="2800" dirty="0" err="1" smtClean="0">
                <a:solidFill>
                  <a:srgbClr val="FF0000"/>
                </a:solidFill>
              </a:rPr>
              <a:t>suknovou</a:t>
            </a:r>
            <a:r>
              <a:rPr lang="cs-CZ" sz="28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Použití: </a:t>
            </a:r>
            <a:r>
              <a:rPr lang="cs-CZ" sz="2800" dirty="0" smtClean="0">
                <a:solidFill>
                  <a:srgbClr val="0000FF"/>
                </a:solidFill>
              </a:rPr>
              <a:t>dekorační tkaniny</a:t>
            </a:r>
          </a:p>
          <a:p>
            <a:endParaRPr lang="cs-CZ" sz="2800" dirty="0">
              <a:solidFill>
                <a:srgbClr val="0000FF"/>
              </a:solidFill>
            </a:endParaRPr>
          </a:p>
          <a:p>
            <a:r>
              <a:rPr lang="cs-CZ" sz="2800" dirty="0" smtClean="0">
                <a:solidFill>
                  <a:srgbClr val="FFC000"/>
                </a:solidFill>
              </a:rPr>
              <a:t>Pojené – laminované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FF0000"/>
                </a:solidFill>
              </a:rPr>
              <a:t>Vznikají spojením textilie s vrstvou pružné</a:t>
            </a:r>
          </a:p>
          <a:p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   polyuretanové pěnové vrstvy, která se lepením,</a:t>
            </a:r>
          </a:p>
          <a:p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   spájením za tepla spojuje s lícním materiálem.</a:t>
            </a:r>
          </a:p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Použití: </a:t>
            </a:r>
            <a:r>
              <a:rPr lang="cs-CZ" sz="2800" dirty="0" smtClean="0">
                <a:solidFill>
                  <a:srgbClr val="CC0099"/>
                </a:solidFill>
              </a:rPr>
              <a:t>podšívky do plášťů, zimní obuvi</a:t>
            </a:r>
            <a:endParaRPr lang="cs-CZ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cs-CZ" sz="2800" dirty="0">
                <a:solidFill>
                  <a:srgbClr val="0000FF"/>
                </a:solidFill>
              </a:rPr>
              <a:t> </a:t>
            </a:r>
            <a:r>
              <a:rPr lang="cs-CZ" sz="2800" dirty="0" smtClean="0">
                <a:solidFill>
                  <a:srgbClr val="0000FF"/>
                </a:solidFill>
              </a:rPr>
              <a:t>   </a:t>
            </a:r>
            <a:endParaRPr lang="cs-CZ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1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722575"/>
            <a:ext cx="83086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</a:rPr>
              <a:t>Chemicky pojené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Vyrábí se:</a:t>
            </a:r>
          </a:p>
          <a:p>
            <a:pPr lvl="1"/>
            <a:r>
              <a:rPr lang="cs-CZ" sz="2800" dirty="0">
                <a:solidFill>
                  <a:srgbClr val="33CC33"/>
                </a:solidFill>
              </a:rPr>
              <a:t>	</a:t>
            </a:r>
            <a:r>
              <a:rPr lang="cs-CZ" sz="2800" dirty="0" smtClean="0">
                <a:solidFill>
                  <a:srgbClr val="33CC33"/>
                </a:solidFill>
              </a:rPr>
              <a:t>* impregnací rouna</a:t>
            </a:r>
          </a:p>
          <a:p>
            <a:pPr lvl="1"/>
            <a:r>
              <a:rPr lang="cs-CZ" sz="2800" dirty="0">
                <a:solidFill>
                  <a:srgbClr val="33CC33"/>
                </a:solidFill>
              </a:rPr>
              <a:t>	</a:t>
            </a:r>
            <a:r>
              <a:rPr lang="cs-CZ" sz="2800" dirty="0" smtClean="0">
                <a:solidFill>
                  <a:srgbClr val="33CC33"/>
                </a:solidFill>
              </a:rPr>
              <a:t>* lisováním rouna za studena</a:t>
            </a:r>
          </a:p>
          <a:p>
            <a:pPr lvl="1"/>
            <a:r>
              <a:rPr lang="cs-CZ" sz="2800" dirty="0">
                <a:solidFill>
                  <a:srgbClr val="33CC33"/>
                </a:solidFill>
              </a:rPr>
              <a:t>	</a:t>
            </a:r>
            <a:r>
              <a:rPr lang="cs-CZ" sz="2800" dirty="0" smtClean="0">
                <a:solidFill>
                  <a:srgbClr val="33CC33"/>
                </a:solidFill>
              </a:rPr>
              <a:t>* lisováním rouna za tepla</a:t>
            </a:r>
          </a:p>
          <a:p>
            <a:pPr lvl="1"/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Použití: </a:t>
            </a:r>
            <a:r>
              <a:rPr lang="cs-CZ" sz="2800" dirty="0" smtClean="0">
                <a:solidFill>
                  <a:srgbClr val="FF0000"/>
                </a:solidFill>
              </a:rPr>
              <a:t>ztužovací vložky do oděvů, koberce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1256" y="3645022"/>
            <a:ext cx="87799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Plsti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rgbClr val="FF00FF"/>
                </a:solidFill>
              </a:rPr>
              <a:t>Vyrábí se tak, že se surovina navrství v určité</a:t>
            </a:r>
          </a:p>
          <a:p>
            <a:r>
              <a:rPr lang="cs-CZ" sz="2800" dirty="0" smtClean="0">
                <a:solidFill>
                  <a:srgbClr val="FF00FF"/>
                </a:solidFill>
              </a:rPr>
              <a:t>    tloušťce a účinkem tepla, tření a tlaku vznikne</a:t>
            </a:r>
          </a:p>
          <a:p>
            <a:r>
              <a:rPr lang="cs-CZ" sz="2800" dirty="0" smtClean="0">
                <a:solidFill>
                  <a:srgbClr val="FF00FF"/>
                </a:solidFill>
              </a:rPr>
              <a:t>    soudržná hmota zaklesnutých vláken</a:t>
            </a:r>
          </a:p>
          <a:p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Použití: </a:t>
            </a:r>
            <a:r>
              <a:rPr lang="cs-CZ" sz="2800" dirty="0" smtClean="0">
                <a:solidFill>
                  <a:srgbClr val="FFC000"/>
                </a:solidFill>
              </a:rPr>
              <a:t>klobouky, technické tkaniny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1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9977" y="476672"/>
            <a:ext cx="8390438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Otázky k ověření znalostí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Jak vzniká tkanina?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Co je to vazný bod?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Co je to tkalcovská vazba?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Charakterizujte </a:t>
            </a:r>
            <a:r>
              <a:rPr lang="cs-CZ" sz="2800" dirty="0"/>
              <a:t>vazbu </a:t>
            </a:r>
            <a:r>
              <a:rPr lang="cs-CZ" sz="2800" dirty="0" smtClean="0"/>
              <a:t>plátnovou.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Charakterizujte </a:t>
            </a:r>
            <a:r>
              <a:rPr lang="cs-CZ" sz="2800" dirty="0"/>
              <a:t>vazbu </a:t>
            </a:r>
            <a:r>
              <a:rPr lang="cs-CZ" sz="2800" dirty="0" smtClean="0"/>
              <a:t>atlasovou.</a:t>
            </a:r>
          </a:p>
          <a:p>
            <a:pPr marL="514350" indent="-514350">
              <a:buAutoNum type="arabicPeriod"/>
            </a:pPr>
            <a:r>
              <a:rPr lang="cs-CZ" sz="2800" dirty="0"/>
              <a:t>Charakterizujte vazbu </a:t>
            </a:r>
            <a:r>
              <a:rPr lang="cs-CZ" sz="2800" dirty="0" smtClean="0"/>
              <a:t>keprovou.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jaký rozdíl je mezi tkaninami a pleteninami?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Co je zátažná pletenina?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Co je osnovní pletenina?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Jmenujte zátažné pleteniny a stručně je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charakterizujte.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92353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774763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11. Jmenujte zátažné pleteniny a stručně je</a:t>
            </a:r>
          </a:p>
          <a:p>
            <a:r>
              <a:rPr lang="cs-CZ" sz="2800" dirty="0"/>
              <a:t>     </a:t>
            </a:r>
            <a:r>
              <a:rPr lang="cs-CZ" sz="2800" dirty="0" smtClean="0"/>
              <a:t>charakterizujte.</a:t>
            </a:r>
          </a:p>
          <a:p>
            <a:r>
              <a:rPr lang="cs-CZ" sz="2800" dirty="0" smtClean="0"/>
              <a:t>12. Co jsou netkané textilie?</a:t>
            </a:r>
          </a:p>
          <a:p>
            <a:r>
              <a:rPr lang="cs-CZ" sz="2800" dirty="0" smtClean="0"/>
              <a:t>13. Jak rozdělujeme netkané textilie podle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zpevňování rouna?</a:t>
            </a:r>
          </a:p>
          <a:p>
            <a:r>
              <a:rPr lang="cs-CZ" sz="2800" dirty="0" smtClean="0"/>
              <a:t>14. Co jsou plsti a na co </a:t>
            </a:r>
            <a:r>
              <a:rPr lang="cs-CZ" sz="2800" smtClean="0"/>
              <a:t>se používají?</a:t>
            </a:r>
            <a:endParaRPr 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9429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476672"/>
            <a:ext cx="2593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sz="3200" cap="small" dirty="0">
                <a:solidFill>
                  <a:srgbClr val="FF0000"/>
                </a:solidFill>
                <a:latin typeface="Century Schoolbook"/>
                <a:ea typeface="+mj-ea"/>
                <a:cs typeface="+mj-cs"/>
              </a:rPr>
              <a:t>Vazby tkanin</a:t>
            </a:r>
          </a:p>
        </p:txBody>
      </p:sp>
      <p:sp>
        <p:nvSpPr>
          <p:cNvPr id="3" name="Obdélník 2"/>
          <p:cNvSpPr/>
          <p:nvPr/>
        </p:nvSpPr>
        <p:spPr>
          <a:xfrm>
            <a:off x="600418" y="1484784"/>
            <a:ext cx="77661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TKANINY</a:t>
            </a:r>
            <a:r>
              <a:rPr lang="cs-CZ" sz="2400" dirty="0">
                <a:solidFill>
                  <a:srgbClr val="002060"/>
                </a:solidFill>
                <a:latin typeface="Century Schoolbook"/>
              </a:rPr>
              <a:t> </a:t>
            </a:r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se vyrábějí vzájemným provazováním dvou soustav nití na sebe kolmých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endParaRPr lang="cs-CZ" sz="2400" dirty="0">
              <a:solidFill>
                <a:srgbClr val="002060"/>
              </a:solidFill>
              <a:latin typeface="Century Schoolbook"/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Osnova </a:t>
            </a:r>
            <a:r>
              <a:rPr lang="cs-CZ" sz="2400" dirty="0">
                <a:solidFill>
                  <a:srgbClr val="00B050"/>
                </a:solidFill>
                <a:latin typeface="Century Schoolbook"/>
              </a:rPr>
              <a:t>– </a:t>
            </a:r>
            <a:r>
              <a:rPr lang="cs-CZ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podélná soustava nití ve tkanině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endParaRPr lang="cs-CZ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/>
            </a:endParaRP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Útek</a:t>
            </a:r>
            <a:r>
              <a:rPr lang="cs-CZ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 </a:t>
            </a:r>
            <a:r>
              <a:rPr lang="cs-CZ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– příčná soustava nití ve tkanině</a:t>
            </a:r>
          </a:p>
        </p:txBody>
      </p:sp>
    </p:spTree>
    <p:extLst>
      <p:ext uri="{BB962C8B-B14F-4D97-AF65-F5344CB8AC3E}">
        <p14:creationId xmlns:p14="http://schemas.microsoft.com/office/powerpoint/2010/main" val="146091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620688"/>
            <a:ext cx="280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sz="3200" cap="small" dirty="0">
                <a:solidFill>
                  <a:srgbClr val="FF0000"/>
                </a:solidFill>
                <a:latin typeface="Century Schoolbook"/>
                <a:ea typeface="+mj-ea"/>
                <a:cs typeface="+mj-cs"/>
              </a:rPr>
              <a:t>Vazba tkaniny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459896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Vazný bod </a:t>
            </a:r>
            <a:r>
              <a:rPr lang="cs-CZ" sz="2400" dirty="0">
                <a:solidFill>
                  <a:srgbClr val="FFF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– </a:t>
            </a:r>
            <a:r>
              <a:rPr lang="cs-CZ" sz="2400" dirty="0">
                <a:solidFill>
                  <a:srgbClr val="FFF39D">
                    <a:lumMod val="50000"/>
                  </a:srgbClr>
                </a:solidFill>
                <a:latin typeface="Century Schoolbook"/>
              </a:rPr>
              <a:t>místo, kde se kříží osnova s útkem</a:t>
            </a:r>
          </a:p>
        </p:txBody>
      </p:sp>
      <p:sp>
        <p:nvSpPr>
          <p:cNvPr id="4" name="Obdélník 3"/>
          <p:cNvSpPr/>
          <p:nvPr/>
        </p:nvSpPr>
        <p:spPr>
          <a:xfrm>
            <a:off x="2339752" y="2564904"/>
            <a:ext cx="14401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451479" y="548426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osnova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43608" y="4005064"/>
            <a:ext cx="352839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72000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útek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59832" y="306896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Vazný bod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2699792" y="3438292"/>
            <a:ext cx="487473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2051720" y="3665349"/>
            <a:ext cx="720080" cy="7514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0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64421" y="309483"/>
            <a:ext cx="4584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sz="4800" cap="small" dirty="0">
                <a:solidFill>
                  <a:srgbClr val="FF0000"/>
                </a:solidFill>
                <a:latin typeface="Century Schoolbook"/>
                <a:ea typeface="+mj-ea"/>
                <a:cs typeface="+mj-cs"/>
              </a:rPr>
              <a:t>Vazba tkaniny</a:t>
            </a:r>
          </a:p>
        </p:txBody>
      </p:sp>
      <p:sp>
        <p:nvSpPr>
          <p:cNvPr id="3" name="Obdélník 2"/>
          <p:cNvSpPr/>
          <p:nvPr/>
        </p:nvSpPr>
        <p:spPr>
          <a:xfrm>
            <a:off x="636588" y="1090564"/>
            <a:ext cx="7967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cs-CZ" sz="2400" dirty="0">
                <a:solidFill>
                  <a:srgbClr val="00B050"/>
                </a:solidFill>
                <a:latin typeface="Century Schoolbook"/>
              </a:rPr>
              <a:t>Střída vazby </a:t>
            </a:r>
            <a:r>
              <a:rPr lang="cs-CZ" sz="2400" dirty="0">
                <a:solidFill>
                  <a:srgbClr val="FE8637">
                    <a:lumMod val="50000"/>
                  </a:srgbClr>
                </a:solidFill>
                <a:latin typeface="Century Schoolbook"/>
              </a:rPr>
              <a:t>- počet vazných bodů osnovních a útkových tvořící vazbu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331640" y="256490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28054"/>
              </p:ext>
            </p:extLst>
          </p:nvPr>
        </p:nvGraphicFramePr>
        <p:xfrm>
          <a:off x="971600" y="2709819"/>
          <a:ext cx="4176464" cy="29667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522058"/>
                <a:gridCol w="522058"/>
                <a:gridCol w="522058"/>
                <a:gridCol w="522058"/>
                <a:gridCol w="522058"/>
                <a:gridCol w="522058"/>
                <a:gridCol w="522058"/>
                <a:gridCol w="522058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699792" y="6108611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Střída vazby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1799078" y="5748571"/>
            <a:ext cx="1069081" cy="544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652120" y="293423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útek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1"/>
          </p:cNvCxnSpPr>
          <p:nvPr/>
        </p:nvCxnSpPr>
        <p:spPr>
          <a:xfrm flipH="1">
            <a:off x="5148064" y="311890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99592" y="206084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187624" y="2430180"/>
            <a:ext cx="0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31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76672"/>
            <a:ext cx="816281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Střída vzoru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– je určitý počet nití osnovních</a:t>
            </a:r>
          </a:p>
          <a:p>
            <a:r>
              <a:rPr lang="cs-CZ" sz="2800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útkových, které tvoří vzor.</a:t>
            </a:r>
          </a:p>
          <a:p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2800" dirty="0" smtClean="0">
                <a:solidFill>
                  <a:srgbClr val="FF00FF"/>
                </a:solidFill>
              </a:rPr>
              <a:t>Dostava </a:t>
            </a:r>
            <a:r>
              <a:rPr lang="cs-CZ" sz="2800" dirty="0" smtClean="0">
                <a:solidFill>
                  <a:srgbClr val="660033"/>
                </a:solidFill>
              </a:rPr>
              <a:t>– je to hustota tkaniny = určitý počet</a:t>
            </a:r>
          </a:p>
          <a:p>
            <a:r>
              <a:rPr lang="cs-CZ" sz="2800" dirty="0">
                <a:solidFill>
                  <a:srgbClr val="660033"/>
                </a:solidFill>
              </a:rPr>
              <a:t>n</a:t>
            </a:r>
            <a:r>
              <a:rPr lang="cs-CZ" sz="2800" dirty="0" smtClean="0">
                <a:solidFill>
                  <a:srgbClr val="660033"/>
                </a:solidFill>
              </a:rPr>
              <a:t>ití osnovních a útkových na 1x1 cm</a:t>
            </a:r>
          </a:p>
          <a:p>
            <a:endParaRPr lang="cs-CZ" sz="2800" dirty="0">
              <a:solidFill>
                <a:srgbClr val="660033"/>
              </a:solidFill>
            </a:endParaRPr>
          </a:p>
          <a:p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Základní vazby :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00B050"/>
                </a:solidFill>
              </a:rPr>
              <a:t>  plátnová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FF0000"/>
                </a:solidFill>
              </a:rPr>
              <a:t>  keprová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FFC000"/>
                </a:solidFill>
              </a:rPr>
              <a:t>  atlasová </a:t>
            </a:r>
            <a:endParaRPr lang="cs-CZ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</a:t>
            </a:r>
            <a:r>
              <a:rPr lang="cs-CZ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PLÁTNOVÁ</a:t>
            </a:r>
          </a:p>
          <a:p>
            <a:endParaRPr lang="cs-CZ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má nejmenší střídu 2/2, to znamená 2 nitě osnovní a 2 nitě útkové, které se stále provazují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j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e nejjednodušší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rgbClr val="92D050"/>
                </a:solidFill>
              </a:rPr>
              <a:t>j</a:t>
            </a:r>
            <a:r>
              <a:rPr lang="cs-CZ" sz="2800" dirty="0" smtClean="0">
                <a:solidFill>
                  <a:srgbClr val="92D050"/>
                </a:solidFill>
              </a:rPr>
              <a:t>e oboustranná – rub a líc je stejný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rgbClr val="FFC000"/>
                </a:solidFill>
              </a:rPr>
              <a:t>j</a:t>
            </a:r>
            <a:r>
              <a:rPr lang="cs-CZ" sz="2800" dirty="0" smtClean="0">
                <a:solidFill>
                  <a:srgbClr val="FFC000"/>
                </a:solidFill>
              </a:rPr>
              <a:t>e pevná</a:t>
            </a:r>
          </a:p>
          <a:p>
            <a:endParaRPr lang="cs-CZ" sz="2800" dirty="0" smtClean="0">
              <a:solidFill>
                <a:srgbClr val="FFC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79811"/>
              </p:ext>
            </p:extLst>
          </p:nvPr>
        </p:nvGraphicFramePr>
        <p:xfrm>
          <a:off x="2759969" y="4192489"/>
          <a:ext cx="2532111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5887"/>
                <a:gridCol w="496957"/>
                <a:gridCol w="506422"/>
                <a:gridCol w="506422"/>
                <a:gridCol w="506423"/>
              </a:tblGrid>
              <a:tr h="35135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135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35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135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5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	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    </a:t>
            </a:r>
            <a:r>
              <a:rPr lang="cs-C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KEPROVÁ</a:t>
            </a:r>
            <a:endParaRPr lang="cs-CZ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á nejmenší střídu 3/3 (3 nitě útkové a </a:t>
            </a:r>
          </a:p>
          <a:p>
            <a:r>
              <a:rPr lang="cs-CZ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bg2">
                    <a:lumMod val="50000"/>
                  </a:schemeClr>
                </a:solidFill>
              </a:rPr>
              <a:t>   3 nitě osnovní se stále provazují)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rgbClr val="FF0000"/>
                </a:solidFill>
              </a:rPr>
              <a:t>n</a:t>
            </a:r>
            <a:r>
              <a:rPr lang="cs-CZ" sz="2800" dirty="0" smtClean="0">
                <a:solidFill>
                  <a:srgbClr val="FF0000"/>
                </a:solidFill>
              </a:rPr>
              <a:t>a tkanině se se tvoří šikmé řádky v úhlu 45 stupňů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 smtClean="0">
              <a:solidFill>
                <a:srgbClr val="FF0000"/>
              </a:solidFill>
            </a:endParaRPr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82475"/>
              </p:ext>
            </p:extLst>
          </p:nvPr>
        </p:nvGraphicFramePr>
        <p:xfrm>
          <a:off x="3995936" y="3212976"/>
          <a:ext cx="333603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005"/>
                <a:gridCol w="556005"/>
                <a:gridCol w="556005"/>
                <a:gridCol w="556005"/>
                <a:gridCol w="556005"/>
                <a:gridCol w="556005"/>
              </a:tblGrid>
              <a:tr h="3171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171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1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152"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17152"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152"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10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</a:t>
            </a:r>
            <a:r>
              <a:rPr lang="cs-CZ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ATLASOVÁ</a:t>
            </a:r>
            <a:endParaRPr lang="cs-CZ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 smtClean="0">
                <a:solidFill>
                  <a:schemeClr val="accent2"/>
                </a:solidFill>
              </a:rPr>
              <a:t>má nejmenší střídu 5/5 (5 nití útkových a 5 nití osnovních)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v</a:t>
            </a:r>
            <a:r>
              <a:rPr lang="cs-CZ" sz="2800" dirty="0" smtClean="0">
                <a:solidFill>
                  <a:schemeClr val="bg2">
                    <a:lumMod val="25000"/>
                  </a:schemeClr>
                </a:solidFill>
              </a:rPr>
              <a:t>azné body se vzájemně nedotýkají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2800" dirty="0">
                <a:solidFill>
                  <a:srgbClr val="FF0000"/>
                </a:solidFill>
              </a:rPr>
              <a:t>p</a:t>
            </a:r>
            <a:r>
              <a:rPr lang="cs-CZ" sz="2800" dirty="0" smtClean="0">
                <a:solidFill>
                  <a:srgbClr val="FF0000"/>
                </a:solidFill>
              </a:rPr>
              <a:t>ovrch tkaniny je hladký a stejnoměrný</a:t>
            </a:r>
          </a:p>
          <a:p>
            <a:pPr marL="457200" indent="-457200">
              <a:buFont typeface="Wingdings" pitchFamily="2" charset="2"/>
              <a:buChar char="§"/>
            </a:pPr>
            <a:endParaRPr lang="cs-CZ" sz="2800" dirty="0">
              <a:solidFill>
                <a:srgbClr val="FF0000"/>
              </a:solidFill>
            </a:endParaRPr>
          </a:p>
          <a:p>
            <a:endParaRPr lang="cs-CZ" sz="2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50766"/>
              </p:ext>
            </p:extLst>
          </p:nvPr>
        </p:nvGraphicFramePr>
        <p:xfrm>
          <a:off x="3059832" y="3356992"/>
          <a:ext cx="44881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16"/>
                <a:gridCol w="448816"/>
                <a:gridCol w="448816"/>
                <a:gridCol w="448816"/>
                <a:gridCol w="448816"/>
                <a:gridCol w="448816"/>
                <a:gridCol w="448816"/>
                <a:gridCol w="448816"/>
                <a:gridCol w="448816"/>
                <a:gridCol w="448816"/>
              </a:tblGrid>
              <a:tr h="28785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85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85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85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85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8785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85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5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890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2236</TotalTime>
  <Words>772</Words>
  <Application>Microsoft Office PowerPoint</Application>
  <PresentationFormat>Předvádění na obrazovce (4:3)</PresentationFormat>
  <Paragraphs>252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47</cp:revision>
  <cp:lastPrinted>2012-08-29T09:06:59Z</cp:lastPrinted>
  <dcterms:created xsi:type="dcterms:W3CDTF">2012-08-27T10:19:28Z</dcterms:created>
  <dcterms:modified xsi:type="dcterms:W3CDTF">2013-03-26T08:21:56Z</dcterms:modified>
</cp:coreProperties>
</file>