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00"/>
    <a:srgbClr val="0099FF"/>
    <a:srgbClr val="008000"/>
    <a:srgbClr val="CC00FF"/>
    <a:srgbClr val="9966FF"/>
    <a:srgbClr val="996600"/>
    <a:srgbClr val="0000FF"/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52_INOVACE_ZBO2_4164HO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11.3.2013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Charakteristika a druhy materiálů – 				       - bavlněné tkaniny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19219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79712" y="332656"/>
            <a:ext cx="46634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BAVLNĚNÉ TKANINY</a:t>
            </a:r>
            <a:endParaRPr lang="cs-CZ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8309" y="1124743"/>
            <a:ext cx="884569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 bavlny lze vyrábět téměř všechny druhy tkanin.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Jsou měkké, dobře se perou, lze je vyvářet. Mají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obrou tepelnou izolačnost, kterou lze zvýšit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počesáním. Dobře se barví, žehlí, dobře sají pot.</a:t>
            </a:r>
          </a:p>
          <a:p>
            <a:r>
              <a:rPr lang="cs-CZ" sz="2800" dirty="0" smtClean="0">
                <a:solidFill>
                  <a:srgbClr val="0070C0"/>
                </a:solidFill>
              </a:rPr>
              <a:t>Druhy:  </a:t>
            </a:r>
          </a:p>
          <a:p>
            <a:r>
              <a:rPr lang="cs-CZ" sz="2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FLANEL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– vazba plátnová nebo keprová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</a:t>
            </a:r>
            <a:r>
              <a:rPr lang="cs-CZ" sz="2800" dirty="0" smtClean="0">
                <a:solidFill>
                  <a:srgbClr val="CC00FF"/>
                </a:solidFill>
              </a:rPr>
              <a:t>počesaný po lícové i rubové straně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</a:t>
            </a:r>
            <a:r>
              <a:rPr lang="cs-CZ" sz="2800" dirty="0" smtClean="0">
                <a:solidFill>
                  <a:srgbClr val="FF3300"/>
                </a:solidFill>
              </a:rPr>
              <a:t>potištěný, jednobarevný, pestře tkaný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Použití: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dirty="0" smtClean="0">
                <a:solidFill>
                  <a:srgbClr val="CC0099"/>
                </a:solidFill>
              </a:rPr>
              <a:t>košile, pyžama, noční košile, povlečení</a:t>
            </a:r>
          </a:p>
          <a:p>
            <a:r>
              <a:rPr lang="cs-CZ" sz="2800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sz="2800" dirty="0" smtClean="0">
                <a:solidFill>
                  <a:srgbClr val="CC0099"/>
                </a:solidFill>
              </a:rPr>
              <a:t>na postele</a:t>
            </a:r>
            <a:r>
              <a:rPr lang="cs-CZ" sz="280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62127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BATIST </a:t>
            </a:r>
            <a:r>
              <a:rPr lang="cs-CZ" sz="2800" dirty="0" smtClean="0">
                <a:solidFill>
                  <a:srgbClr val="0000FF"/>
                </a:solidFill>
              </a:rPr>
              <a:t> </a:t>
            </a:r>
            <a:r>
              <a:rPr lang="cs-CZ" sz="2800" dirty="0" smtClean="0">
                <a:solidFill>
                  <a:srgbClr val="9966FF"/>
                </a:solidFill>
              </a:rPr>
              <a:t>- vazba plátnová</a:t>
            </a:r>
          </a:p>
          <a:p>
            <a:r>
              <a:rPr lang="cs-CZ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velmi měkký, jemný, průsvitný</a:t>
            </a:r>
          </a:p>
          <a:p>
            <a:r>
              <a:rPr lang="cs-CZ" sz="2800" dirty="0">
                <a:solidFill>
                  <a:srgbClr val="0000FF"/>
                </a:solidFill>
              </a:rPr>
              <a:t>	 </a:t>
            </a:r>
            <a:r>
              <a:rPr lang="cs-CZ" sz="2800" dirty="0" smtClean="0">
                <a:solidFill>
                  <a:srgbClr val="0000FF"/>
                </a:solidFill>
              </a:rPr>
              <a:t>    </a:t>
            </a:r>
            <a:r>
              <a:rPr lang="cs-CZ" sz="2800" dirty="0" smtClean="0">
                <a:solidFill>
                  <a:srgbClr val="00B050"/>
                </a:solidFill>
              </a:rPr>
              <a:t>- bělený, barvený, potištěný, pestře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	tkaný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996600"/>
                </a:solidFill>
              </a:rPr>
              <a:t>kojenecké košilky, dámské halenky,</a:t>
            </a:r>
          </a:p>
          <a:p>
            <a:r>
              <a:rPr lang="cs-CZ" sz="2800" dirty="0">
                <a:solidFill>
                  <a:srgbClr val="996600"/>
                </a:solidFill>
              </a:rPr>
              <a:t>	 </a:t>
            </a:r>
            <a:r>
              <a:rPr lang="cs-CZ" sz="2800" dirty="0" smtClean="0">
                <a:solidFill>
                  <a:srgbClr val="996600"/>
                </a:solidFill>
              </a:rPr>
              <a:t>   kapesníky</a:t>
            </a:r>
          </a:p>
          <a:p>
            <a:endParaRPr lang="cs-CZ" sz="2800" dirty="0" smtClean="0">
              <a:solidFill>
                <a:srgbClr val="996600"/>
              </a:solidFill>
            </a:endParaRPr>
          </a:p>
          <a:p>
            <a:endParaRPr lang="cs-CZ" sz="2800" dirty="0">
              <a:solidFill>
                <a:srgbClr val="996600"/>
              </a:solidFill>
            </a:endParaRPr>
          </a:p>
          <a:p>
            <a:r>
              <a:rPr lang="cs-CZ" sz="28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DAMAŠEK</a:t>
            </a:r>
            <a:r>
              <a:rPr lang="cs-CZ" sz="2800" b="1" i="1" u="sng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- vazba atlasová s žakárským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		    vzorováním</a:t>
            </a:r>
          </a:p>
          <a:p>
            <a:r>
              <a:rPr lang="cs-CZ" sz="2800" dirty="0">
                <a:solidFill>
                  <a:srgbClr val="996600"/>
                </a:solidFill>
              </a:rPr>
              <a:t>	</a:t>
            </a:r>
            <a:r>
              <a:rPr lang="cs-CZ" sz="2800" dirty="0" smtClean="0">
                <a:solidFill>
                  <a:srgbClr val="996600"/>
                </a:solidFill>
              </a:rPr>
              <a:t>	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- bělený, barvený, pestře tkaný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C00FF"/>
                </a:solidFill>
              </a:rPr>
              <a:t>povlečení na postele, ubrusy, prostírání,</a:t>
            </a:r>
          </a:p>
          <a:p>
            <a:r>
              <a:rPr lang="cs-CZ" sz="2800" dirty="0">
                <a:solidFill>
                  <a:srgbClr val="CC00FF"/>
                </a:solidFill>
              </a:rPr>
              <a:t>	</a:t>
            </a:r>
            <a:r>
              <a:rPr lang="cs-CZ" sz="2800" dirty="0" smtClean="0">
                <a:solidFill>
                  <a:srgbClr val="CC00FF"/>
                </a:solidFill>
              </a:rPr>
              <a:t>    dekorační tkaniny</a:t>
            </a:r>
            <a:endParaRPr lang="cs-CZ" sz="2800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48389"/>
            <a:ext cx="917270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SMYŠKOVÉ TKANINY </a:t>
            </a:r>
            <a:r>
              <a:rPr lang="cs-CZ" sz="2800" dirty="0" smtClean="0">
                <a:solidFill>
                  <a:srgbClr val="008000"/>
                </a:solidFill>
              </a:rPr>
              <a:t>– vazba smyčková – odvoze-</a:t>
            </a:r>
          </a:p>
          <a:p>
            <a:r>
              <a:rPr lang="cs-CZ" sz="2800" b="1" i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(froté)                        </a:t>
            </a:r>
            <a:r>
              <a:rPr lang="cs-CZ" sz="2800" dirty="0" err="1" smtClean="0">
                <a:solidFill>
                  <a:srgbClr val="008000"/>
                </a:solidFill>
              </a:rPr>
              <a:t>nina</a:t>
            </a:r>
            <a:r>
              <a:rPr lang="cs-CZ" sz="2800" dirty="0" smtClean="0">
                <a:solidFill>
                  <a:srgbClr val="008000"/>
                </a:solidFill>
              </a:rPr>
              <a:t> vazby plátnové nebo </a:t>
            </a:r>
          </a:p>
          <a:p>
            <a:r>
              <a:rPr lang="cs-CZ" sz="2800" dirty="0">
                <a:solidFill>
                  <a:srgbClr val="008000"/>
                </a:solidFill>
              </a:rPr>
              <a:t>	</a:t>
            </a:r>
            <a:r>
              <a:rPr lang="cs-CZ" sz="2800" dirty="0" smtClean="0">
                <a:solidFill>
                  <a:srgbClr val="008000"/>
                </a:solidFill>
              </a:rPr>
              <a:t>			  keprové, smyčky vznikají</a:t>
            </a:r>
          </a:p>
          <a:p>
            <a:r>
              <a:rPr lang="cs-CZ" sz="2800" dirty="0">
                <a:solidFill>
                  <a:srgbClr val="008000"/>
                </a:solidFill>
              </a:rPr>
              <a:t>	</a:t>
            </a:r>
            <a:r>
              <a:rPr lang="cs-CZ" sz="2800" dirty="0" smtClean="0">
                <a:solidFill>
                  <a:srgbClr val="008000"/>
                </a:solidFill>
              </a:rPr>
              <a:t>			  z líce i z rubu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C00FF"/>
                </a:solidFill>
              </a:rPr>
              <a:t>ručníky, osušky, utěrky, župany</a:t>
            </a:r>
          </a:p>
          <a:p>
            <a:endParaRPr lang="cs-CZ" sz="2800" dirty="0" smtClean="0">
              <a:solidFill>
                <a:srgbClr val="CC00FF"/>
              </a:solidFill>
            </a:endParaRPr>
          </a:p>
          <a:p>
            <a:endParaRPr lang="cs-CZ" sz="2800" dirty="0">
              <a:solidFill>
                <a:srgbClr val="CC00FF"/>
              </a:solidFill>
            </a:endParaRPr>
          </a:p>
          <a:p>
            <a:r>
              <a:rPr lang="cs-CZ" sz="2800" b="1" i="1" u="sng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MANŠESTR </a:t>
            </a:r>
            <a:r>
              <a:rPr lang="cs-CZ" sz="2800" dirty="0" smtClean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- má jednu osnovu a dva útky</a:t>
            </a:r>
          </a:p>
          <a:p>
            <a:r>
              <a:rPr lang="cs-CZ" sz="2800" dirty="0" smtClean="0">
                <a:solidFill>
                  <a:srgbClr val="CC00FF"/>
                </a:solidFill>
              </a:rPr>
              <a:t>		  </a:t>
            </a:r>
            <a:r>
              <a:rPr lang="cs-CZ" sz="2800" dirty="0" smtClean="0">
                <a:solidFill>
                  <a:srgbClr val="FF0000"/>
                </a:solidFill>
              </a:rPr>
              <a:t>- vlasová tkanina je jednobarevná (</a:t>
            </a:r>
            <a:r>
              <a:rPr lang="cs-CZ" sz="2800" dirty="0" err="1" smtClean="0">
                <a:solidFill>
                  <a:srgbClr val="FF0000"/>
                </a:solidFill>
              </a:rPr>
              <a:t>uni</a:t>
            </a:r>
            <a:r>
              <a:rPr lang="cs-CZ" sz="2800" dirty="0" smtClean="0">
                <a:solidFill>
                  <a:srgbClr val="FF0000"/>
                </a:solidFill>
              </a:rPr>
              <a:t>),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     potištěná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  - </a:t>
            </a:r>
            <a:r>
              <a:rPr lang="cs-CZ" sz="2800" dirty="0" smtClean="0">
                <a:solidFill>
                  <a:srgbClr val="9966FF"/>
                </a:solidFill>
              </a:rPr>
              <a:t>má podélné vlasové proužky různé </a:t>
            </a:r>
          </a:p>
          <a:p>
            <a:r>
              <a:rPr lang="cs-CZ" sz="2800" dirty="0">
                <a:solidFill>
                  <a:srgbClr val="9966FF"/>
                </a:solidFill>
              </a:rPr>
              <a:t>	</a:t>
            </a:r>
            <a:r>
              <a:rPr lang="cs-CZ" sz="2800" dirty="0" smtClean="0">
                <a:solidFill>
                  <a:srgbClr val="9966FF"/>
                </a:solidFill>
              </a:rPr>
              <a:t>	     šířky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00B0F0"/>
                </a:solidFill>
              </a:rPr>
              <a:t>kalhoty, sukně, vesty, saka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71264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LOUHOVÝ KREP  </a:t>
            </a:r>
            <a:r>
              <a:rPr lang="cs-CZ" sz="2800" dirty="0" smtClean="0">
                <a:solidFill>
                  <a:srgbClr val="D60093"/>
                </a:solidFill>
              </a:rPr>
              <a:t>– </a:t>
            </a:r>
            <a:r>
              <a:rPr lang="cs-CZ" sz="2800" dirty="0" smtClean="0">
                <a:solidFill>
                  <a:srgbClr val="FFC000"/>
                </a:solidFill>
              </a:rPr>
              <a:t>vazba plátnová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			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- má výrazné podélné krepové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		   pruhování, způsobené louhem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		   sodným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ložní povlečení, noční košile, pyžama,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halenky, letní sukně</a:t>
            </a:r>
          </a:p>
          <a:p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POPELÍN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cs-CZ" sz="2800" dirty="0" smtClean="0">
                <a:solidFill>
                  <a:srgbClr val="0000FF"/>
                </a:solidFill>
              </a:rPr>
              <a:t>- vazba plátnová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   </a:t>
            </a:r>
            <a:r>
              <a:rPr lang="cs-CZ" sz="2800" dirty="0" smtClean="0">
                <a:solidFill>
                  <a:srgbClr val="996600"/>
                </a:solidFill>
              </a:rPr>
              <a:t>- tkanina mercerovaná, bělená, v kuse </a:t>
            </a:r>
          </a:p>
          <a:p>
            <a:r>
              <a:rPr lang="cs-CZ" sz="2800" dirty="0">
                <a:solidFill>
                  <a:srgbClr val="996600"/>
                </a:solidFill>
              </a:rPr>
              <a:t>	</a:t>
            </a:r>
            <a:r>
              <a:rPr lang="cs-CZ" sz="2800" dirty="0" smtClean="0">
                <a:solidFill>
                  <a:srgbClr val="996600"/>
                </a:solidFill>
              </a:rPr>
              <a:t>	  barvená nebo pestře tkaná, má</a:t>
            </a:r>
          </a:p>
          <a:p>
            <a:r>
              <a:rPr lang="cs-CZ" sz="2800" dirty="0">
                <a:solidFill>
                  <a:srgbClr val="996600"/>
                </a:solidFill>
              </a:rPr>
              <a:t>	</a:t>
            </a:r>
            <a:r>
              <a:rPr lang="cs-CZ" sz="2800" dirty="0" smtClean="0">
                <a:solidFill>
                  <a:srgbClr val="996600"/>
                </a:solidFill>
              </a:rPr>
              <a:t>	  měkký omak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3300"/>
                </a:solidFill>
              </a:rPr>
              <a:t>košile, halenky, letní šaty, pyžama</a:t>
            </a:r>
            <a:endParaRPr lang="cs-CZ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68" y="542189"/>
            <a:ext cx="908293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SYPKOVINA </a:t>
            </a:r>
            <a:r>
              <a:rPr lang="cs-CZ" sz="2800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vazba plátnová, vysoce dostavená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     (velká hustota)</a:t>
            </a:r>
          </a:p>
          <a:p>
            <a:r>
              <a:rPr lang="cs-CZ" sz="2800" dirty="0">
                <a:solidFill>
                  <a:srgbClr val="0099FF"/>
                </a:solidFill>
              </a:rPr>
              <a:t>	</a:t>
            </a:r>
            <a:r>
              <a:rPr lang="cs-CZ" sz="2800" dirty="0" smtClean="0">
                <a:solidFill>
                  <a:srgbClr val="0099FF"/>
                </a:solidFill>
              </a:rPr>
              <a:t>	   </a:t>
            </a:r>
            <a:r>
              <a:rPr lang="cs-CZ" sz="2800" dirty="0" smtClean="0">
                <a:solidFill>
                  <a:srgbClr val="0000FF"/>
                </a:solidFill>
              </a:rPr>
              <a:t>- v kuse bělená, barvená, pestře tkaná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                      v barvě růžové, červené a modré</a:t>
            </a:r>
          </a:p>
          <a:p>
            <a:r>
              <a:rPr lang="cs-CZ" sz="2800" dirty="0">
                <a:solidFill>
                  <a:srgbClr val="0000FF"/>
                </a:solidFill>
              </a:rPr>
              <a:t>	</a:t>
            </a:r>
            <a:r>
              <a:rPr lang="cs-CZ" sz="2800" dirty="0" smtClean="0">
                <a:solidFill>
                  <a:srgbClr val="0000FF"/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- je neprodyšná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jako obal na pří na polštáře a peřiny</a:t>
            </a:r>
          </a:p>
          <a:p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POVLAKOVÝ SATÉN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vazba atlasová s lesklým </a:t>
            </a: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				  povrchem</a:t>
            </a: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			        </a:t>
            </a:r>
            <a:r>
              <a:rPr lang="cs-CZ" sz="2800" dirty="0" smtClean="0">
                <a:solidFill>
                  <a:srgbClr val="C00000"/>
                </a:solidFill>
              </a:rPr>
              <a:t>- je hladký, v kuse barvený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996600"/>
                </a:solidFill>
              </a:rPr>
              <a:t>na ložní prádlo</a:t>
            </a:r>
            <a:endParaRPr lang="cs-CZ" sz="2800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0067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BARCHET </a:t>
            </a:r>
            <a:r>
              <a:rPr lang="cs-CZ" sz="2800" dirty="0" smtClean="0">
                <a:solidFill>
                  <a:srgbClr val="CC00FF"/>
                </a:solidFill>
              </a:rPr>
              <a:t>– vazba plátnová </a:t>
            </a:r>
          </a:p>
          <a:p>
            <a:r>
              <a:rPr lang="cs-CZ" sz="2800" dirty="0">
                <a:solidFill>
                  <a:srgbClr val="CC00FF"/>
                </a:solidFill>
              </a:rPr>
              <a:t>	 </a:t>
            </a:r>
            <a:r>
              <a:rPr lang="cs-CZ" sz="2800" dirty="0" smtClean="0">
                <a:solidFill>
                  <a:srgbClr val="CC00FF"/>
                </a:solidFill>
              </a:rPr>
              <a:t>      </a:t>
            </a:r>
            <a:r>
              <a:rPr lang="cs-CZ" sz="2800" dirty="0" smtClean="0">
                <a:solidFill>
                  <a:srgbClr val="008000"/>
                </a:solidFill>
              </a:rPr>
              <a:t>- má hladký líc a rub počesaný</a:t>
            </a:r>
          </a:p>
          <a:p>
            <a:r>
              <a:rPr lang="cs-CZ" sz="2800" dirty="0">
                <a:solidFill>
                  <a:srgbClr val="008000"/>
                </a:solidFill>
              </a:rPr>
              <a:t>	 </a:t>
            </a:r>
            <a:r>
              <a:rPr lang="cs-CZ" sz="2800" dirty="0" smtClean="0">
                <a:solidFill>
                  <a:srgbClr val="008000"/>
                </a:solidFill>
              </a:rPr>
              <a:t>      - v kuse bílený, barvený, potištěný,</a:t>
            </a:r>
          </a:p>
          <a:p>
            <a:r>
              <a:rPr lang="cs-CZ" sz="2800" dirty="0">
                <a:solidFill>
                  <a:srgbClr val="008000"/>
                </a:solidFill>
              </a:rPr>
              <a:t>	</a:t>
            </a:r>
            <a:r>
              <a:rPr lang="cs-CZ" sz="2800" dirty="0" smtClean="0">
                <a:solidFill>
                  <a:srgbClr val="008000"/>
                </a:solidFill>
              </a:rPr>
              <a:t>	  pestře tkaný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dámské a dětské šaty, halenky,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 sportovní košile, 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yžama, noční košile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PANAMA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cs-CZ" sz="2800" dirty="0" smtClean="0">
                <a:solidFill>
                  <a:srgbClr val="CC00FF"/>
                </a:solidFill>
              </a:rPr>
              <a:t>vazba plátnová, zvaná kanavová</a:t>
            </a:r>
          </a:p>
          <a:p>
            <a:r>
              <a:rPr lang="cs-CZ" sz="2800" dirty="0">
                <a:solidFill>
                  <a:srgbClr val="CC00FF"/>
                </a:solidFill>
              </a:rPr>
              <a:t>	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     - je silně tužená, měkce zpracovaná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0099FF"/>
                </a:solidFill>
              </a:rPr>
              <a:t>tužená jako podklad na ruční vyšívání,</a:t>
            </a:r>
          </a:p>
          <a:p>
            <a:r>
              <a:rPr lang="cs-CZ" sz="2800" dirty="0">
                <a:solidFill>
                  <a:srgbClr val="0099FF"/>
                </a:solidFill>
              </a:rPr>
              <a:t>	</a:t>
            </a:r>
            <a:r>
              <a:rPr lang="cs-CZ" sz="2800" dirty="0" smtClean="0">
                <a:solidFill>
                  <a:srgbClr val="0099FF"/>
                </a:solidFill>
              </a:rPr>
              <a:t>    měkce zpracovaná na letní košile, </a:t>
            </a:r>
          </a:p>
          <a:p>
            <a:r>
              <a:rPr lang="cs-CZ" sz="2800" dirty="0">
                <a:solidFill>
                  <a:srgbClr val="0099FF"/>
                </a:solidFill>
              </a:rPr>
              <a:t> </a:t>
            </a:r>
            <a:r>
              <a:rPr lang="cs-CZ" sz="2800" dirty="0" smtClean="0">
                <a:solidFill>
                  <a:srgbClr val="0099FF"/>
                </a:solidFill>
              </a:rPr>
              <a:t>           halenky</a:t>
            </a:r>
            <a:endParaRPr lang="cs-CZ" sz="2800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734047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Otázky k opakování</a:t>
            </a:r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Jaké mají vlastnosti bavlněné tkaniny 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Charakterizujte flanel, batist, damašek.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Charakterizujte froté, manšestr.</a:t>
            </a:r>
          </a:p>
          <a:p>
            <a:r>
              <a:rPr lang="cs-CZ" sz="2400" dirty="0"/>
              <a:t>4. </a:t>
            </a:r>
            <a:r>
              <a:rPr lang="cs-CZ" sz="2400" dirty="0" smtClean="0"/>
              <a:t>Charakterizujte krep, popelín, barchet.</a:t>
            </a:r>
          </a:p>
          <a:p>
            <a:r>
              <a:rPr lang="cs-CZ" sz="2400" dirty="0"/>
              <a:t>5. </a:t>
            </a:r>
            <a:r>
              <a:rPr lang="cs-CZ" sz="2400" dirty="0" smtClean="0"/>
              <a:t>Charakterizujte satén, sypkovinu, </a:t>
            </a:r>
            <a:r>
              <a:rPr lang="cs-CZ" sz="2400" dirty="0" err="1" smtClean="0"/>
              <a:t>panamu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6. Které tkaniny se používají na ložní prádlo?</a:t>
            </a:r>
          </a:p>
          <a:p>
            <a:r>
              <a:rPr lang="cs-CZ" sz="2400" dirty="0"/>
              <a:t>7. Které tkaniny se používají </a:t>
            </a:r>
            <a:r>
              <a:rPr lang="cs-CZ" sz="2400" dirty="0" smtClean="0"/>
              <a:t>na košile, halenky?</a:t>
            </a:r>
          </a:p>
          <a:p>
            <a:r>
              <a:rPr lang="cs-CZ" sz="2400" dirty="0"/>
              <a:t>8. Které tkaniny se používají </a:t>
            </a:r>
            <a:r>
              <a:rPr lang="cs-CZ" sz="2400" dirty="0" smtClean="0"/>
              <a:t>na kalhoty?</a:t>
            </a:r>
          </a:p>
          <a:p>
            <a:r>
              <a:rPr lang="cs-CZ" sz="2400" dirty="0" smtClean="0"/>
              <a:t>9</a:t>
            </a:r>
            <a:r>
              <a:rPr lang="cs-CZ" sz="2400" dirty="0"/>
              <a:t>. Které tkaniny se používají </a:t>
            </a:r>
            <a:r>
              <a:rPr lang="cs-CZ" sz="2400" dirty="0" smtClean="0"/>
              <a:t>na ložní prádlo?</a:t>
            </a:r>
          </a:p>
          <a:p>
            <a:r>
              <a:rPr lang="cs-CZ" sz="2400" dirty="0"/>
              <a:t>10. Které tkaniny se používají </a:t>
            </a:r>
            <a:r>
              <a:rPr lang="cs-CZ" sz="2400" dirty="0" smtClean="0"/>
              <a:t>na vyšívání.</a:t>
            </a:r>
          </a:p>
          <a:p>
            <a:pPr marL="457200" indent="-457200">
              <a:buAutoNum type="arabicPeriod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52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184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27</cp:revision>
  <cp:lastPrinted>2012-08-29T09:06:59Z</cp:lastPrinted>
  <dcterms:created xsi:type="dcterms:W3CDTF">2012-08-27T10:19:28Z</dcterms:created>
  <dcterms:modified xsi:type="dcterms:W3CDTF">2013-03-26T08:24:21Z</dcterms:modified>
</cp:coreProperties>
</file>